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tags/tag3.xml" ContentType="application/vnd.openxmlformats-officedocument.presentationml.tags+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handoutMasterIdLst>
    <p:handoutMasterId r:id="rId37"/>
  </p:handoutMasterIdLst>
  <p:sldIdLst>
    <p:sldId id="400" r:id="rId5"/>
    <p:sldId id="429" r:id="rId6"/>
    <p:sldId id="430" r:id="rId7"/>
    <p:sldId id="432" r:id="rId8"/>
    <p:sldId id="404" r:id="rId9"/>
    <p:sldId id="408" r:id="rId10"/>
    <p:sldId id="411" r:id="rId11"/>
    <p:sldId id="431" r:id="rId12"/>
    <p:sldId id="410" r:id="rId13"/>
    <p:sldId id="412" r:id="rId14"/>
    <p:sldId id="415" r:id="rId15"/>
    <p:sldId id="434" r:id="rId16"/>
    <p:sldId id="436" r:id="rId17"/>
    <p:sldId id="438" r:id="rId18"/>
    <p:sldId id="414" r:id="rId19"/>
    <p:sldId id="433" r:id="rId20"/>
    <p:sldId id="416" r:id="rId21"/>
    <p:sldId id="417" r:id="rId22"/>
    <p:sldId id="418" r:id="rId23"/>
    <p:sldId id="419" r:id="rId24"/>
    <p:sldId id="420" r:id="rId25"/>
    <p:sldId id="421" r:id="rId26"/>
    <p:sldId id="422" r:id="rId27"/>
    <p:sldId id="424" r:id="rId28"/>
    <p:sldId id="437" r:id="rId29"/>
    <p:sldId id="435" r:id="rId30"/>
    <p:sldId id="425" r:id="rId31"/>
    <p:sldId id="426" r:id="rId32"/>
    <p:sldId id="427" r:id="rId33"/>
    <p:sldId id="428" r:id="rId34"/>
    <p:sldId id="374" r:id="rId3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D7D9"/>
    <a:srgbClr val="FED100"/>
    <a:srgbClr val="F2AB01"/>
    <a:srgbClr val="8A7967"/>
    <a:srgbClr val="254446"/>
    <a:srgbClr val="990000"/>
    <a:srgbClr val="DB001E"/>
    <a:srgbClr val="73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7" autoAdjust="0"/>
    <p:restoredTop sz="88735" autoAdjust="0"/>
  </p:normalViewPr>
  <p:slideViewPr>
    <p:cSldViewPr snapToGrid="0">
      <p:cViewPr varScale="1">
        <p:scale>
          <a:sx n="67" d="100"/>
          <a:sy n="67" d="100"/>
        </p:scale>
        <p:origin x="-1254" y="-96"/>
      </p:cViewPr>
      <p:guideLst>
        <p:guide orient="horz" pos="287"/>
        <p:guide orient="horz" pos="2158"/>
        <p:guide orient="horz" pos="4179"/>
        <p:guide pos="296"/>
        <p:guide pos="5473"/>
        <p:guide pos="2880"/>
        <p:guide pos="5471"/>
        <p:guide pos="54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78" d="100"/>
          <a:sy n="78" d="100"/>
        </p:scale>
        <p:origin x="-1908" y="-78"/>
      </p:cViewPr>
      <p:guideLst>
        <p:guide orient="horz" pos="5863"/>
        <p:guide orient="horz" pos="152"/>
        <p:guide pos="260"/>
        <p:guide pos="2303"/>
        <p:guide pos="435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Date Placeholder 2"/>
          <p:cNvSpPr>
            <a:spLocks noGrp="1"/>
          </p:cNvSpPr>
          <p:nvPr>
            <p:ph type="dt" idx="1"/>
          </p:nvPr>
        </p:nvSpPr>
        <p:spPr>
          <a:xfrm>
            <a:off x="5613400" y="9320213"/>
            <a:ext cx="1293813" cy="280987"/>
          </a:xfrm>
          <a:prstGeom prst="rect">
            <a:avLst/>
          </a:prstGeom>
        </p:spPr>
        <p:txBody>
          <a:bodyPr vert="horz" lIns="96661" tIns="48331" rIns="96661" bIns="48331" rtlCol="0" anchor="b"/>
          <a:lstStyle>
            <a:lvl1pPr marL="0" algn="r" defTabSz="966612" rtl="0" eaLnBrk="1" fontAlgn="auto" latinLnBrk="0" hangingPunct="1">
              <a:spcBef>
                <a:spcPts val="0"/>
              </a:spcBef>
              <a:spcAft>
                <a:spcPts val="0"/>
              </a:spcAft>
              <a:defRPr lang="en-US" sz="800" kern="1200" dirty="0" smtClean="0">
                <a:solidFill>
                  <a:schemeClr val="tx1"/>
                </a:solidFill>
                <a:latin typeface="Futura Bk" pitchFamily="34" charset="0"/>
                <a:ea typeface="+mn-ea"/>
                <a:cs typeface="+mn-cs"/>
              </a:defRPr>
            </a:lvl1pPr>
          </a:lstStyle>
          <a:p>
            <a:pPr>
              <a:defRPr/>
            </a:pPr>
            <a:r>
              <a:rPr/>
              <a:t>Date or Rev. #</a:t>
            </a:r>
          </a:p>
        </p:txBody>
      </p:sp>
      <p:sp>
        <p:nvSpPr>
          <p:cNvPr id="7" name="Footer Placeholder 5"/>
          <p:cNvSpPr>
            <a:spLocks noGrp="1"/>
          </p:cNvSpPr>
          <p:nvPr>
            <p:ph type="ftr" sz="quarter" idx="2"/>
          </p:nvPr>
        </p:nvSpPr>
        <p:spPr>
          <a:xfrm>
            <a:off x="412750" y="9307513"/>
            <a:ext cx="1304925" cy="280987"/>
          </a:xfrm>
          <a:prstGeom prst="rect">
            <a:avLst/>
          </a:prstGeom>
        </p:spPr>
        <p:txBody>
          <a:bodyPr vert="horz" lIns="96661" tIns="48331" rIns="96661" bIns="48331" rtlCol="0" anchor="b"/>
          <a:lstStyle>
            <a:lvl1pPr algn="l" fontAlgn="auto">
              <a:spcBef>
                <a:spcPts val="0"/>
              </a:spcBef>
              <a:spcAft>
                <a:spcPts val="0"/>
              </a:spcAft>
              <a:defRPr sz="800" dirty="0" smtClean="0">
                <a:solidFill>
                  <a:schemeClr val="tx1"/>
                </a:solidFill>
                <a:latin typeface="Futura Bk" pitchFamily="34" charset="0"/>
              </a:defRPr>
            </a:lvl1pPr>
          </a:lstStyle>
          <a:p>
            <a:pPr>
              <a:defRPr/>
            </a:pPr>
            <a:r>
              <a:rPr lang="en-US"/>
              <a:t>HP Restricted</a:t>
            </a:r>
          </a:p>
        </p:txBody>
      </p:sp>
      <p:sp>
        <p:nvSpPr>
          <p:cNvPr id="8" name="Slide Number Placeholder 6"/>
          <p:cNvSpPr>
            <a:spLocks noGrp="1"/>
          </p:cNvSpPr>
          <p:nvPr>
            <p:ph type="sldNum" sz="quarter" idx="3"/>
          </p:nvPr>
        </p:nvSpPr>
        <p:spPr>
          <a:xfrm>
            <a:off x="3332163" y="9307513"/>
            <a:ext cx="636587" cy="280987"/>
          </a:xfrm>
          <a:prstGeom prst="rect">
            <a:avLst/>
          </a:prstGeom>
        </p:spPr>
        <p:txBody>
          <a:bodyPr vert="horz" lIns="96661" tIns="48331" rIns="96661" bIns="48331" rtlCol="0" anchor="b"/>
          <a:lstStyle>
            <a:lvl1pPr marL="0" algn="ctr" defTabSz="966612" rtl="0" eaLnBrk="1" fontAlgn="auto" latinLnBrk="0" hangingPunct="1">
              <a:spcBef>
                <a:spcPts val="0"/>
              </a:spcBef>
              <a:spcAft>
                <a:spcPts val="0"/>
              </a:spcAft>
              <a:defRPr lang="en-US" sz="800" kern="1200" smtClean="0">
                <a:solidFill>
                  <a:schemeClr val="tx1"/>
                </a:solidFill>
                <a:latin typeface="Futura Bk" pitchFamily="34" charset="0"/>
                <a:ea typeface="+mn-ea"/>
                <a:cs typeface="+mn-cs"/>
              </a:defRPr>
            </a:lvl1pPr>
          </a:lstStyle>
          <a:p>
            <a:pPr>
              <a:defRPr/>
            </a:pPr>
            <a:fld id="{6BD43D43-1735-406D-BFC5-3129DA63DD2E}" type="slidenum">
              <a:rPr/>
              <a:pPr>
                <a:defRPr/>
              </a:pPr>
              <a:t>‹#›</a:t>
            </a:fld>
            <a:endParaRPr dirty="0"/>
          </a:p>
        </p:txBody>
      </p:sp>
      <p:sp>
        <p:nvSpPr>
          <p:cNvPr id="9" name="Header Placeholder 1"/>
          <p:cNvSpPr>
            <a:spLocks noGrp="1"/>
          </p:cNvSpPr>
          <p:nvPr>
            <p:ph type="hdr" sz="quarter"/>
          </p:nvPr>
        </p:nvSpPr>
        <p:spPr>
          <a:xfrm>
            <a:off x="412750" y="26988"/>
            <a:ext cx="996950" cy="466725"/>
          </a:xfrm>
          <a:prstGeom prst="rect">
            <a:avLst/>
          </a:prstGeom>
        </p:spPr>
        <p:txBody>
          <a:bodyPr vert="horz" wrap="square" lIns="96661" tIns="48331" rIns="96661" bIns="48331" rtlCol="0">
            <a:spAutoFit/>
          </a:bodyPr>
          <a:lstStyle>
            <a:lvl1pPr algn="l" fontAlgn="auto">
              <a:spcBef>
                <a:spcPts val="0"/>
              </a:spcBef>
              <a:spcAft>
                <a:spcPts val="0"/>
              </a:spcAft>
              <a:defRPr sz="1200" dirty="0" smtClean="0">
                <a:latin typeface="Futura Bk" pitchFamily="34" charset="0"/>
              </a:defRPr>
            </a:lvl1pPr>
          </a:lstStyle>
          <a:p>
            <a:pPr>
              <a:defRPr/>
            </a:pPr>
            <a:r>
              <a:rPr lang="en-US"/>
              <a:t>Module Title</a:t>
            </a:r>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09575" y="73025"/>
            <a:ext cx="879475" cy="252413"/>
          </a:xfrm>
          <a:prstGeom prst="rect">
            <a:avLst/>
          </a:prstGeom>
        </p:spPr>
        <p:txBody>
          <a:bodyPr vert="horz" wrap="none" lIns="96661" tIns="48331" rIns="96661" bIns="48331" rtlCol="0">
            <a:spAutoFit/>
          </a:bodyPr>
          <a:lstStyle>
            <a:lvl1pPr algn="l" fontAlgn="auto">
              <a:spcBef>
                <a:spcPts val="0"/>
              </a:spcBef>
              <a:spcAft>
                <a:spcPts val="0"/>
              </a:spcAft>
              <a:defRPr sz="1000" smtClean="0">
                <a:latin typeface="Futura Bk" pitchFamily="34" charset="0"/>
              </a:defRPr>
            </a:lvl1pPr>
          </a:lstStyle>
          <a:p>
            <a:pPr>
              <a:defRPr/>
            </a:pPr>
            <a:r>
              <a:rPr lang="en-US"/>
              <a:t>Module Title</a:t>
            </a:r>
            <a:endParaRPr lang="en-US" dirty="0"/>
          </a:p>
        </p:txBody>
      </p:sp>
      <p:sp>
        <p:nvSpPr>
          <p:cNvPr id="3" name="Date Placeholder 2"/>
          <p:cNvSpPr>
            <a:spLocks noGrp="1"/>
          </p:cNvSpPr>
          <p:nvPr>
            <p:ph type="dt" idx="1"/>
          </p:nvPr>
        </p:nvSpPr>
        <p:spPr>
          <a:xfrm>
            <a:off x="5613400" y="9307513"/>
            <a:ext cx="1293813" cy="280987"/>
          </a:xfrm>
          <a:prstGeom prst="rect">
            <a:avLst/>
          </a:prstGeom>
        </p:spPr>
        <p:txBody>
          <a:bodyPr vert="horz" lIns="96661" tIns="48331" rIns="96661" bIns="48331" rtlCol="0" anchor="b"/>
          <a:lstStyle>
            <a:lvl1pPr marL="0" algn="r" defTabSz="966612" rtl="0" eaLnBrk="1" fontAlgn="auto" latinLnBrk="0" hangingPunct="1">
              <a:spcBef>
                <a:spcPts val="0"/>
              </a:spcBef>
              <a:spcAft>
                <a:spcPts val="0"/>
              </a:spcAft>
              <a:defRPr lang="en-US" sz="800" kern="1200" dirty="0" smtClean="0">
                <a:solidFill>
                  <a:schemeClr val="tx1"/>
                </a:solidFill>
                <a:latin typeface="Futura Bk" pitchFamily="34" charset="0"/>
                <a:ea typeface="+mn-ea"/>
                <a:cs typeface="+mn-cs"/>
              </a:defRPr>
            </a:lvl1pPr>
          </a:lstStyle>
          <a:p>
            <a:pPr>
              <a:defRPr/>
            </a:pPr>
            <a:r>
              <a:rPr/>
              <a:t>Date or Rev. #</a:t>
            </a:r>
          </a:p>
        </p:txBody>
      </p:sp>
      <p:sp>
        <p:nvSpPr>
          <p:cNvPr id="4" name="Slide Image Placeholder 3"/>
          <p:cNvSpPr>
            <a:spLocks noGrp="1" noRot="1" noChangeAspect="1"/>
          </p:cNvSpPr>
          <p:nvPr>
            <p:ph type="sldImg" idx="2"/>
          </p:nvPr>
        </p:nvSpPr>
        <p:spPr bwMode="gray">
          <a:xfrm>
            <a:off x="1479550" y="365125"/>
            <a:ext cx="4352925" cy="3263900"/>
          </a:xfrm>
          <a:prstGeom prst="rect">
            <a:avLst/>
          </a:prstGeom>
          <a:noFill/>
          <a:ln w="6350">
            <a:solidFill>
              <a:schemeClr val="tx2"/>
            </a:solidFill>
          </a:ln>
        </p:spPr>
        <p:txBody>
          <a:bodyPr vert="horz" lIns="96661" tIns="48331" rIns="96661" bIns="48331" rtlCol="0" anchor="ctr"/>
          <a:lstStyle/>
          <a:p>
            <a:pPr lvl="0"/>
            <a:endParaRPr lang="en-US" noProof="0" dirty="0"/>
          </a:p>
        </p:txBody>
      </p:sp>
      <p:sp>
        <p:nvSpPr>
          <p:cNvPr id="5" name="Notes Placeholder 4"/>
          <p:cNvSpPr>
            <a:spLocks noGrp="1"/>
          </p:cNvSpPr>
          <p:nvPr>
            <p:ph type="body" sz="quarter" idx="3"/>
          </p:nvPr>
        </p:nvSpPr>
        <p:spPr bwMode="gray">
          <a:xfrm>
            <a:off x="412750" y="3703638"/>
            <a:ext cx="6475413" cy="5603875"/>
          </a:xfrm>
          <a:prstGeom prst="rect">
            <a:avLst/>
          </a:prstGeom>
        </p:spPr>
        <p:txBody>
          <a:bodyPr vert="horz" lIns="96661" tIns="48331" rIns="96661" bIns="48331" rtlCol="0">
            <a:noAutofit/>
          </a:bodyPr>
          <a:lstStyle/>
          <a:p>
            <a:pPr lvl="0"/>
            <a:r>
              <a:rPr lang="en-US" noProof="0" dirty="0" smtClean="0"/>
              <a:t>First-Level Heading</a:t>
            </a:r>
          </a:p>
          <a:p>
            <a:pPr lvl="1"/>
            <a:r>
              <a:rPr lang="en-US" noProof="0" dirty="0" smtClean="0"/>
              <a:t>Second-level heading</a:t>
            </a:r>
          </a:p>
          <a:p>
            <a:pPr lvl="2"/>
            <a:r>
              <a:rPr lang="en-US" noProof="0" dirty="0" smtClean="0"/>
              <a:t>Normal paragraph</a:t>
            </a:r>
          </a:p>
          <a:p>
            <a:pPr lvl="3"/>
            <a:r>
              <a:rPr lang="en-US" noProof="0" dirty="0" smtClean="0"/>
              <a:t>First-level bullet</a:t>
            </a:r>
          </a:p>
          <a:p>
            <a:pPr lvl="4"/>
            <a:r>
              <a:rPr lang="en-US" noProof="0" dirty="0" smtClean="0"/>
              <a:t>Second-level bullet</a:t>
            </a:r>
            <a:endParaRPr lang="en-US" noProof="0" dirty="0"/>
          </a:p>
        </p:txBody>
      </p:sp>
      <p:sp>
        <p:nvSpPr>
          <p:cNvPr id="6" name="Footer Placeholder 5"/>
          <p:cNvSpPr>
            <a:spLocks noGrp="1"/>
          </p:cNvSpPr>
          <p:nvPr>
            <p:ph type="ftr" sz="quarter" idx="4"/>
          </p:nvPr>
        </p:nvSpPr>
        <p:spPr>
          <a:xfrm>
            <a:off x="412750" y="9307513"/>
            <a:ext cx="1304925" cy="280987"/>
          </a:xfrm>
          <a:prstGeom prst="rect">
            <a:avLst/>
          </a:prstGeom>
        </p:spPr>
        <p:txBody>
          <a:bodyPr vert="horz" lIns="96661" tIns="48331" rIns="96661" bIns="48331" rtlCol="0" anchor="b"/>
          <a:lstStyle>
            <a:lvl1pPr algn="l" fontAlgn="auto">
              <a:spcBef>
                <a:spcPts val="0"/>
              </a:spcBef>
              <a:spcAft>
                <a:spcPts val="0"/>
              </a:spcAft>
              <a:defRPr sz="800" dirty="0" smtClean="0">
                <a:solidFill>
                  <a:schemeClr val="tx1"/>
                </a:solidFill>
                <a:latin typeface="Futura Bk" pitchFamily="34" charset="0"/>
              </a:defRPr>
            </a:lvl1pPr>
          </a:lstStyle>
          <a:p>
            <a:pPr>
              <a:defRPr/>
            </a:pPr>
            <a:r>
              <a:rPr lang="en-US"/>
              <a:t>HP Restricted</a:t>
            </a:r>
          </a:p>
        </p:txBody>
      </p:sp>
      <p:sp>
        <p:nvSpPr>
          <p:cNvPr id="7" name="Slide Number Placeholder 6"/>
          <p:cNvSpPr>
            <a:spLocks noGrp="1"/>
          </p:cNvSpPr>
          <p:nvPr>
            <p:ph type="sldNum" sz="quarter" idx="5"/>
          </p:nvPr>
        </p:nvSpPr>
        <p:spPr>
          <a:xfrm>
            <a:off x="3332163" y="9307513"/>
            <a:ext cx="636587" cy="280987"/>
          </a:xfrm>
          <a:prstGeom prst="rect">
            <a:avLst/>
          </a:prstGeom>
        </p:spPr>
        <p:txBody>
          <a:bodyPr vert="horz" lIns="96661" tIns="48331" rIns="96661" bIns="48331" rtlCol="0" anchor="b"/>
          <a:lstStyle>
            <a:lvl1pPr marL="0" algn="ctr" defTabSz="966612" rtl="0" eaLnBrk="1" fontAlgn="auto" latinLnBrk="0" hangingPunct="1">
              <a:spcBef>
                <a:spcPts val="0"/>
              </a:spcBef>
              <a:spcAft>
                <a:spcPts val="0"/>
              </a:spcAft>
              <a:defRPr lang="en-US" sz="800" kern="1200" smtClean="0">
                <a:solidFill>
                  <a:schemeClr val="tx1"/>
                </a:solidFill>
                <a:latin typeface="Futura Bk" pitchFamily="34" charset="0"/>
                <a:ea typeface="+mn-ea"/>
                <a:cs typeface="+mn-cs"/>
              </a:defRPr>
            </a:lvl1pPr>
          </a:lstStyle>
          <a:p>
            <a:pPr>
              <a:defRPr/>
            </a:pPr>
            <a:fld id="{E2A90477-129B-4ADE-A45E-69572D7F8665}" type="slidenum">
              <a:rPr/>
              <a:pPr>
                <a:defRPr/>
              </a:pPr>
              <a:t>‹#›</a:t>
            </a:fld>
            <a:endParaRPr dirty="0"/>
          </a:p>
        </p:txBody>
      </p:sp>
    </p:spTree>
  </p:cSld>
  <p:clrMap bg1="lt1" tx1="dk1" bg2="lt2" tx2="dk2" accent1="accent1" accent2="accent2" accent3="accent3" accent4="accent4" accent5="accent5" accent6="accent6" hlink="hlink" folHlink="folHlink"/>
  <p:hf/>
  <p:notesStyle>
    <a:lvl1pPr algn="l" rtl="0" fontAlgn="base">
      <a:spcBef>
        <a:spcPts val="300"/>
      </a:spcBef>
      <a:spcAft>
        <a:spcPct val="0"/>
      </a:spcAft>
      <a:defRPr sz="1500" kern="1200">
        <a:solidFill>
          <a:schemeClr val="tx1"/>
        </a:solidFill>
        <a:latin typeface="Futura Bk" pitchFamily="34" charset="0"/>
        <a:ea typeface="+mn-ea"/>
        <a:cs typeface="+mn-cs"/>
      </a:defRPr>
    </a:lvl1pPr>
    <a:lvl2pPr algn="l" rtl="0" fontAlgn="base">
      <a:spcBef>
        <a:spcPts val="300"/>
      </a:spcBef>
      <a:spcAft>
        <a:spcPct val="0"/>
      </a:spcAft>
      <a:defRPr sz="1300" kern="1200">
        <a:solidFill>
          <a:schemeClr val="tx1"/>
        </a:solidFill>
        <a:latin typeface="Futura Bk" pitchFamily="34" charset="0"/>
        <a:ea typeface="+mn-ea"/>
        <a:cs typeface="+mn-cs"/>
      </a:defRPr>
    </a:lvl2pPr>
    <a:lvl3pPr marL="171450" algn="l" rtl="0" fontAlgn="base">
      <a:spcBef>
        <a:spcPts val="300"/>
      </a:spcBef>
      <a:spcAft>
        <a:spcPct val="0"/>
      </a:spcAft>
      <a:defRPr sz="1100" kern="1200">
        <a:solidFill>
          <a:schemeClr val="tx1"/>
        </a:solidFill>
        <a:latin typeface="Futura Bk" pitchFamily="34" charset="0"/>
        <a:ea typeface="+mn-ea"/>
        <a:cs typeface="+mn-cs"/>
      </a:defRPr>
    </a:lvl3pPr>
    <a:lvl4pPr marL="342900" indent="-114300" algn="l" rtl="0" fontAlgn="base">
      <a:spcBef>
        <a:spcPts val="100"/>
      </a:spcBef>
      <a:spcAft>
        <a:spcPct val="0"/>
      </a:spcAft>
      <a:buFont typeface="Futura Bk"/>
      <a:buChar char="–"/>
      <a:defRPr sz="1100" kern="1200">
        <a:solidFill>
          <a:schemeClr val="tx1"/>
        </a:solidFill>
        <a:latin typeface="Futura Bk" pitchFamily="34" charset="0"/>
        <a:ea typeface="+mn-ea"/>
        <a:cs typeface="+mn-cs"/>
      </a:defRPr>
    </a:lvl4pPr>
    <a:lvl5pPr marL="514350" indent="-114300" algn="l" rtl="0" fontAlgn="base">
      <a:spcBef>
        <a:spcPts val="100"/>
      </a:spcBef>
      <a:spcAft>
        <a:spcPct val="0"/>
      </a:spcAft>
      <a:buSzPct val="80000"/>
      <a:buFont typeface="Arial" charset="0"/>
      <a:buChar char="•"/>
      <a:defRPr sz="1100" kern="1200">
        <a:solidFill>
          <a:schemeClr val="tx1"/>
        </a:solidFill>
        <a:latin typeface="Futura Bk"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noFill/>
          <a:ln>
            <a:miter lim="800000"/>
            <a:headEnd/>
            <a:tailEnd/>
          </a:ln>
        </p:spPr>
      </p:sp>
      <p:sp>
        <p:nvSpPr>
          <p:cNvPr id="29698" name="Notes Placeholder 2"/>
          <p:cNvSpPr>
            <a:spLocks noGrp="1"/>
          </p:cNvSpPr>
          <p:nvPr>
            <p:ph type="body" idx="1"/>
          </p:nvPr>
        </p:nvSpPr>
        <p:spPr>
          <a:noFill/>
        </p:spPr>
        <p:txBody>
          <a:bodyPr wrap="square" numCol="1" anchor="t" anchorCtr="0" compatLnSpc="1">
            <a:prstTxWarp prst="textNoShape">
              <a:avLst/>
            </a:prstTxWarp>
          </a:bodyPr>
          <a:lstStyle/>
          <a:p>
            <a:r>
              <a:rPr lang="en-US" smtClean="0">
                <a:latin typeface="Futura Bk"/>
              </a:rPr>
              <a:t>This presentation is designed to follow the discussion of 3PAR’s hardware.  Students should already know about controller nodes, slots, ports, cages, etc…</a:t>
            </a: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863BE083-918E-4FFB-B445-5263B821291C}" type="slidenum">
              <a:rPr>
                <a:latin typeface="Futura Bk"/>
              </a:rPr>
              <a:pPr defTabSz="965200" fontAlgn="base">
                <a:spcBef>
                  <a:spcPct val="0"/>
                </a:spcBef>
                <a:spcAft>
                  <a:spcPct val="0"/>
                </a:spcAft>
              </a:pPr>
              <a:t>1</a:t>
            </a:fld>
            <a:endParaRPr>
              <a:latin typeface="Futura Bk"/>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a:noFill/>
          <a:ln>
            <a:miter lim="800000"/>
            <a:headEnd/>
            <a:tailEnd/>
          </a:ln>
        </p:spPr>
      </p:sp>
      <p:sp>
        <p:nvSpPr>
          <p:cNvPr id="61442" name="Notes Placeholder 2"/>
          <p:cNvSpPr>
            <a:spLocks noGrp="1"/>
          </p:cNvSpPr>
          <p:nvPr>
            <p:ph type="body" idx="1"/>
          </p:nvPr>
        </p:nvSpPr>
        <p:spPr>
          <a:noFill/>
        </p:spPr>
        <p:txBody>
          <a:bodyPr wrap="square" numCol="1" anchor="t" anchorCtr="0" compatLnSpc="1">
            <a:prstTxWarp prst="textNoShape">
              <a:avLst/>
            </a:prstTxWarp>
          </a:bodyPr>
          <a:lstStyle/>
          <a:p>
            <a:r>
              <a:rPr lang="en-US" smtClean="0">
                <a:latin typeface="Futura Bk"/>
              </a:rPr>
              <a:t>With competing technologies (especially legacy technologies designed originally for mainframe attach) it’s difficult, if not impossible to have both High Availability and High Utilization rate.  </a:t>
            </a:r>
          </a:p>
          <a:p>
            <a:endParaRPr lang="en-US" smtClean="0">
              <a:latin typeface="Futura Bk"/>
            </a:endParaRPr>
          </a:p>
          <a:p>
            <a:r>
              <a:rPr lang="en-US" smtClean="0">
                <a:latin typeface="Futura Bk"/>
              </a:rPr>
              <a:t>This is one of the reasons that traditional storage has such low utilization rate.</a:t>
            </a:r>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825E7422-8C27-4B26-A335-07EB1A6B811F}" type="slidenum">
              <a:rPr>
                <a:latin typeface="Futura Bk"/>
              </a:rPr>
              <a:pPr defTabSz="965200" fontAlgn="base">
                <a:spcBef>
                  <a:spcPct val="0"/>
                </a:spcBef>
                <a:spcAft>
                  <a:spcPct val="0"/>
                </a:spcAft>
              </a:pPr>
              <a:t>11</a:t>
            </a:fld>
            <a:endParaRPr>
              <a:latin typeface="Futura Bk"/>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49" name="Rectangle 7"/>
          <p:cNvSpPr txBox="1">
            <a:spLocks noGrp="1" noChangeArrowheads="1"/>
          </p:cNvSpPr>
          <p:nvPr/>
        </p:nvSpPr>
        <p:spPr bwMode="auto">
          <a:xfrm>
            <a:off x="4153747" y="9187815"/>
            <a:ext cx="3174999" cy="481727"/>
          </a:xfrm>
          <a:prstGeom prst="rect">
            <a:avLst/>
          </a:prstGeom>
          <a:noFill/>
          <a:ln w="9525">
            <a:noFill/>
            <a:miter lim="800000"/>
            <a:headEnd/>
            <a:tailEnd/>
          </a:ln>
        </p:spPr>
        <p:txBody>
          <a:bodyPr lIns="97027" tIns="48512" rIns="97027" bIns="48512" anchor="b"/>
          <a:lstStyle/>
          <a:p>
            <a:pPr algn="r" defTabSz="971647" eaLnBrk="0" hangingPunct="0"/>
            <a:fld id="{A29BF6CA-6D6A-4462-8FE9-26EEB9950535}" type="slidenum">
              <a:rPr lang="en-US" sz="1300">
                <a:latin typeface="Helvetica" pitchFamily="34" charset="0"/>
                <a:cs typeface="Arial" charset="0"/>
              </a:rPr>
              <a:pPr algn="r" defTabSz="971647" eaLnBrk="0" hangingPunct="0"/>
              <a:t>12</a:t>
            </a:fld>
            <a:endParaRPr lang="en-US" sz="1300" dirty="0">
              <a:latin typeface="Helvetica" pitchFamily="34" charset="0"/>
              <a:cs typeface="Arial" charset="0"/>
            </a:endParaRPr>
          </a:p>
        </p:txBody>
      </p:sp>
      <p:sp>
        <p:nvSpPr>
          <p:cNvPr id="386050" name="Rectangle 2"/>
          <p:cNvSpPr>
            <a:spLocks noGrp="1" noRot="1" noChangeAspect="1" noChangeArrowheads="1" noTextEdit="1"/>
          </p:cNvSpPr>
          <p:nvPr>
            <p:ph type="sldImg"/>
          </p:nvPr>
        </p:nvSpPr>
        <p:spPr bwMode="auto">
          <a:xfrm>
            <a:off x="1247775" y="725488"/>
            <a:ext cx="4837113" cy="3627437"/>
          </a:xfrm>
          <a:noFill/>
          <a:ln>
            <a:solidFill>
              <a:srgbClr val="000000"/>
            </a:solidFill>
            <a:miter lim="800000"/>
            <a:headEnd/>
            <a:tailEnd/>
          </a:ln>
        </p:spPr>
      </p:sp>
      <p:sp>
        <p:nvSpPr>
          <p:cNvPr id="386051" name="Rectangle 3"/>
          <p:cNvSpPr>
            <a:spLocks noGrp="1" noChangeArrowheads="1"/>
          </p:cNvSpPr>
          <p:nvPr>
            <p:ph type="body" idx="1"/>
          </p:nvPr>
        </p:nvSpPr>
        <p:spPr bwMode="auto">
          <a:xfrm>
            <a:off x="973667" y="4600575"/>
            <a:ext cx="5378027" cy="4347210"/>
          </a:xfrm>
          <a:noFill/>
        </p:spPr>
        <p:txBody>
          <a:bodyPr wrap="square" lIns="97027" tIns="48512" rIns="97027" bIns="48512" numCol="1" anchor="t" anchorCtr="0" compatLnSpc="1">
            <a:prstTxWarp prst="textNoShape">
              <a:avLst/>
            </a:prstTxWarp>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5143925F-41CA-4294-85AF-7364072CFCB9}" type="slidenum">
              <a:rPr>
                <a:latin typeface="Futura Bk"/>
              </a:rPr>
              <a:pPr defTabSz="965200" fontAlgn="base">
                <a:spcBef>
                  <a:spcPct val="0"/>
                </a:spcBef>
                <a:spcAft>
                  <a:spcPct val="0"/>
                </a:spcAft>
              </a:pPr>
              <a:t>13</a:t>
            </a:fld>
            <a:endParaRPr>
              <a:latin typeface="Futura Bk"/>
            </a:endParaRPr>
          </a:p>
        </p:txBody>
      </p:sp>
      <p:sp>
        <p:nvSpPr>
          <p:cNvPr id="79874" name="Rectangle 2"/>
          <p:cNvSpPr>
            <a:spLocks noGrp="1" noRot="1" noChangeAspect="1" noChangeArrowheads="1" noTextEdit="1"/>
          </p:cNvSpPr>
          <p:nvPr>
            <p:ph type="sldImg"/>
          </p:nvPr>
        </p:nvSpPr>
        <p:spPr>
          <a:solidFill>
            <a:srgbClr val="FFFFFF"/>
          </a:solidFill>
          <a:ln>
            <a:miter lim="800000"/>
            <a:headEnd/>
            <a:tailEnd/>
          </a:ln>
        </p:spPr>
      </p:sp>
      <p:sp>
        <p:nvSpPr>
          <p:cNvPr id="79875" name="Rectangle 3"/>
          <p:cNvSpPr>
            <a:spLocks noGrp="1" noChangeArrowheads="1"/>
          </p:cNvSpPr>
          <p:nvPr>
            <p:ph type="body" idx="1"/>
          </p:nvPr>
        </p:nvSpPr>
        <p:spPr>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latin typeface="Helvetica"/>
              </a:rPr>
              <a:t>3PAR's InSpire Architecture is designed for "5 nines" system availability.  A number of availability and error isolation features, coupled with a leading service and support model, enable this (see below) and make component MTBF information of limited value.   Actual system availability is dependent on configuration and on selected service/support options.  Please consult with your Systems Engineer.  3PAR does not discuss individual component MTBF information, except that of disk drives which, because they fail the most, result in the most expected on-site service (which users may wish to budget for).</a:t>
            </a:r>
          </a:p>
          <a:p>
            <a:endParaRPr lang="en-US" smtClean="0">
              <a:latin typeface="Helvetica"/>
            </a:endParaRPr>
          </a:p>
          <a:p>
            <a:r>
              <a:rPr lang="en-US" smtClean="0">
                <a:latin typeface="Helvetica"/>
              </a:rPr>
              <a:t>Platform</a:t>
            </a:r>
          </a:p>
          <a:p>
            <a:r>
              <a:rPr lang="en-US" smtClean="0">
                <a:latin typeface="Helvetica"/>
              </a:rPr>
              <a:t>=============</a:t>
            </a:r>
          </a:p>
          <a:p>
            <a:r>
              <a:rPr lang="en-US" smtClean="0">
                <a:latin typeface="Helvetica"/>
              </a:rPr>
              <a:t>Fully hardware and software redundant</a:t>
            </a:r>
          </a:p>
          <a:p>
            <a:r>
              <a:rPr lang="en-US" smtClean="0">
                <a:latin typeface="Helvetica"/>
              </a:rPr>
              <a:t>Non-disruptive software upgradeability &amp; remote (lights-out) software patch updating</a:t>
            </a:r>
          </a:p>
          <a:p>
            <a:r>
              <a:rPr lang="en-US" smtClean="0">
                <a:latin typeface="Helvetica"/>
              </a:rPr>
              <a:t>Non-disruptive hardware upgradeability (addition and replacement)</a:t>
            </a:r>
          </a:p>
          <a:p>
            <a:r>
              <a:rPr lang="en-US" smtClean="0">
                <a:latin typeface="Helvetica"/>
              </a:rPr>
              <a:t>High levels of performance after component failure</a:t>
            </a:r>
          </a:p>
          <a:p>
            <a:r>
              <a:rPr lang="en-US" smtClean="0">
                <a:latin typeface="Helvetica"/>
              </a:rPr>
              <a:t>No write-through mode (&gt;4 nodes, Q1 2010)</a:t>
            </a:r>
          </a:p>
          <a:p>
            <a:endParaRPr lang="en-US" smtClean="0">
              <a:latin typeface="Helvetica"/>
            </a:endParaRPr>
          </a:p>
          <a:p>
            <a:r>
              <a:rPr lang="en-US" smtClean="0">
                <a:latin typeface="Helvetica"/>
              </a:rPr>
              <a:t>De-stage cache data to permanent media during extended power-fail</a:t>
            </a:r>
          </a:p>
          <a:p>
            <a:r>
              <a:rPr lang="en-US" smtClean="0">
                <a:latin typeface="Helvetica"/>
              </a:rPr>
              <a:t>Write-cache mirroring (with write-through after node failure)</a:t>
            </a:r>
          </a:p>
          <a:p>
            <a:r>
              <a:rPr lang="en-US" smtClean="0">
                <a:latin typeface="Helvetica"/>
              </a:rPr>
              <a:t>Preserved data space (for preventing "pinned" data)</a:t>
            </a:r>
          </a:p>
          <a:p>
            <a:r>
              <a:rPr lang="en-US" smtClean="0">
                <a:latin typeface="Helvetica"/>
              </a:rPr>
              <a:t>End-to-end internal error checking</a:t>
            </a:r>
          </a:p>
          <a:p>
            <a:endParaRPr lang="en-US" smtClean="0">
              <a:latin typeface="Helvetica"/>
            </a:endParaRPr>
          </a:p>
          <a:p>
            <a:r>
              <a:rPr lang="en-US" smtClean="0">
                <a:latin typeface="Helvetica"/>
              </a:rPr>
              <a:t>RAID support:   0, 10, and 50 (multiple mirrors available);  RAID MP (60) in Q1 2010</a:t>
            </a:r>
          </a:p>
          <a:p>
            <a:r>
              <a:rPr lang="en-US" smtClean="0">
                <a:latin typeface="Helvetica"/>
              </a:rPr>
              <a:t>Rapid rebuild times (with global spare chunklets)</a:t>
            </a:r>
          </a:p>
          <a:p>
            <a:r>
              <a:rPr lang="en-US" smtClean="0">
                <a:latin typeface="Helvetica"/>
              </a:rPr>
              <a:t>Continuous disk scrubbing Configurable RAID Isolation:  Magazine or Chassis level</a:t>
            </a:r>
          </a:p>
          <a:p>
            <a:r>
              <a:rPr lang="en-US" smtClean="0">
                <a:latin typeface="Helvetica"/>
              </a:rPr>
              <a:t>Switched Drive Chassis architecture for advanced FC error isolation</a:t>
            </a:r>
          </a:p>
          <a:p>
            <a:r>
              <a:rPr lang="en-US" smtClean="0">
                <a:latin typeface="Helvetica"/>
              </a:rPr>
              <a:t>Predicative drive failure through 3PAR algorithms and SMART technology</a:t>
            </a:r>
          </a:p>
          <a:p>
            <a:endParaRPr lang="en-US" smtClean="0">
              <a:latin typeface="Helvetica"/>
            </a:endParaRPr>
          </a:p>
          <a:p>
            <a:r>
              <a:rPr lang="en-US" smtClean="0">
                <a:latin typeface="Helvetica"/>
              </a:rPr>
              <a:t>Service and Support</a:t>
            </a:r>
          </a:p>
          <a:p>
            <a:r>
              <a:rPr lang="en-US" smtClean="0">
                <a:latin typeface="Helvetica"/>
              </a:rPr>
              <a:t>=====================</a:t>
            </a:r>
          </a:p>
          <a:p>
            <a:r>
              <a:rPr lang="en-US" smtClean="0">
                <a:latin typeface="Helvetica"/>
              </a:rPr>
              <a:t>SMART - Getting it right</a:t>
            </a:r>
          </a:p>
          <a:p>
            <a:r>
              <a:rPr lang="en-US" smtClean="0">
                <a:latin typeface="Helvetica"/>
              </a:rPr>
              <a:t>Highly experienced experts only  (14 years avg) </a:t>
            </a:r>
          </a:p>
          <a:p>
            <a:r>
              <a:rPr lang="en-US" smtClean="0">
                <a:latin typeface="Helvetica"/>
              </a:rPr>
              <a:t>Full system information always at hand</a:t>
            </a:r>
          </a:p>
          <a:p>
            <a:r>
              <a:rPr lang="en-US" smtClean="0">
                <a:latin typeface="Helvetica"/>
              </a:rPr>
              <a:t>Automated analysis and reporting</a:t>
            </a:r>
          </a:p>
          <a:p>
            <a:r>
              <a:rPr lang="en-US" smtClean="0">
                <a:latin typeface="Helvetica"/>
              </a:rPr>
              <a:t>Automated point-and-click service actions avoid error</a:t>
            </a:r>
          </a:p>
          <a:p>
            <a:endParaRPr lang="en-US" smtClean="0">
              <a:latin typeface="Helvetica"/>
            </a:endParaRPr>
          </a:p>
          <a:p>
            <a:r>
              <a:rPr lang="en-US" smtClean="0">
                <a:latin typeface="Helvetica"/>
              </a:rPr>
              <a:t>FAST - Rapid Pro-active response</a:t>
            </a:r>
          </a:p>
          <a:p>
            <a:r>
              <a:rPr lang="en-US" smtClean="0">
                <a:latin typeface="Helvetica"/>
              </a:rPr>
              <a:t>Issues identified and communicated by 3PAR first</a:t>
            </a:r>
          </a:p>
          <a:p>
            <a:r>
              <a:rPr lang="en-US" smtClean="0">
                <a:latin typeface="Helvetica"/>
              </a:rPr>
              <a:t>No extra time to gather or analyze information on-site</a:t>
            </a:r>
          </a:p>
          <a:p>
            <a:r>
              <a:rPr lang="en-US" smtClean="0">
                <a:latin typeface="Helvetica"/>
              </a:rPr>
              <a:t>No extra time to share information - integrated infrastructure for shared information access</a:t>
            </a:r>
          </a:p>
          <a:p>
            <a:r>
              <a:rPr lang="en-US" smtClean="0">
                <a:latin typeface="Helvetica"/>
              </a:rPr>
              <a:t>Lights-out online remote SW updates and service actions</a:t>
            </a:r>
          </a:p>
          <a:p>
            <a:r>
              <a:rPr lang="en-US" smtClean="0">
                <a:latin typeface="Helvetica"/>
              </a:rPr>
              <a:t>Rapid escalation – 2hrs to VP of Customer Service</a:t>
            </a:r>
          </a:p>
          <a:p>
            <a:endParaRPr lang="en-US" smtClean="0">
              <a:latin typeface="Helvetica"/>
            </a:endParaRPr>
          </a:p>
          <a:p>
            <a:r>
              <a:rPr lang="en-US" smtClean="0">
                <a:latin typeface="Helvetica"/>
              </a:rPr>
              <a:t>PROVEN - Demonstrated global support</a:t>
            </a:r>
          </a:p>
          <a:p>
            <a:r>
              <a:rPr lang="en-US" smtClean="0">
                <a:latin typeface="Helvetica"/>
              </a:rPr>
              <a:t>Successfully delivering enterprise support for 5+ years</a:t>
            </a:r>
          </a:p>
          <a:p>
            <a:r>
              <a:rPr lang="en-US" smtClean="0">
                <a:latin typeface="Helvetica"/>
              </a:rPr>
              <a:t>100% responsible for customer services experience</a:t>
            </a:r>
          </a:p>
          <a:p>
            <a:r>
              <a:rPr lang="en-US" smtClean="0">
                <a:latin typeface="Helvetica"/>
              </a:rPr>
              <a:t>~500 customers, 50% Fortune/Global 1000</a:t>
            </a:r>
          </a:p>
          <a:p>
            <a:r>
              <a:rPr lang="en-US" smtClean="0">
                <a:latin typeface="Helvetica"/>
              </a:rPr>
              <a:t>Service in 5 continents, 19+ countries, 70+ service areas</a:t>
            </a:r>
          </a:p>
          <a:p>
            <a:r>
              <a:rPr lang="en-US" smtClean="0">
                <a:latin typeface="Helvetica"/>
              </a:rPr>
              <a:t>200+ trained authorized service provider technicians</a:t>
            </a:r>
          </a:p>
          <a:p>
            <a:r>
              <a:rPr lang="en-US" smtClean="0">
                <a:latin typeface="Helvetica"/>
              </a:rPr>
              <a:t>1,000+ system installations and 2000+ upgrades/updates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noFill/>
          <a:ln>
            <a:miter lim="800000"/>
            <a:headEnd/>
            <a:tailEnd/>
          </a:ln>
        </p:spPr>
      </p:sp>
      <p:sp>
        <p:nvSpPr>
          <p:cNvPr id="3" name="Notes Placeholder 2"/>
          <p:cNvSpPr>
            <a:spLocks noGrp="1"/>
          </p:cNvSpPr>
          <p:nvPr>
            <p:ph type="body" idx="1"/>
          </p:nvPr>
        </p:nvSpPr>
        <p:spPr/>
        <p:txBody>
          <a:bodyPr>
            <a:normAutofit/>
          </a:bodyPr>
          <a:lstStyle/>
          <a:p>
            <a:pPr fontAlgn="auto">
              <a:spcAft>
                <a:spcPts val="0"/>
              </a:spcAft>
              <a:defRPr/>
            </a:pPr>
            <a:endParaRPr lang="en-US" dirty="0" smtClean="0"/>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30A31A7E-A653-486B-808A-6D0098B23ECF}" type="slidenum">
              <a:rPr>
                <a:latin typeface="Futura Bk"/>
              </a:rPr>
              <a:pPr defTabSz="965200" fontAlgn="base">
                <a:spcBef>
                  <a:spcPct val="0"/>
                </a:spcBef>
                <a:spcAft>
                  <a:spcPct val="0"/>
                </a:spcAft>
              </a:pPr>
              <a:t>14</a:t>
            </a:fld>
            <a:endParaRPr>
              <a:latin typeface="Futura Bk"/>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noFill/>
          <a:ln>
            <a:miter lim="800000"/>
            <a:headEnd/>
            <a:tailEnd/>
          </a:ln>
        </p:spPr>
      </p:sp>
      <p:sp>
        <p:nvSpPr>
          <p:cNvPr id="3" name="Notes Placeholder 2"/>
          <p:cNvSpPr>
            <a:spLocks noGrp="1"/>
          </p:cNvSpPr>
          <p:nvPr>
            <p:ph type="body" idx="1"/>
          </p:nvPr>
        </p:nvSpPr>
        <p:spPr/>
        <p:txBody>
          <a:bodyPr>
            <a:normAutofit/>
          </a:bodyPr>
          <a:lstStyle/>
          <a:p>
            <a:pPr fontAlgn="auto">
              <a:spcAft>
                <a:spcPts val="0"/>
              </a:spcAft>
              <a:defRPr/>
            </a:pPr>
            <a:r>
              <a:rPr lang="en-US" dirty="0" smtClean="0"/>
              <a:t>I’ve mentioned before that 3PAR administration is simple because things are driven by policy.</a:t>
            </a:r>
          </a:p>
          <a:p>
            <a:pPr fontAlgn="auto">
              <a:spcAft>
                <a:spcPts val="0"/>
              </a:spcAft>
              <a:defRPr/>
            </a:pPr>
            <a:endParaRPr lang="en-US" dirty="0" smtClean="0"/>
          </a:p>
          <a:p>
            <a:pPr fontAlgn="auto">
              <a:spcAft>
                <a:spcPts val="0"/>
              </a:spcAft>
              <a:defRPr/>
            </a:pPr>
            <a:r>
              <a:rPr lang="en-US" dirty="0" smtClean="0"/>
              <a:t>CPGs are that policy, and they serve several critical functions:</a:t>
            </a:r>
          </a:p>
          <a:p>
            <a:pPr fontAlgn="auto">
              <a:spcAft>
                <a:spcPts val="0"/>
              </a:spcAft>
              <a:defRPr/>
            </a:pPr>
            <a:endParaRPr lang="en-US" dirty="0" smtClean="0"/>
          </a:p>
          <a:p>
            <a:pPr marL="241653" indent="-241653" fontAlgn="auto">
              <a:spcAft>
                <a:spcPts val="0"/>
              </a:spcAft>
              <a:buFontTx/>
              <a:buAutoNum type="arabicPeriod"/>
              <a:defRPr/>
            </a:pPr>
            <a:r>
              <a:rPr lang="en-US" dirty="0" smtClean="0"/>
              <a:t>CPGs define how new volumes are built, and how existing volumes are expanded.  This defines PERFORMANCE AND AVAILABILIY.</a:t>
            </a:r>
          </a:p>
          <a:p>
            <a:pPr marL="241653" indent="-241653" fontAlgn="auto">
              <a:spcAft>
                <a:spcPts val="0"/>
              </a:spcAft>
              <a:buFontTx/>
              <a:buAutoNum type="arabicPeriod"/>
              <a:defRPr/>
            </a:pPr>
            <a:r>
              <a:rPr lang="en-US" dirty="0" smtClean="0"/>
              <a:t>CPGs define how snapshot COW logs are grown.</a:t>
            </a:r>
          </a:p>
          <a:p>
            <a:pPr marL="241653" indent="-241653" fontAlgn="auto">
              <a:spcAft>
                <a:spcPts val="0"/>
              </a:spcAft>
              <a:buFontTx/>
              <a:buAutoNum type="arabicPeriod"/>
              <a:defRPr/>
            </a:pPr>
            <a:r>
              <a:rPr lang="en-US" dirty="0" smtClean="0"/>
              <a:t>CPGs can have allocation warnings and limits.</a:t>
            </a:r>
          </a:p>
          <a:p>
            <a:pPr marL="241653" indent="-241653" fontAlgn="auto">
              <a:spcAft>
                <a:spcPts val="0"/>
              </a:spcAft>
              <a:buFontTx/>
              <a:buAutoNum type="arabicPeriod"/>
              <a:defRPr/>
            </a:pPr>
            <a:r>
              <a:rPr lang="en-US" dirty="0" smtClean="0"/>
              <a:t>CPGs become the service level tiers used by both volume and sub-volume optimization products.</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30A31A7E-A653-486B-808A-6D0098B23ECF}" type="slidenum">
              <a:rPr>
                <a:latin typeface="Futura Bk"/>
              </a:rPr>
              <a:pPr defTabSz="965200" fontAlgn="base">
                <a:spcBef>
                  <a:spcPct val="0"/>
                </a:spcBef>
                <a:spcAft>
                  <a:spcPct val="0"/>
                </a:spcAft>
              </a:pPr>
              <a:t>15</a:t>
            </a:fld>
            <a:endParaRPr>
              <a:latin typeface="Futura Bk"/>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noFill/>
          <a:ln>
            <a:miter lim="800000"/>
            <a:headEnd/>
            <a:tailEnd/>
          </a:ln>
        </p:spPr>
      </p:sp>
      <p:sp>
        <p:nvSpPr>
          <p:cNvPr id="3" name="Notes Placeholder 2"/>
          <p:cNvSpPr>
            <a:spLocks noGrp="1"/>
          </p:cNvSpPr>
          <p:nvPr>
            <p:ph type="body" idx="1"/>
          </p:nvPr>
        </p:nvSpPr>
        <p:spPr/>
        <p:txBody>
          <a:bodyPr>
            <a:normAutofit/>
          </a:bodyPr>
          <a:lstStyle/>
          <a:p>
            <a:pPr fontAlgn="auto">
              <a:spcAft>
                <a:spcPts val="0"/>
              </a:spcAft>
              <a:defRPr/>
            </a:pPr>
            <a:r>
              <a:rPr lang="en-US" dirty="0" smtClean="0"/>
              <a:t>I’ve mentioned before that 3PAR administration is simple because things are driven by policy.</a:t>
            </a:r>
          </a:p>
          <a:p>
            <a:pPr fontAlgn="auto">
              <a:spcAft>
                <a:spcPts val="0"/>
              </a:spcAft>
              <a:defRPr/>
            </a:pPr>
            <a:endParaRPr lang="en-US" dirty="0" smtClean="0"/>
          </a:p>
          <a:p>
            <a:pPr fontAlgn="auto">
              <a:spcAft>
                <a:spcPts val="0"/>
              </a:spcAft>
              <a:defRPr/>
            </a:pPr>
            <a:r>
              <a:rPr lang="en-US" dirty="0" smtClean="0"/>
              <a:t>CPGs are that policy, and they serve several critical functions:</a:t>
            </a:r>
          </a:p>
          <a:p>
            <a:pPr fontAlgn="auto">
              <a:spcAft>
                <a:spcPts val="0"/>
              </a:spcAft>
              <a:defRPr/>
            </a:pPr>
            <a:endParaRPr lang="en-US" dirty="0" smtClean="0"/>
          </a:p>
          <a:p>
            <a:pPr marL="241653" indent="-241653" fontAlgn="auto">
              <a:spcAft>
                <a:spcPts val="0"/>
              </a:spcAft>
              <a:buFontTx/>
              <a:buAutoNum type="arabicPeriod"/>
              <a:defRPr/>
            </a:pPr>
            <a:r>
              <a:rPr lang="en-US" dirty="0" smtClean="0"/>
              <a:t>CPGs define how new volumes are built, and how existing volumes are expanded.  This defines PERFORMANCE AND AVAILABILIY.</a:t>
            </a:r>
          </a:p>
          <a:p>
            <a:pPr marL="241653" indent="-241653" fontAlgn="auto">
              <a:spcAft>
                <a:spcPts val="0"/>
              </a:spcAft>
              <a:buFontTx/>
              <a:buAutoNum type="arabicPeriod"/>
              <a:defRPr/>
            </a:pPr>
            <a:r>
              <a:rPr lang="en-US" dirty="0" smtClean="0"/>
              <a:t>CPGs define how snapshot COW logs are grown.</a:t>
            </a:r>
          </a:p>
          <a:p>
            <a:pPr marL="241653" indent="-241653" fontAlgn="auto">
              <a:spcAft>
                <a:spcPts val="0"/>
              </a:spcAft>
              <a:buFontTx/>
              <a:buAutoNum type="arabicPeriod"/>
              <a:defRPr/>
            </a:pPr>
            <a:r>
              <a:rPr lang="en-US" dirty="0" smtClean="0"/>
              <a:t>CPGs can have allocation warnings and limits.</a:t>
            </a:r>
          </a:p>
          <a:p>
            <a:pPr marL="241653" indent="-241653" fontAlgn="auto">
              <a:spcAft>
                <a:spcPts val="0"/>
              </a:spcAft>
              <a:buFontTx/>
              <a:buAutoNum type="arabicPeriod"/>
              <a:defRPr/>
            </a:pPr>
            <a:r>
              <a:rPr lang="en-US" dirty="0" smtClean="0"/>
              <a:t>CPGs become the service level tiers used by both volume and sub-volume optimization products.</a:t>
            </a:r>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30A31A7E-A653-486B-808A-6D0098B23ECF}" type="slidenum">
              <a:rPr>
                <a:latin typeface="Futura Bk"/>
              </a:rPr>
              <a:pPr defTabSz="965200" fontAlgn="base">
                <a:spcBef>
                  <a:spcPct val="0"/>
                </a:spcBef>
                <a:spcAft>
                  <a:spcPct val="0"/>
                </a:spcAft>
              </a:pPr>
              <a:t>16</a:t>
            </a:fld>
            <a:endParaRPr>
              <a:latin typeface="Futura Bk"/>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noFill/>
          <a:ln>
            <a:miter lim="800000"/>
            <a:headEnd/>
            <a:tailEnd/>
          </a:ln>
        </p:spPr>
      </p:sp>
      <p:sp>
        <p:nvSpPr>
          <p:cNvPr id="63490" name="Notes Placeholder 2"/>
          <p:cNvSpPr>
            <a:spLocks noGrp="1"/>
          </p:cNvSpPr>
          <p:nvPr>
            <p:ph type="body" idx="1"/>
          </p:nvPr>
        </p:nvSpPr>
        <p:spPr>
          <a:noFill/>
        </p:spPr>
        <p:txBody>
          <a:bodyPr wrap="square" numCol="1" anchor="t" anchorCtr="0" compatLnSpc="1">
            <a:prstTxWarp prst="textNoShape">
              <a:avLst/>
            </a:prstTxWarp>
          </a:bodyPr>
          <a:lstStyle/>
          <a:p>
            <a:r>
              <a:rPr lang="en-US" smtClean="0">
                <a:latin typeface="Futura Bk"/>
              </a:rPr>
              <a:t>Note that 3PAR automatically builds the “right” number of RAID sets, R1, R5, R6…  and then does the striping on top, so we are ALWAYS using RAID 10, RAID 50, and RAID 60.</a:t>
            </a:r>
          </a:p>
        </p:txBody>
      </p:sp>
      <p:sp>
        <p:nvSpPr>
          <p:cNvPr id="634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8CB8E41B-3329-4CAF-8FA5-D19FFDB021C6}" type="slidenum">
              <a:rPr>
                <a:latin typeface="Futura Bk"/>
              </a:rPr>
              <a:pPr defTabSz="965200" fontAlgn="base">
                <a:spcBef>
                  <a:spcPct val="0"/>
                </a:spcBef>
                <a:spcAft>
                  <a:spcPct val="0"/>
                </a:spcAft>
              </a:pPr>
              <a:t>17</a:t>
            </a:fld>
            <a:endParaRPr>
              <a:latin typeface="Futura Bk"/>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FC53AEE8-6B3A-45AD-8B55-824267DE738C}" type="slidenum">
              <a:rPr>
                <a:latin typeface="Futura Bk"/>
              </a:rPr>
              <a:pPr defTabSz="965200" fontAlgn="base">
                <a:spcBef>
                  <a:spcPct val="0"/>
                </a:spcBef>
                <a:spcAft>
                  <a:spcPct val="0"/>
                </a:spcAft>
              </a:pPr>
              <a:t>18</a:t>
            </a:fld>
            <a:endParaRPr>
              <a:latin typeface="Futura Bk"/>
            </a:endParaRPr>
          </a:p>
        </p:txBody>
      </p:sp>
      <p:sp>
        <p:nvSpPr>
          <p:cNvPr id="65538" name="Rectangle 2"/>
          <p:cNvSpPr>
            <a:spLocks noGrp="1" noRot="1" noChangeAspect="1" noChangeArrowheads="1" noTextEdit="1"/>
          </p:cNvSpPr>
          <p:nvPr>
            <p:ph type="sldImg"/>
          </p:nvPr>
        </p:nvSpPr>
        <p:spPr>
          <a:xfrm>
            <a:off x="1249363" y="725488"/>
            <a:ext cx="4835525" cy="3627437"/>
          </a:xfrm>
          <a:noFill/>
          <a:ln>
            <a:miter lim="800000"/>
            <a:headEnd/>
            <a:tailEnd/>
          </a:ln>
        </p:spPr>
      </p:sp>
      <p:sp>
        <p:nvSpPr>
          <p:cNvPr id="65539" name="Rectangle 4"/>
          <p:cNvSpPr>
            <a:spLocks noGrp="1" noChangeArrowheads="1"/>
          </p:cNvSpPr>
          <p:nvPr>
            <p:ph type="body" idx="1"/>
          </p:nvPr>
        </p:nvSpPr>
        <p:spPr>
          <a:noFill/>
        </p:spPr>
        <p:txBody>
          <a:bodyPr wrap="square" numCol="1" anchor="t" anchorCtr="0" compatLnSpc="1">
            <a:prstTxWarp prst="textNoShape">
              <a:avLst/>
            </a:prstTxWarp>
          </a:bodyPr>
          <a:lstStyle/>
          <a:p>
            <a:pPr>
              <a:lnSpc>
                <a:spcPct val="200000"/>
              </a:lnSpc>
            </a:pPr>
            <a:r>
              <a:rPr lang="en-US" smtClean="0">
                <a:latin typeface="Futura Bk"/>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1D76CB3E-5E79-42D2-B37B-244FFBC7029E}" type="slidenum">
              <a:rPr>
                <a:latin typeface="Futura Bk"/>
              </a:rPr>
              <a:pPr defTabSz="965200" fontAlgn="base">
                <a:spcBef>
                  <a:spcPct val="0"/>
                </a:spcBef>
                <a:spcAft>
                  <a:spcPct val="0"/>
                </a:spcAft>
              </a:pPr>
              <a:t>19</a:t>
            </a:fld>
            <a:endParaRPr>
              <a:latin typeface="Futura Bk"/>
            </a:endParaRPr>
          </a:p>
        </p:txBody>
      </p:sp>
      <p:sp>
        <p:nvSpPr>
          <p:cNvPr id="67586" name="Rectangle 2"/>
          <p:cNvSpPr>
            <a:spLocks noGrp="1" noRot="1" noChangeAspect="1" noChangeArrowheads="1" noTextEdit="1"/>
          </p:cNvSpPr>
          <p:nvPr>
            <p:ph type="sldImg"/>
          </p:nvPr>
        </p:nvSpPr>
        <p:spPr>
          <a:xfrm>
            <a:off x="1247775" y="725488"/>
            <a:ext cx="4837113" cy="3627437"/>
          </a:xfrm>
          <a:noFill/>
          <a:ln>
            <a:miter lim="800000"/>
            <a:headEnd/>
            <a:tailEnd/>
          </a:ln>
        </p:spPr>
      </p:sp>
      <p:sp>
        <p:nvSpPr>
          <p:cNvPr id="67587" name="Rectangle 4"/>
          <p:cNvSpPr>
            <a:spLocks noGrp="1" noChangeArrowheads="1"/>
          </p:cNvSpPr>
          <p:nvPr>
            <p:ph type="body" idx="1"/>
          </p:nvPr>
        </p:nvSpPr>
        <p:spPr>
          <a:noFill/>
        </p:spPr>
        <p:txBody>
          <a:bodyPr wrap="square" numCol="1" anchor="t" anchorCtr="0" compatLnSpc="1">
            <a:prstTxWarp prst="textNoShape">
              <a:avLst/>
            </a:prstTxWarp>
          </a:bodyPr>
          <a:lstStyle/>
          <a:p>
            <a:pPr>
              <a:lnSpc>
                <a:spcPct val="200000"/>
              </a:lnSpc>
            </a:pPr>
            <a:r>
              <a:rPr lang="en-US" smtClean="0">
                <a:latin typeface="Futura Bk"/>
              </a:rPr>
              <a:t>Remember we have a dedicated ASIC processor chip that calculates parity for RAID 5 and RAID 6. </a:t>
            </a:r>
          </a:p>
          <a:p>
            <a:pPr>
              <a:lnSpc>
                <a:spcPct val="200000"/>
              </a:lnSpc>
            </a:pPr>
            <a:endParaRPr lang="en-US" smtClean="0">
              <a:latin typeface="Futura Bk"/>
            </a:endParaRPr>
          </a:p>
          <a:p>
            <a:pPr>
              <a:lnSpc>
                <a:spcPct val="200000"/>
              </a:lnSpc>
            </a:pPr>
            <a:r>
              <a:rPr lang="en-US" smtClean="0">
                <a:latin typeface="Futura Bk"/>
              </a:rPr>
              <a:t>We also look for “shortcuts” to avoid the traditional READ-MODIFY-WRITE penalty that makes RAID 5 and 6 slower than RAID 1.  We automatically look for full stripe writes, and perform lazy writes to increase the chances of subsequent I/O that hits the same blocks.</a:t>
            </a:r>
          </a:p>
          <a:p>
            <a:pPr>
              <a:lnSpc>
                <a:spcPct val="200000"/>
              </a:lnSpc>
            </a:pPr>
            <a:endParaRPr lang="en-US" smtClean="0">
              <a:latin typeface="Futura Bk"/>
            </a:endParaRPr>
          </a:p>
          <a:p>
            <a:pPr>
              <a:lnSpc>
                <a:spcPct val="200000"/>
              </a:lnSpc>
            </a:pPr>
            <a:r>
              <a:rPr lang="en-US" smtClean="0">
                <a:latin typeface="Futura Bk"/>
              </a:rPr>
              <a:t>Full stripe writes are especially helpful for sequential write I/O activity.</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A439096E-E4F0-4697-AC27-18B32DBEADBB}" type="slidenum">
              <a:rPr>
                <a:latin typeface="Futura Bk"/>
              </a:rPr>
              <a:pPr defTabSz="965200" fontAlgn="base">
                <a:spcBef>
                  <a:spcPct val="0"/>
                </a:spcBef>
                <a:spcAft>
                  <a:spcPct val="0"/>
                </a:spcAft>
              </a:pPr>
              <a:t>20</a:t>
            </a:fld>
            <a:endParaRPr>
              <a:latin typeface="Futura Bk"/>
            </a:endParaRPr>
          </a:p>
        </p:txBody>
      </p:sp>
      <p:sp>
        <p:nvSpPr>
          <p:cNvPr id="69634" name="Rectangle 2"/>
          <p:cNvSpPr>
            <a:spLocks noGrp="1" noRot="1" noChangeAspect="1" noChangeArrowheads="1" noTextEdit="1"/>
          </p:cNvSpPr>
          <p:nvPr>
            <p:ph type="sldImg"/>
          </p:nvPr>
        </p:nvSpPr>
        <p:spPr>
          <a:xfrm>
            <a:off x="1249363" y="725488"/>
            <a:ext cx="4835525" cy="3627437"/>
          </a:xfrm>
          <a:noFill/>
          <a:ln>
            <a:miter lim="800000"/>
            <a:headEnd/>
            <a:tailEnd/>
          </a:ln>
        </p:spPr>
      </p:sp>
      <p:sp>
        <p:nvSpPr>
          <p:cNvPr id="69635" name="Rectangle 4"/>
          <p:cNvSpPr>
            <a:spLocks noGrp="1" noChangeArrowheads="1"/>
          </p:cNvSpPr>
          <p:nvPr>
            <p:ph type="body" idx="1"/>
          </p:nvPr>
        </p:nvSpPr>
        <p:spPr>
          <a:noFill/>
        </p:spPr>
        <p:txBody>
          <a:bodyPr wrap="square" numCol="1" anchor="t" anchorCtr="0" compatLnSpc="1">
            <a:prstTxWarp prst="textNoShape">
              <a:avLst/>
            </a:prstTxWarp>
          </a:bodyPr>
          <a:lstStyle/>
          <a:p>
            <a:pPr>
              <a:lnSpc>
                <a:spcPct val="200000"/>
              </a:lnSpc>
            </a:pPr>
            <a:r>
              <a:rPr lang="en-US" smtClean="0">
                <a:latin typeface="Futura Bk"/>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noFill/>
          <a:ln>
            <a:miter lim="800000"/>
            <a:headEnd/>
            <a:tailEnd/>
          </a:ln>
        </p:spPr>
      </p:sp>
      <p:sp>
        <p:nvSpPr>
          <p:cNvPr id="97283" name="Notes Placeholder 2"/>
          <p:cNvSpPr>
            <a:spLocks noGrp="1"/>
          </p:cNvSpPr>
          <p:nvPr>
            <p:ph type="body" idx="1"/>
          </p:nvPr>
        </p:nvSpPr>
        <p:spPr>
          <a:noFill/>
        </p:spPr>
        <p:txBody>
          <a:bodyPr wrap="square" numCol="1" anchor="t" anchorCtr="0" compatLnSpc="1">
            <a:prstTxWarp prst="textNoShape">
              <a:avLst/>
            </a:prstTxWarp>
          </a:bodyPr>
          <a:lstStyle/>
          <a:p>
            <a:r>
              <a:rPr lang="en-US" smtClean="0">
                <a:latin typeface="Futura Bk"/>
              </a:rPr>
              <a:t>Some of these concepts will be familiar to any storage admin.  Some are familiar, but with a new twist.  Some are exclusive to 3PAR.</a:t>
            </a:r>
          </a:p>
          <a:p>
            <a:endParaRPr lang="en-US" smtClean="0">
              <a:latin typeface="Futura Bk"/>
            </a:endParaRPr>
          </a:p>
          <a:p>
            <a:r>
              <a:rPr lang="en-US" smtClean="0">
                <a:latin typeface="Futura Bk"/>
              </a:rPr>
              <a:t>I’m going to give you a whole bunch of technical information all at once, so please feel free to stop me and ask questions when something is not clear.</a:t>
            </a:r>
          </a:p>
        </p:txBody>
      </p:sp>
      <p:sp>
        <p:nvSpPr>
          <p:cNvPr id="97284" name="Slide Number Placeholder 3"/>
          <p:cNvSpPr txBox="1">
            <a:spLocks noGrp="1"/>
          </p:cNvSpPr>
          <p:nvPr/>
        </p:nvSpPr>
        <p:spPr bwMode="auto">
          <a:xfrm>
            <a:off x="3332163" y="9307513"/>
            <a:ext cx="636587" cy="280987"/>
          </a:xfrm>
          <a:prstGeom prst="rect">
            <a:avLst/>
          </a:prstGeom>
          <a:noFill/>
          <a:ln w="9525">
            <a:noFill/>
            <a:miter lim="800000"/>
            <a:headEnd/>
            <a:tailEnd/>
          </a:ln>
        </p:spPr>
        <p:txBody>
          <a:bodyPr lIns="96661" tIns="48331" rIns="96661" bIns="48331" anchor="b"/>
          <a:lstStyle/>
          <a:p>
            <a:pPr algn="ctr" defTabSz="965200"/>
            <a:fld id="{2B9656DA-7B9F-4537-A121-DCC01A7CCF26}" type="slidenum">
              <a:rPr lang="en-US" sz="800">
                <a:latin typeface="Futura Bk"/>
              </a:rPr>
              <a:pPr algn="ctr" defTabSz="965200"/>
              <a:t>3</a:t>
            </a:fld>
            <a:endParaRPr lang="en-US" sz="800">
              <a:latin typeface="Futura Bk"/>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014B7290-DDC5-4D0B-BAEB-A411D61231F4}" type="slidenum">
              <a:rPr>
                <a:latin typeface="Futura Bk"/>
              </a:rPr>
              <a:pPr defTabSz="965200" fontAlgn="base">
                <a:spcBef>
                  <a:spcPct val="0"/>
                </a:spcBef>
                <a:spcAft>
                  <a:spcPct val="0"/>
                </a:spcAft>
              </a:pPr>
              <a:t>21</a:t>
            </a:fld>
            <a:endParaRPr>
              <a:latin typeface="Futura Bk"/>
            </a:endParaRPr>
          </a:p>
        </p:txBody>
      </p:sp>
      <p:sp>
        <p:nvSpPr>
          <p:cNvPr id="71682" name="Rectangle 2"/>
          <p:cNvSpPr>
            <a:spLocks noGrp="1" noRot="1" noChangeAspect="1" noChangeArrowheads="1" noTextEdit="1"/>
          </p:cNvSpPr>
          <p:nvPr>
            <p:ph type="sldImg"/>
          </p:nvPr>
        </p:nvSpPr>
        <p:spPr>
          <a:xfrm>
            <a:off x="1247775" y="725488"/>
            <a:ext cx="4837113" cy="3627437"/>
          </a:xfrm>
          <a:noFill/>
          <a:ln>
            <a:miter lim="800000"/>
            <a:headEnd/>
            <a:tailEnd/>
          </a:ln>
        </p:spPr>
      </p:sp>
      <p:sp>
        <p:nvSpPr>
          <p:cNvPr id="71683" name="Rectangle 3"/>
          <p:cNvSpPr>
            <a:spLocks noGrp="1" noChangeArrowheads="1"/>
          </p:cNvSpPr>
          <p:nvPr>
            <p:ph type="body" idx="1"/>
          </p:nvPr>
        </p:nvSpPr>
        <p:spPr>
          <a:noFill/>
        </p:spPr>
        <p:txBody>
          <a:bodyPr wrap="square" numCol="1" anchor="t" anchorCtr="0" compatLnSpc="1">
            <a:prstTxWarp prst="textNoShape">
              <a:avLst/>
            </a:prstTxWarp>
          </a:bodyPr>
          <a:lstStyle/>
          <a:p>
            <a:pPr>
              <a:lnSpc>
                <a:spcPct val="200000"/>
              </a:lnSpc>
            </a:pPr>
            <a:r>
              <a:rPr lang="en-US" smtClean="0">
                <a:latin typeface="Futura Bk"/>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7D77C81C-A878-4A27-9679-E40A6C415A9B}" type="slidenum">
              <a:rPr>
                <a:latin typeface="Futura Bk"/>
              </a:rPr>
              <a:pPr defTabSz="965200" fontAlgn="base">
                <a:spcBef>
                  <a:spcPct val="0"/>
                </a:spcBef>
                <a:spcAft>
                  <a:spcPct val="0"/>
                </a:spcAft>
              </a:pPr>
              <a:t>22</a:t>
            </a:fld>
            <a:endParaRPr>
              <a:latin typeface="Futura Bk"/>
            </a:endParaRPr>
          </a:p>
        </p:txBody>
      </p:sp>
      <p:sp>
        <p:nvSpPr>
          <p:cNvPr id="73730" name="Rectangle 3"/>
          <p:cNvSpPr txBox="1">
            <a:spLocks noGrp="1" noChangeArrowheads="1"/>
          </p:cNvSpPr>
          <p:nvPr/>
        </p:nvSpPr>
        <p:spPr bwMode="auto">
          <a:xfrm>
            <a:off x="4156075" y="0"/>
            <a:ext cx="3171825" cy="482600"/>
          </a:xfrm>
          <a:prstGeom prst="rect">
            <a:avLst/>
          </a:prstGeom>
          <a:noFill/>
          <a:ln w="9525">
            <a:noFill/>
            <a:miter lim="800000"/>
            <a:headEnd/>
            <a:tailEnd/>
          </a:ln>
        </p:spPr>
        <p:txBody>
          <a:bodyPr lIns="96716" tIns="48357" rIns="96716" bIns="48357"/>
          <a:lstStyle/>
          <a:p>
            <a:pPr algn="r" defTabSz="966788"/>
            <a:fld id="{91A0F0A0-19EA-4FCF-99D5-210013178664}" type="datetime8">
              <a:rPr lang="en-US" sz="1300">
                <a:latin typeface="Helvetica"/>
              </a:rPr>
              <a:pPr algn="r" defTabSz="966788"/>
              <a:t>11/11/2010 1:06 PM</a:t>
            </a:fld>
            <a:endParaRPr lang="en-US" sz="1300">
              <a:latin typeface="Helvetica"/>
            </a:endParaRPr>
          </a:p>
        </p:txBody>
      </p:sp>
      <p:sp>
        <p:nvSpPr>
          <p:cNvPr id="73731" name="Rectangle 6"/>
          <p:cNvSpPr txBox="1">
            <a:spLocks noGrp="1" noChangeArrowheads="1"/>
          </p:cNvSpPr>
          <p:nvPr/>
        </p:nvSpPr>
        <p:spPr bwMode="auto">
          <a:xfrm>
            <a:off x="0" y="9188450"/>
            <a:ext cx="3173413" cy="481013"/>
          </a:xfrm>
          <a:prstGeom prst="rect">
            <a:avLst/>
          </a:prstGeom>
          <a:noFill/>
          <a:ln w="9525">
            <a:noFill/>
            <a:miter lim="800000"/>
            <a:headEnd/>
            <a:tailEnd/>
          </a:ln>
        </p:spPr>
        <p:txBody>
          <a:bodyPr lIns="96716" tIns="48357" rIns="96716" bIns="48357" anchor="b"/>
          <a:lstStyle/>
          <a:p>
            <a:pPr defTabSz="966788"/>
            <a:r>
              <a:rPr lang="en-US" sz="1300">
                <a:latin typeface="Helvetica"/>
              </a:rPr>
              <a:t>C:\Documents and Settings\jtchin\Local Settings\Temp\cache\OLK30\3PAR IPO Roadshow (Nov 2 2007).ppt</a:t>
            </a:r>
          </a:p>
        </p:txBody>
      </p:sp>
      <p:sp>
        <p:nvSpPr>
          <p:cNvPr id="73732" name="Rectangle 7"/>
          <p:cNvSpPr txBox="1">
            <a:spLocks noGrp="1" noChangeArrowheads="1"/>
          </p:cNvSpPr>
          <p:nvPr/>
        </p:nvSpPr>
        <p:spPr bwMode="auto">
          <a:xfrm>
            <a:off x="4156075" y="9188450"/>
            <a:ext cx="3171825" cy="481013"/>
          </a:xfrm>
          <a:prstGeom prst="rect">
            <a:avLst/>
          </a:prstGeom>
          <a:noFill/>
          <a:ln w="9525">
            <a:noFill/>
            <a:miter lim="800000"/>
            <a:headEnd/>
            <a:tailEnd/>
          </a:ln>
        </p:spPr>
        <p:txBody>
          <a:bodyPr lIns="96716" tIns="48357" rIns="96716" bIns="48357" anchor="b"/>
          <a:lstStyle/>
          <a:p>
            <a:pPr algn="r" defTabSz="966788"/>
            <a:fld id="{813FD72E-5CDF-4768-A06D-36A1EC953C90}" type="slidenum">
              <a:rPr lang="en-US" sz="1300">
                <a:latin typeface="Helvetica"/>
              </a:rPr>
              <a:pPr algn="r" defTabSz="966788"/>
              <a:t>22</a:t>
            </a:fld>
            <a:endParaRPr lang="en-US" sz="1300">
              <a:latin typeface="Helvetica"/>
            </a:endParaRPr>
          </a:p>
        </p:txBody>
      </p:sp>
      <p:sp>
        <p:nvSpPr>
          <p:cNvPr id="73733" name="Rectangle 3"/>
          <p:cNvSpPr txBox="1">
            <a:spLocks noGrp="1" noChangeArrowheads="1"/>
          </p:cNvSpPr>
          <p:nvPr/>
        </p:nvSpPr>
        <p:spPr bwMode="auto">
          <a:xfrm>
            <a:off x="4156075" y="0"/>
            <a:ext cx="3171825" cy="482600"/>
          </a:xfrm>
          <a:prstGeom prst="rect">
            <a:avLst/>
          </a:prstGeom>
          <a:noFill/>
          <a:ln w="9525">
            <a:noFill/>
            <a:miter lim="800000"/>
            <a:headEnd/>
            <a:tailEnd/>
          </a:ln>
        </p:spPr>
        <p:txBody>
          <a:bodyPr lIns="96716" tIns="48357" rIns="96716" bIns="48357"/>
          <a:lstStyle/>
          <a:p>
            <a:pPr algn="r" defTabSz="966788"/>
            <a:fld id="{1159E645-8B7C-4C01-AC9E-B83B61E9726D}" type="datetime8">
              <a:rPr lang="en-US" sz="1300">
                <a:latin typeface="Helvetica"/>
              </a:rPr>
              <a:pPr algn="r" defTabSz="966788"/>
              <a:t>11/11/2010 1:06 PM</a:t>
            </a:fld>
            <a:endParaRPr lang="en-US" sz="1300">
              <a:latin typeface="Helvetica"/>
            </a:endParaRPr>
          </a:p>
        </p:txBody>
      </p:sp>
      <p:sp>
        <p:nvSpPr>
          <p:cNvPr id="73734" name="Rectangle 6"/>
          <p:cNvSpPr txBox="1">
            <a:spLocks noGrp="1" noChangeArrowheads="1"/>
          </p:cNvSpPr>
          <p:nvPr/>
        </p:nvSpPr>
        <p:spPr bwMode="auto">
          <a:xfrm>
            <a:off x="0" y="9188450"/>
            <a:ext cx="3173413" cy="481013"/>
          </a:xfrm>
          <a:prstGeom prst="rect">
            <a:avLst/>
          </a:prstGeom>
          <a:noFill/>
          <a:ln w="9525">
            <a:noFill/>
            <a:miter lim="800000"/>
            <a:headEnd/>
            <a:tailEnd/>
          </a:ln>
        </p:spPr>
        <p:txBody>
          <a:bodyPr lIns="96716" tIns="48357" rIns="96716" bIns="48357" anchor="b"/>
          <a:lstStyle/>
          <a:p>
            <a:pPr defTabSz="966788"/>
            <a:r>
              <a:rPr lang="en-US" sz="1300">
                <a:latin typeface="Helvetica"/>
              </a:rPr>
              <a:t>C:\Documents and Settings\jtchin\Local Settings\Temp\cache\OLK30\3PAR IPO Roadshow (Nov 2 2007).ppt</a:t>
            </a:r>
          </a:p>
        </p:txBody>
      </p:sp>
      <p:sp>
        <p:nvSpPr>
          <p:cNvPr id="73735" name="Rectangle 7"/>
          <p:cNvSpPr txBox="1">
            <a:spLocks noGrp="1" noChangeArrowheads="1"/>
          </p:cNvSpPr>
          <p:nvPr/>
        </p:nvSpPr>
        <p:spPr bwMode="auto">
          <a:xfrm>
            <a:off x="4156075" y="9188450"/>
            <a:ext cx="3171825" cy="481013"/>
          </a:xfrm>
          <a:prstGeom prst="rect">
            <a:avLst/>
          </a:prstGeom>
          <a:noFill/>
          <a:ln w="9525">
            <a:noFill/>
            <a:miter lim="800000"/>
            <a:headEnd/>
            <a:tailEnd/>
          </a:ln>
        </p:spPr>
        <p:txBody>
          <a:bodyPr lIns="96716" tIns="48357" rIns="96716" bIns="48357" anchor="b"/>
          <a:lstStyle/>
          <a:p>
            <a:pPr algn="r" defTabSz="966788"/>
            <a:fld id="{D288A8EF-7604-40B2-B80C-044CF2E5332C}" type="slidenum">
              <a:rPr lang="en-US" sz="1300">
                <a:latin typeface="Helvetica"/>
              </a:rPr>
              <a:pPr algn="r" defTabSz="966788"/>
              <a:t>22</a:t>
            </a:fld>
            <a:endParaRPr lang="en-US" sz="1300">
              <a:latin typeface="Helvetica"/>
            </a:endParaRPr>
          </a:p>
        </p:txBody>
      </p:sp>
      <p:sp>
        <p:nvSpPr>
          <p:cNvPr id="73736" name="Rectangle 2"/>
          <p:cNvSpPr>
            <a:spLocks noGrp="1" noRot="1" noChangeAspect="1" noChangeArrowheads="1" noTextEdit="1"/>
          </p:cNvSpPr>
          <p:nvPr>
            <p:ph type="sldImg"/>
          </p:nvPr>
        </p:nvSpPr>
        <p:spPr>
          <a:xfrm>
            <a:off x="1249363" y="725488"/>
            <a:ext cx="4835525" cy="3627437"/>
          </a:xfrm>
          <a:noFill/>
          <a:ln>
            <a:miter lim="800000"/>
            <a:headEnd/>
            <a:tailEnd/>
          </a:ln>
        </p:spPr>
      </p:sp>
      <p:sp>
        <p:nvSpPr>
          <p:cNvPr id="73737" name="Rectangle 3"/>
          <p:cNvSpPr>
            <a:spLocks noGrp="1" noChangeArrowheads="1"/>
          </p:cNvSpPr>
          <p:nvPr>
            <p:ph type="body" idx="1"/>
          </p:nvPr>
        </p:nvSpPr>
        <p:spPr>
          <a:noFill/>
        </p:spPr>
        <p:txBody>
          <a:bodyPr wrap="square" lIns="96716" tIns="48357" rIns="96716" bIns="48357" numCol="1" anchor="t" anchorCtr="0" compatLnSpc="1">
            <a:prstTxWarp prst="textNoShape">
              <a:avLst/>
            </a:prstTxWarp>
          </a:bodyPr>
          <a:lstStyle/>
          <a:p>
            <a:endParaRPr lang="en-US" smtClean="0">
              <a:latin typeface="Futura Bk"/>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B18E6801-B3A8-43C9-AFA2-F252442DEF2D}" type="slidenum">
              <a:rPr>
                <a:latin typeface="Futura Bk"/>
              </a:rPr>
              <a:pPr defTabSz="965200" fontAlgn="base">
                <a:spcBef>
                  <a:spcPct val="0"/>
                </a:spcBef>
                <a:spcAft>
                  <a:spcPct val="0"/>
                </a:spcAft>
              </a:pPr>
              <a:t>23</a:t>
            </a:fld>
            <a:endParaRPr>
              <a:latin typeface="Futura Bk"/>
            </a:endParaRPr>
          </a:p>
        </p:txBody>
      </p:sp>
      <p:sp>
        <p:nvSpPr>
          <p:cNvPr id="75778" name="Rectangle 3"/>
          <p:cNvSpPr txBox="1">
            <a:spLocks noGrp="1" noChangeArrowheads="1"/>
          </p:cNvSpPr>
          <p:nvPr/>
        </p:nvSpPr>
        <p:spPr bwMode="auto">
          <a:xfrm>
            <a:off x="4156075" y="0"/>
            <a:ext cx="3171825" cy="482600"/>
          </a:xfrm>
          <a:prstGeom prst="rect">
            <a:avLst/>
          </a:prstGeom>
          <a:noFill/>
          <a:ln w="9525">
            <a:noFill/>
            <a:miter lim="800000"/>
            <a:headEnd/>
            <a:tailEnd/>
          </a:ln>
        </p:spPr>
        <p:txBody>
          <a:bodyPr lIns="96716" tIns="48357" rIns="96716" bIns="48357"/>
          <a:lstStyle/>
          <a:p>
            <a:pPr algn="r" defTabSz="966788"/>
            <a:fld id="{E48A0180-58D2-4ECA-BF92-B5A23F48472E}" type="datetime8">
              <a:rPr lang="en-US" sz="1300">
                <a:latin typeface="Helvetica"/>
              </a:rPr>
              <a:pPr algn="r" defTabSz="966788"/>
              <a:t>11/11/2010 1:06 PM</a:t>
            </a:fld>
            <a:endParaRPr lang="en-US" sz="1300">
              <a:latin typeface="Helvetica"/>
            </a:endParaRPr>
          </a:p>
        </p:txBody>
      </p:sp>
      <p:sp>
        <p:nvSpPr>
          <p:cNvPr id="75779" name="Rectangle 6"/>
          <p:cNvSpPr txBox="1">
            <a:spLocks noGrp="1" noChangeArrowheads="1"/>
          </p:cNvSpPr>
          <p:nvPr/>
        </p:nvSpPr>
        <p:spPr bwMode="auto">
          <a:xfrm>
            <a:off x="0" y="9188450"/>
            <a:ext cx="3173413" cy="481013"/>
          </a:xfrm>
          <a:prstGeom prst="rect">
            <a:avLst/>
          </a:prstGeom>
          <a:noFill/>
          <a:ln w="9525">
            <a:noFill/>
            <a:miter lim="800000"/>
            <a:headEnd/>
            <a:tailEnd/>
          </a:ln>
        </p:spPr>
        <p:txBody>
          <a:bodyPr lIns="96716" tIns="48357" rIns="96716" bIns="48357" anchor="b"/>
          <a:lstStyle/>
          <a:p>
            <a:pPr defTabSz="966788"/>
            <a:r>
              <a:rPr lang="en-US" sz="1300">
                <a:latin typeface="Helvetica"/>
              </a:rPr>
              <a:t>C:\Documents and Settings\jtchin\Local Settings\Temp\cache\OLK30\3PAR IPO Roadshow (Nov 2 2007).ppt</a:t>
            </a:r>
          </a:p>
        </p:txBody>
      </p:sp>
      <p:sp>
        <p:nvSpPr>
          <p:cNvPr id="75780" name="Rectangle 7"/>
          <p:cNvSpPr txBox="1">
            <a:spLocks noGrp="1" noChangeArrowheads="1"/>
          </p:cNvSpPr>
          <p:nvPr/>
        </p:nvSpPr>
        <p:spPr bwMode="auto">
          <a:xfrm>
            <a:off x="4156075" y="9188450"/>
            <a:ext cx="3171825" cy="481013"/>
          </a:xfrm>
          <a:prstGeom prst="rect">
            <a:avLst/>
          </a:prstGeom>
          <a:noFill/>
          <a:ln w="9525">
            <a:noFill/>
            <a:miter lim="800000"/>
            <a:headEnd/>
            <a:tailEnd/>
          </a:ln>
        </p:spPr>
        <p:txBody>
          <a:bodyPr lIns="96716" tIns="48357" rIns="96716" bIns="48357" anchor="b"/>
          <a:lstStyle/>
          <a:p>
            <a:pPr algn="r" defTabSz="966788"/>
            <a:fld id="{2C09946D-42B3-444A-8A40-38B2BD5A3AD6}" type="slidenum">
              <a:rPr lang="en-US" sz="1300">
                <a:latin typeface="Helvetica"/>
              </a:rPr>
              <a:pPr algn="r" defTabSz="966788"/>
              <a:t>23</a:t>
            </a:fld>
            <a:endParaRPr lang="en-US" sz="1300">
              <a:latin typeface="Helvetica"/>
            </a:endParaRPr>
          </a:p>
        </p:txBody>
      </p:sp>
      <p:sp>
        <p:nvSpPr>
          <p:cNvPr id="75781" name="Rectangle 3"/>
          <p:cNvSpPr txBox="1">
            <a:spLocks noGrp="1" noChangeArrowheads="1"/>
          </p:cNvSpPr>
          <p:nvPr/>
        </p:nvSpPr>
        <p:spPr bwMode="auto">
          <a:xfrm>
            <a:off x="4156075" y="0"/>
            <a:ext cx="3171825" cy="482600"/>
          </a:xfrm>
          <a:prstGeom prst="rect">
            <a:avLst/>
          </a:prstGeom>
          <a:noFill/>
          <a:ln w="9525">
            <a:noFill/>
            <a:miter lim="800000"/>
            <a:headEnd/>
            <a:tailEnd/>
          </a:ln>
        </p:spPr>
        <p:txBody>
          <a:bodyPr lIns="96716" tIns="48357" rIns="96716" bIns="48357"/>
          <a:lstStyle/>
          <a:p>
            <a:pPr algn="r" defTabSz="966788"/>
            <a:fld id="{A7C643DA-4797-412C-8931-561DFA999A47}" type="datetime8">
              <a:rPr lang="en-US" sz="1300">
                <a:latin typeface="Helvetica"/>
              </a:rPr>
              <a:pPr algn="r" defTabSz="966788"/>
              <a:t>11/11/2010 1:06 PM</a:t>
            </a:fld>
            <a:endParaRPr lang="en-US" sz="1300">
              <a:latin typeface="Helvetica"/>
            </a:endParaRPr>
          </a:p>
        </p:txBody>
      </p:sp>
      <p:sp>
        <p:nvSpPr>
          <p:cNvPr id="75782" name="Rectangle 6"/>
          <p:cNvSpPr txBox="1">
            <a:spLocks noGrp="1" noChangeArrowheads="1"/>
          </p:cNvSpPr>
          <p:nvPr/>
        </p:nvSpPr>
        <p:spPr bwMode="auto">
          <a:xfrm>
            <a:off x="0" y="9188450"/>
            <a:ext cx="3173413" cy="481013"/>
          </a:xfrm>
          <a:prstGeom prst="rect">
            <a:avLst/>
          </a:prstGeom>
          <a:noFill/>
          <a:ln w="9525">
            <a:noFill/>
            <a:miter lim="800000"/>
            <a:headEnd/>
            <a:tailEnd/>
          </a:ln>
        </p:spPr>
        <p:txBody>
          <a:bodyPr lIns="96716" tIns="48357" rIns="96716" bIns="48357" anchor="b"/>
          <a:lstStyle/>
          <a:p>
            <a:pPr defTabSz="966788"/>
            <a:r>
              <a:rPr lang="en-US" sz="1300">
                <a:latin typeface="Helvetica"/>
              </a:rPr>
              <a:t>C:\Documents and Settings\jtchin\Local Settings\Temp\cache\OLK30\3PAR IPO Roadshow (Nov 2 2007).ppt</a:t>
            </a:r>
          </a:p>
        </p:txBody>
      </p:sp>
      <p:sp>
        <p:nvSpPr>
          <p:cNvPr id="75783" name="Rectangle 7"/>
          <p:cNvSpPr txBox="1">
            <a:spLocks noGrp="1" noChangeArrowheads="1"/>
          </p:cNvSpPr>
          <p:nvPr/>
        </p:nvSpPr>
        <p:spPr bwMode="auto">
          <a:xfrm>
            <a:off x="4156075" y="9188450"/>
            <a:ext cx="3171825" cy="481013"/>
          </a:xfrm>
          <a:prstGeom prst="rect">
            <a:avLst/>
          </a:prstGeom>
          <a:noFill/>
          <a:ln w="9525">
            <a:noFill/>
            <a:miter lim="800000"/>
            <a:headEnd/>
            <a:tailEnd/>
          </a:ln>
        </p:spPr>
        <p:txBody>
          <a:bodyPr lIns="96716" tIns="48357" rIns="96716" bIns="48357" anchor="b"/>
          <a:lstStyle/>
          <a:p>
            <a:pPr algn="r" defTabSz="966788"/>
            <a:fld id="{CAAC7603-692A-4C28-852D-540DFB96D00A}" type="slidenum">
              <a:rPr lang="en-US" sz="1300">
                <a:latin typeface="Helvetica"/>
              </a:rPr>
              <a:pPr algn="r" defTabSz="966788"/>
              <a:t>23</a:t>
            </a:fld>
            <a:endParaRPr lang="en-US" sz="1300">
              <a:latin typeface="Helvetica"/>
            </a:endParaRPr>
          </a:p>
        </p:txBody>
      </p:sp>
      <p:sp>
        <p:nvSpPr>
          <p:cNvPr id="75784" name="Rectangle 2"/>
          <p:cNvSpPr>
            <a:spLocks noGrp="1" noRot="1" noChangeAspect="1" noChangeArrowheads="1" noTextEdit="1"/>
          </p:cNvSpPr>
          <p:nvPr>
            <p:ph type="sldImg"/>
          </p:nvPr>
        </p:nvSpPr>
        <p:spPr>
          <a:xfrm>
            <a:off x="1249363" y="725488"/>
            <a:ext cx="4835525" cy="3627437"/>
          </a:xfrm>
          <a:noFill/>
          <a:ln>
            <a:miter lim="800000"/>
            <a:headEnd/>
            <a:tailEnd/>
          </a:ln>
        </p:spPr>
      </p:sp>
      <p:sp>
        <p:nvSpPr>
          <p:cNvPr id="75785" name="Rectangle 3"/>
          <p:cNvSpPr>
            <a:spLocks noGrp="1" noChangeArrowheads="1"/>
          </p:cNvSpPr>
          <p:nvPr>
            <p:ph type="body" idx="1"/>
          </p:nvPr>
        </p:nvSpPr>
        <p:spPr>
          <a:noFill/>
        </p:spPr>
        <p:txBody>
          <a:bodyPr wrap="square" lIns="96716" tIns="48357" rIns="96716" bIns="48357" numCol="1" anchor="t" anchorCtr="0" compatLnSpc="1">
            <a:prstTxWarp prst="textNoShape">
              <a:avLst/>
            </a:prstTxWarp>
          </a:bodyPr>
          <a:lstStyle/>
          <a:p>
            <a:r>
              <a:rPr lang="en-US" smtClean="0">
                <a:latin typeface="Futura Bk"/>
              </a:rPr>
              <a:t>Step size is often overlooked, misunderstood, or improperly messed around with.  It serves a very important purpose, it distributes the load evenly across all spindles.  Even a heavily loaded 3PAR system will have physical disks that are equally contributing to the workload.</a:t>
            </a:r>
          </a:p>
          <a:p>
            <a:endParaRPr lang="en-US" smtClean="0">
              <a:latin typeface="Futura Bk"/>
            </a:endParaRPr>
          </a:p>
          <a:p>
            <a:r>
              <a:rPr lang="en-US" smtClean="0">
                <a:latin typeface="Futura Bk"/>
              </a:rPr>
              <a:t>3PAR Administrators *CAN* change the default step size.  This is not recommended unless you have a very good reason or have done extensive testing for your workload.  Just leave it alone.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5143925F-41CA-4294-85AF-7364072CFCB9}" type="slidenum">
              <a:rPr>
                <a:latin typeface="Futura Bk"/>
              </a:rPr>
              <a:pPr defTabSz="965200" fontAlgn="base">
                <a:spcBef>
                  <a:spcPct val="0"/>
                </a:spcBef>
                <a:spcAft>
                  <a:spcPct val="0"/>
                </a:spcAft>
              </a:pPr>
              <a:t>24</a:t>
            </a:fld>
            <a:endParaRPr>
              <a:latin typeface="Futura Bk"/>
            </a:endParaRPr>
          </a:p>
        </p:txBody>
      </p:sp>
      <p:sp>
        <p:nvSpPr>
          <p:cNvPr id="79874" name="Rectangle 2"/>
          <p:cNvSpPr>
            <a:spLocks noGrp="1" noRot="1" noChangeAspect="1" noChangeArrowheads="1" noTextEdit="1"/>
          </p:cNvSpPr>
          <p:nvPr>
            <p:ph type="sldImg"/>
          </p:nvPr>
        </p:nvSpPr>
        <p:spPr>
          <a:solidFill>
            <a:srgbClr val="FFFFFF"/>
          </a:solidFill>
          <a:ln>
            <a:miter lim="800000"/>
            <a:headEnd/>
            <a:tailEnd/>
          </a:ln>
        </p:spPr>
      </p:sp>
      <p:sp>
        <p:nvSpPr>
          <p:cNvPr id="79875" name="Rectangle 3"/>
          <p:cNvSpPr>
            <a:spLocks noGrp="1" noChangeArrowheads="1"/>
          </p:cNvSpPr>
          <p:nvPr>
            <p:ph type="body" idx="1"/>
          </p:nvPr>
        </p:nvSpPr>
        <p:spPr>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latin typeface="Helvetica"/>
              </a:rPr>
              <a:t>3PAR's InSpire Architecture is designed for "5 nines" system availability.  A number of availability and error isolation features, coupled with a leading service and support model, enable this (see below) and make component MTBF information of limited value.   Actual system availability is dependent on configuration and on selected service/support options.  Please consult with your Systems Engineer.  3PAR does not discuss individual component MTBF information, except that of disk drives which, because they fail the most, result in the most expected on-site service (which users may wish to budget for).</a:t>
            </a:r>
          </a:p>
          <a:p>
            <a:endParaRPr lang="en-US" smtClean="0">
              <a:latin typeface="Helvetica"/>
            </a:endParaRPr>
          </a:p>
          <a:p>
            <a:r>
              <a:rPr lang="en-US" smtClean="0">
                <a:latin typeface="Helvetica"/>
              </a:rPr>
              <a:t>Platform</a:t>
            </a:r>
          </a:p>
          <a:p>
            <a:r>
              <a:rPr lang="en-US" smtClean="0">
                <a:latin typeface="Helvetica"/>
              </a:rPr>
              <a:t>=============</a:t>
            </a:r>
          </a:p>
          <a:p>
            <a:r>
              <a:rPr lang="en-US" smtClean="0">
                <a:latin typeface="Helvetica"/>
              </a:rPr>
              <a:t>Fully hardware and software redundant</a:t>
            </a:r>
          </a:p>
          <a:p>
            <a:r>
              <a:rPr lang="en-US" smtClean="0">
                <a:latin typeface="Helvetica"/>
              </a:rPr>
              <a:t>Non-disruptive software upgradeability &amp; remote (lights-out) software patch updating</a:t>
            </a:r>
          </a:p>
          <a:p>
            <a:r>
              <a:rPr lang="en-US" smtClean="0">
                <a:latin typeface="Helvetica"/>
              </a:rPr>
              <a:t>Non-disruptive hardware upgradeability (addition and replacement)</a:t>
            </a:r>
          </a:p>
          <a:p>
            <a:r>
              <a:rPr lang="en-US" smtClean="0">
                <a:latin typeface="Helvetica"/>
              </a:rPr>
              <a:t>High levels of performance after component failure</a:t>
            </a:r>
          </a:p>
          <a:p>
            <a:r>
              <a:rPr lang="en-US" smtClean="0">
                <a:latin typeface="Helvetica"/>
              </a:rPr>
              <a:t>No write-through mode (&gt;4 nodes, Q1 2010)</a:t>
            </a:r>
          </a:p>
          <a:p>
            <a:endParaRPr lang="en-US" smtClean="0">
              <a:latin typeface="Helvetica"/>
            </a:endParaRPr>
          </a:p>
          <a:p>
            <a:r>
              <a:rPr lang="en-US" smtClean="0">
                <a:latin typeface="Helvetica"/>
              </a:rPr>
              <a:t>De-stage cache data to permanent media during extended power-fail</a:t>
            </a:r>
          </a:p>
          <a:p>
            <a:r>
              <a:rPr lang="en-US" smtClean="0">
                <a:latin typeface="Helvetica"/>
              </a:rPr>
              <a:t>Write-cache mirroring (with write-through after node failure)</a:t>
            </a:r>
          </a:p>
          <a:p>
            <a:r>
              <a:rPr lang="en-US" smtClean="0">
                <a:latin typeface="Helvetica"/>
              </a:rPr>
              <a:t>Preserved data space (for preventing "pinned" data)</a:t>
            </a:r>
          </a:p>
          <a:p>
            <a:r>
              <a:rPr lang="en-US" smtClean="0">
                <a:latin typeface="Helvetica"/>
              </a:rPr>
              <a:t>End-to-end internal error checking</a:t>
            </a:r>
          </a:p>
          <a:p>
            <a:endParaRPr lang="en-US" smtClean="0">
              <a:latin typeface="Helvetica"/>
            </a:endParaRPr>
          </a:p>
          <a:p>
            <a:r>
              <a:rPr lang="en-US" smtClean="0">
                <a:latin typeface="Helvetica"/>
              </a:rPr>
              <a:t>RAID support:   0, 10, and 50 (multiple mirrors available);  RAID MP (60) in Q1 2010</a:t>
            </a:r>
          </a:p>
          <a:p>
            <a:r>
              <a:rPr lang="en-US" smtClean="0">
                <a:latin typeface="Helvetica"/>
              </a:rPr>
              <a:t>Rapid rebuild times (with global spare chunklets)</a:t>
            </a:r>
          </a:p>
          <a:p>
            <a:r>
              <a:rPr lang="en-US" smtClean="0">
                <a:latin typeface="Helvetica"/>
              </a:rPr>
              <a:t>Continuous disk scrubbing Configurable RAID Isolation:  Magazine or Chassis level</a:t>
            </a:r>
          </a:p>
          <a:p>
            <a:r>
              <a:rPr lang="en-US" smtClean="0">
                <a:latin typeface="Helvetica"/>
              </a:rPr>
              <a:t>Switched Drive Chassis architecture for advanced FC error isolation</a:t>
            </a:r>
          </a:p>
          <a:p>
            <a:r>
              <a:rPr lang="en-US" smtClean="0">
                <a:latin typeface="Helvetica"/>
              </a:rPr>
              <a:t>Predicative drive failure through 3PAR algorithms and SMART technology</a:t>
            </a:r>
          </a:p>
          <a:p>
            <a:endParaRPr lang="en-US" smtClean="0">
              <a:latin typeface="Helvetica"/>
            </a:endParaRPr>
          </a:p>
          <a:p>
            <a:r>
              <a:rPr lang="en-US" smtClean="0">
                <a:latin typeface="Helvetica"/>
              </a:rPr>
              <a:t>Service and Support</a:t>
            </a:r>
          </a:p>
          <a:p>
            <a:r>
              <a:rPr lang="en-US" smtClean="0">
                <a:latin typeface="Helvetica"/>
              </a:rPr>
              <a:t>=====================</a:t>
            </a:r>
          </a:p>
          <a:p>
            <a:r>
              <a:rPr lang="en-US" smtClean="0">
                <a:latin typeface="Helvetica"/>
              </a:rPr>
              <a:t>SMART - Getting it right</a:t>
            </a:r>
          </a:p>
          <a:p>
            <a:r>
              <a:rPr lang="en-US" smtClean="0">
                <a:latin typeface="Helvetica"/>
              </a:rPr>
              <a:t>Highly experienced experts only  (14 years avg) </a:t>
            </a:r>
          </a:p>
          <a:p>
            <a:r>
              <a:rPr lang="en-US" smtClean="0">
                <a:latin typeface="Helvetica"/>
              </a:rPr>
              <a:t>Full system information always at hand</a:t>
            </a:r>
          </a:p>
          <a:p>
            <a:r>
              <a:rPr lang="en-US" smtClean="0">
                <a:latin typeface="Helvetica"/>
              </a:rPr>
              <a:t>Automated analysis and reporting</a:t>
            </a:r>
          </a:p>
          <a:p>
            <a:r>
              <a:rPr lang="en-US" smtClean="0">
                <a:latin typeface="Helvetica"/>
              </a:rPr>
              <a:t>Automated point-and-click service actions avoid error</a:t>
            </a:r>
          </a:p>
          <a:p>
            <a:endParaRPr lang="en-US" smtClean="0">
              <a:latin typeface="Helvetica"/>
            </a:endParaRPr>
          </a:p>
          <a:p>
            <a:r>
              <a:rPr lang="en-US" smtClean="0">
                <a:latin typeface="Helvetica"/>
              </a:rPr>
              <a:t>FAST - Rapid Pro-active response</a:t>
            </a:r>
          </a:p>
          <a:p>
            <a:r>
              <a:rPr lang="en-US" smtClean="0">
                <a:latin typeface="Helvetica"/>
              </a:rPr>
              <a:t>Issues identified and communicated by 3PAR first</a:t>
            </a:r>
          </a:p>
          <a:p>
            <a:r>
              <a:rPr lang="en-US" smtClean="0">
                <a:latin typeface="Helvetica"/>
              </a:rPr>
              <a:t>No extra time to gather or analyze information on-site</a:t>
            </a:r>
          </a:p>
          <a:p>
            <a:r>
              <a:rPr lang="en-US" smtClean="0">
                <a:latin typeface="Helvetica"/>
              </a:rPr>
              <a:t>No extra time to share information - integrated infrastructure for shared information access</a:t>
            </a:r>
          </a:p>
          <a:p>
            <a:r>
              <a:rPr lang="en-US" smtClean="0">
                <a:latin typeface="Helvetica"/>
              </a:rPr>
              <a:t>Lights-out online remote SW updates and service actions</a:t>
            </a:r>
          </a:p>
          <a:p>
            <a:r>
              <a:rPr lang="en-US" smtClean="0">
                <a:latin typeface="Helvetica"/>
              </a:rPr>
              <a:t>Rapid escalation – 2hrs to VP of Customer Service</a:t>
            </a:r>
          </a:p>
          <a:p>
            <a:endParaRPr lang="en-US" smtClean="0">
              <a:latin typeface="Helvetica"/>
            </a:endParaRPr>
          </a:p>
          <a:p>
            <a:r>
              <a:rPr lang="en-US" smtClean="0">
                <a:latin typeface="Helvetica"/>
              </a:rPr>
              <a:t>PROVEN - Demonstrated global support</a:t>
            </a:r>
          </a:p>
          <a:p>
            <a:r>
              <a:rPr lang="en-US" smtClean="0">
                <a:latin typeface="Helvetica"/>
              </a:rPr>
              <a:t>Successfully delivering enterprise support for 5+ years</a:t>
            </a:r>
          </a:p>
          <a:p>
            <a:r>
              <a:rPr lang="en-US" smtClean="0">
                <a:latin typeface="Helvetica"/>
              </a:rPr>
              <a:t>100% responsible for customer services experience</a:t>
            </a:r>
          </a:p>
          <a:p>
            <a:r>
              <a:rPr lang="en-US" smtClean="0">
                <a:latin typeface="Helvetica"/>
              </a:rPr>
              <a:t>~500 customers, 50% Fortune/Global 1000</a:t>
            </a:r>
          </a:p>
          <a:p>
            <a:r>
              <a:rPr lang="en-US" smtClean="0">
                <a:latin typeface="Helvetica"/>
              </a:rPr>
              <a:t>Service in 5 continents, 19+ countries, 70+ service areas</a:t>
            </a:r>
          </a:p>
          <a:p>
            <a:r>
              <a:rPr lang="en-US" smtClean="0">
                <a:latin typeface="Helvetica"/>
              </a:rPr>
              <a:t>200+ trained authorized service provider technicians</a:t>
            </a:r>
          </a:p>
          <a:p>
            <a:r>
              <a:rPr lang="en-US" smtClean="0">
                <a:latin typeface="Helvetica"/>
              </a:rPr>
              <a:t>1,000+ system installations and 2000+ upgrades/updates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5143925F-41CA-4294-85AF-7364072CFCB9}" type="slidenum">
              <a:rPr>
                <a:latin typeface="Futura Bk"/>
              </a:rPr>
              <a:pPr defTabSz="965200" fontAlgn="base">
                <a:spcBef>
                  <a:spcPct val="0"/>
                </a:spcBef>
                <a:spcAft>
                  <a:spcPct val="0"/>
                </a:spcAft>
              </a:pPr>
              <a:t>25</a:t>
            </a:fld>
            <a:endParaRPr>
              <a:latin typeface="Futura Bk"/>
            </a:endParaRPr>
          </a:p>
        </p:txBody>
      </p:sp>
      <p:sp>
        <p:nvSpPr>
          <p:cNvPr id="79874" name="Rectangle 2"/>
          <p:cNvSpPr>
            <a:spLocks noGrp="1" noRot="1" noChangeAspect="1" noChangeArrowheads="1" noTextEdit="1"/>
          </p:cNvSpPr>
          <p:nvPr>
            <p:ph type="sldImg"/>
          </p:nvPr>
        </p:nvSpPr>
        <p:spPr>
          <a:solidFill>
            <a:srgbClr val="FFFFFF"/>
          </a:solidFill>
          <a:ln>
            <a:miter lim="800000"/>
            <a:headEnd/>
            <a:tailEnd/>
          </a:ln>
        </p:spPr>
      </p:sp>
      <p:sp>
        <p:nvSpPr>
          <p:cNvPr id="79875" name="Rectangle 3"/>
          <p:cNvSpPr>
            <a:spLocks noGrp="1" noChangeArrowheads="1"/>
          </p:cNvSpPr>
          <p:nvPr>
            <p:ph type="body" idx="1"/>
          </p:nvPr>
        </p:nvSpPr>
        <p:spPr>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latin typeface="Helvetica"/>
              </a:rPr>
              <a:t>3PAR's InSpire Architecture is designed for "5 nines" system availability.  A number of availability and error isolation features, coupled with a leading service and support model, enable this (see below) and make component MTBF information of limited value.   Actual system availability is dependent on configuration and on selected service/support options.  Please consult with your Systems Engineer.  3PAR does not discuss individual component MTBF information, except that of disk drives which, because they fail the most, result in the most expected on-site service (which users may wish to budget for).</a:t>
            </a:r>
          </a:p>
          <a:p>
            <a:endParaRPr lang="en-US" smtClean="0">
              <a:latin typeface="Helvetica"/>
            </a:endParaRPr>
          </a:p>
          <a:p>
            <a:r>
              <a:rPr lang="en-US" smtClean="0">
                <a:latin typeface="Helvetica"/>
              </a:rPr>
              <a:t>Platform</a:t>
            </a:r>
          </a:p>
          <a:p>
            <a:r>
              <a:rPr lang="en-US" smtClean="0">
                <a:latin typeface="Helvetica"/>
              </a:rPr>
              <a:t>=============</a:t>
            </a:r>
          </a:p>
          <a:p>
            <a:r>
              <a:rPr lang="en-US" smtClean="0">
                <a:latin typeface="Helvetica"/>
              </a:rPr>
              <a:t>Fully hardware and software redundant</a:t>
            </a:r>
          </a:p>
          <a:p>
            <a:r>
              <a:rPr lang="en-US" smtClean="0">
                <a:latin typeface="Helvetica"/>
              </a:rPr>
              <a:t>Non-disruptive software upgradeability &amp; remote (lights-out) software patch updating</a:t>
            </a:r>
          </a:p>
          <a:p>
            <a:r>
              <a:rPr lang="en-US" smtClean="0">
                <a:latin typeface="Helvetica"/>
              </a:rPr>
              <a:t>Non-disruptive hardware upgradeability (addition and replacement)</a:t>
            </a:r>
          </a:p>
          <a:p>
            <a:r>
              <a:rPr lang="en-US" smtClean="0">
                <a:latin typeface="Helvetica"/>
              </a:rPr>
              <a:t>High levels of performance after component failure</a:t>
            </a:r>
          </a:p>
          <a:p>
            <a:r>
              <a:rPr lang="en-US" smtClean="0">
                <a:latin typeface="Helvetica"/>
              </a:rPr>
              <a:t>No write-through mode (&gt;4 nodes, Q1 2010)</a:t>
            </a:r>
          </a:p>
          <a:p>
            <a:endParaRPr lang="en-US" smtClean="0">
              <a:latin typeface="Helvetica"/>
            </a:endParaRPr>
          </a:p>
          <a:p>
            <a:r>
              <a:rPr lang="en-US" smtClean="0">
                <a:latin typeface="Helvetica"/>
              </a:rPr>
              <a:t>De-stage cache data to permanent media during extended power-fail</a:t>
            </a:r>
          </a:p>
          <a:p>
            <a:r>
              <a:rPr lang="en-US" smtClean="0">
                <a:latin typeface="Helvetica"/>
              </a:rPr>
              <a:t>Write-cache mirroring (with write-through after node failure)</a:t>
            </a:r>
          </a:p>
          <a:p>
            <a:r>
              <a:rPr lang="en-US" smtClean="0">
                <a:latin typeface="Helvetica"/>
              </a:rPr>
              <a:t>Preserved data space (for preventing "pinned" data)</a:t>
            </a:r>
          </a:p>
          <a:p>
            <a:r>
              <a:rPr lang="en-US" smtClean="0">
                <a:latin typeface="Helvetica"/>
              </a:rPr>
              <a:t>End-to-end internal error checking</a:t>
            </a:r>
          </a:p>
          <a:p>
            <a:endParaRPr lang="en-US" smtClean="0">
              <a:latin typeface="Helvetica"/>
            </a:endParaRPr>
          </a:p>
          <a:p>
            <a:r>
              <a:rPr lang="en-US" smtClean="0">
                <a:latin typeface="Helvetica"/>
              </a:rPr>
              <a:t>RAID support:   0, 10, and 50 (multiple mirrors available);  RAID MP (60) in Q1 2010</a:t>
            </a:r>
          </a:p>
          <a:p>
            <a:r>
              <a:rPr lang="en-US" smtClean="0">
                <a:latin typeface="Helvetica"/>
              </a:rPr>
              <a:t>Rapid rebuild times (with global spare chunklets)</a:t>
            </a:r>
          </a:p>
          <a:p>
            <a:r>
              <a:rPr lang="en-US" smtClean="0">
                <a:latin typeface="Helvetica"/>
              </a:rPr>
              <a:t>Continuous disk scrubbing Configurable RAID Isolation:  Magazine or Chassis level</a:t>
            </a:r>
          </a:p>
          <a:p>
            <a:r>
              <a:rPr lang="en-US" smtClean="0">
                <a:latin typeface="Helvetica"/>
              </a:rPr>
              <a:t>Switched Drive Chassis architecture for advanced FC error isolation</a:t>
            </a:r>
          </a:p>
          <a:p>
            <a:r>
              <a:rPr lang="en-US" smtClean="0">
                <a:latin typeface="Helvetica"/>
              </a:rPr>
              <a:t>Predicative drive failure through 3PAR algorithms and SMART technology</a:t>
            </a:r>
          </a:p>
          <a:p>
            <a:endParaRPr lang="en-US" smtClean="0">
              <a:latin typeface="Helvetica"/>
            </a:endParaRPr>
          </a:p>
          <a:p>
            <a:r>
              <a:rPr lang="en-US" smtClean="0">
                <a:latin typeface="Helvetica"/>
              </a:rPr>
              <a:t>Service and Support</a:t>
            </a:r>
          </a:p>
          <a:p>
            <a:r>
              <a:rPr lang="en-US" smtClean="0">
                <a:latin typeface="Helvetica"/>
              </a:rPr>
              <a:t>=====================</a:t>
            </a:r>
          </a:p>
          <a:p>
            <a:r>
              <a:rPr lang="en-US" smtClean="0">
                <a:latin typeface="Helvetica"/>
              </a:rPr>
              <a:t>SMART - Getting it right</a:t>
            </a:r>
          </a:p>
          <a:p>
            <a:r>
              <a:rPr lang="en-US" smtClean="0">
                <a:latin typeface="Helvetica"/>
              </a:rPr>
              <a:t>Highly experienced experts only  (14 years avg) </a:t>
            </a:r>
          </a:p>
          <a:p>
            <a:r>
              <a:rPr lang="en-US" smtClean="0">
                <a:latin typeface="Helvetica"/>
              </a:rPr>
              <a:t>Full system information always at hand</a:t>
            </a:r>
          </a:p>
          <a:p>
            <a:r>
              <a:rPr lang="en-US" smtClean="0">
                <a:latin typeface="Helvetica"/>
              </a:rPr>
              <a:t>Automated analysis and reporting</a:t>
            </a:r>
          </a:p>
          <a:p>
            <a:r>
              <a:rPr lang="en-US" smtClean="0">
                <a:latin typeface="Helvetica"/>
              </a:rPr>
              <a:t>Automated point-and-click service actions avoid error</a:t>
            </a:r>
          </a:p>
          <a:p>
            <a:endParaRPr lang="en-US" smtClean="0">
              <a:latin typeface="Helvetica"/>
            </a:endParaRPr>
          </a:p>
          <a:p>
            <a:r>
              <a:rPr lang="en-US" smtClean="0">
                <a:latin typeface="Helvetica"/>
              </a:rPr>
              <a:t>FAST - Rapid Pro-active response</a:t>
            </a:r>
          </a:p>
          <a:p>
            <a:r>
              <a:rPr lang="en-US" smtClean="0">
                <a:latin typeface="Helvetica"/>
              </a:rPr>
              <a:t>Issues identified and communicated by 3PAR first</a:t>
            </a:r>
          </a:p>
          <a:p>
            <a:r>
              <a:rPr lang="en-US" smtClean="0">
                <a:latin typeface="Helvetica"/>
              </a:rPr>
              <a:t>No extra time to gather or analyze information on-site</a:t>
            </a:r>
          </a:p>
          <a:p>
            <a:r>
              <a:rPr lang="en-US" smtClean="0">
                <a:latin typeface="Helvetica"/>
              </a:rPr>
              <a:t>No extra time to share information - integrated infrastructure for shared information access</a:t>
            </a:r>
          </a:p>
          <a:p>
            <a:r>
              <a:rPr lang="en-US" smtClean="0">
                <a:latin typeface="Helvetica"/>
              </a:rPr>
              <a:t>Lights-out online remote SW updates and service actions</a:t>
            </a:r>
          </a:p>
          <a:p>
            <a:r>
              <a:rPr lang="en-US" smtClean="0">
                <a:latin typeface="Helvetica"/>
              </a:rPr>
              <a:t>Rapid escalation – 2hrs to VP of Customer Service</a:t>
            </a:r>
          </a:p>
          <a:p>
            <a:endParaRPr lang="en-US" smtClean="0">
              <a:latin typeface="Helvetica"/>
            </a:endParaRPr>
          </a:p>
          <a:p>
            <a:r>
              <a:rPr lang="en-US" smtClean="0">
                <a:latin typeface="Helvetica"/>
              </a:rPr>
              <a:t>PROVEN - Demonstrated global support</a:t>
            </a:r>
          </a:p>
          <a:p>
            <a:r>
              <a:rPr lang="en-US" smtClean="0">
                <a:latin typeface="Helvetica"/>
              </a:rPr>
              <a:t>Successfully delivering enterprise support for 5+ years</a:t>
            </a:r>
          </a:p>
          <a:p>
            <a:r>
              <a:rPr lang="en-US" smtClean="0">
                <a:latin typeface="Helvetica"/>
              </a:rPr>
              <a:t>100% responsible for customer services experience</a:t>
            </a:r>
          </a:p>
          <a:p>
            <a:r>
              <a:rPr lang="en-US" smtClean="0">
                <a:latin typeface="Helvetica"/>
              </a:rPr>
              <a:t>~500 customers, 50% Fortune/Global 1000</a:t>
            </a:r>
          </a:p>
          <a:p>
            <a:r>
              <a:rPr lang="en-US" smtClean="0">
                <a:latin typeface="Helvetica"/>
              </a:rPr>
              <a:t>Service in 5 continents, 19+ countries, 70+ service areas</a:t>
            </a:r>
          </a:p>
          <a:p>
            <a:r>
              <a:rPr lang="en-US" smtClean="0">
                <a:latin typeface="Helvetica"/>
              </a:rPr>
              <a:t>200+ trained authorized service provider technicians</a:t>
            </a:r>
          </a:p>
          <a:p>
            <a:r>
              <a:rPr lang="en-US" smtClean="0">
                <a:latin typeface="Helvetica"/>
              </a:rPr>
              <a:t>1,000+ system installations and 2000+ upgrades/updates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0A923BCC-26B5-4EE4-8128-9EA8C81C796A}" type="slidenum">
              <a:rPr>
                <a:latin typeface="Futura Bk"/>
              </a:rPr>
              <a:pPr defTabSz="965200" fontAlgn="base">
                <a:spcBef>
                  <a:spcPct val="0"/>
                </a:spcBef>
                <a:spcAft>
                  <a:spcPct val="0"/>
                </a:spcAft>
              </a:pPr>
              <a:t>26</a:t>
            </a:fld>
            <a:endParaRPr>
              <a:latin typeface="Futura Bk"/>
            </a:endParaRPr>
          </a:p>
        </p:txBody>
      </p:sp>
      <p:sp>
        <p:nvSpPr>
          <p:cNvPr id="39938" name="Rectangle 2"/>
          <p:cNvSpPr>
            <a:spLocks noGrp="1" noRot="1" noChangeAspect="1" noChangeArrowheads="1" noTextEdit="1"/>
          </p:cNvSpPr>
          <p:nvPr>
            <p:ph type="sldImg"/>
          </p:nvPr>
        </p:nvSpPr>
        <p:spPr>
          <a:xfrm>
            <a:off x="1249363" y="725488"/>
            <a:ext cx="4835525" cy="3627437"/>
          </a:xfrm>
          <a:noFill/>
          <a:ln>
            <a:miter lim="800000"/>
            <a:headEnd/>
            <a:tailEnd/>
          </a:ln>
        </p:spPr>
      </p:sp>
      <p:sp>
        <p:nvSpPr>
          <p:cNvPr id="39939" name="Rectangle 4"/>
          <p:cNvSpPr>
            <a:spLocks noGrp="1" noChangeArrowheads="1"/>
          </p:cNvSpPr>
          <p:nvPr>
            <p:ph type="body" idx="1"/>
          </p:nvPr>
        </p:nvSpPr>
        <p:spPr>
          <a:noFill/>
        </p:spPr>
        <p:txBody>
          <a:bodyPr wrap="square" numCol="1" anchor="t" anchorCtr="0" compatLnSpc="1">
            <a:prstTxWarp prst="textNoShape">
              <a:avLst/>
            </a:prstTxWarp>
          </a:bodyPr>
          <a:lstStyle/>
          <a:p>
            <a:pPr>
              <a:lnSpc>
                <a:spcPct val="200000"/>
              </a:lnSpc>
            </a:pPr>
            <a:r>
              <a:rPr lang="en-US" smtClean="0">
                <a:latin typeface="Futura Bk"/>
              </a:rPr>
              <a:t>The virtual volume is where data is stored.  Virtual Volumes benefit from Wide-Striping across every disk of a given service level.</a:t>
            </a:r>
          </a:p>
          <a:p>
            <a:pPr>
              <a:lnSpc>
                <a:spcPct val="200000"/>
              </a:lnSpc>
            </a:pPr>
            <a:endParaRPr lang="en-US" smtClean="0">
              <a:latin typeface="Futura Bk"/>
            </a:endParaRPr>
          </a:p>
          <a:p>
            <a:pPr>
              <a:lnSpc>
                <a:spcPct val="200000"/>
              </a:lnSpc>
            </a:pPr>
            <a:r>
              <a:rPr lang="en-US" smtClean="0">
                <a:latin typeface="Futura Bk"/>
              </a:rPr>
              <a:t>Virtual Volumes are FLEXIBLE!  They can grow, and can be migrated online to different RAID types and physical disk types.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7"/>
          <p:cNvSpPr txBox="1">
            <a:spLocks noGrp="1" noChangeArrowheads="1"/>
          </p:cNvSpPr>
          <p:nvPr/>
        </p:nvSpPr>
        <p:spPr bwMode="auto">
          <a:xfrm>
            <a:off x="4156075" y="9188450"/>
            <a:ext cx="3173413" cy="481013"/>
          </a:xfrm>
          <a:prstGeom prst="rect">
            <a:avLst/>
          </a:prstGeom>
          <a:noFill/>
          <a:ln w="9525">
            <a:noFill/>
            <a:miter lim="800000"/>
            <a:headEnd/>
            <a:tailEnd/>
          </a:ln>
        </p:spPr>
        <p:txBody>
          <a:bodyPr lIns="96715" tIns="48356" rIns="96715" bIns="48356" anchor="b"/>
          <a:lstStyle/>
          <a:p>
            <a:pPr algn="r" defTabSz="966788"/>
            <a:fld id="{B26391F1-0EF6-4768-AA09-5D29358995DA}" type="slidenum">
              <a:rPr lang="en-US" sz="1300">
                <a:latin typeface="Helvetica"/>
              </a:rPr>
              <a:pPr algn="r" defTabSz="966788"/>
              <a:t>28</a:t>
            </a:fld>
            <a:endParaRPr lang="en-US" sz="1300">
              <a:latin typeface="Helvetica"/>
            </a:endParaRPr>
          </a:p>
        </p:txBody>
      </p:sp>
      <p:sp>
        <p:nvSpPr>
          <p:cNvPr id="82946" name="Rectangle 2"/>
          <p:cNvSpPr>
            <a:spLocks noGrp="1" noRot="1" noChangeAspect="1" noChangeArrowheads="1" noTextEdit="1"/>
          </p:cNvSpPr>
          <p:nvPr>
            <p:ph type="sldImg"/>
          </p:nvPr>
        </p:nvSpPr>
        <p:spPr bwMode="auto">
          <a:xfrm>
            <a:off x="1246188" y="725488"/>
            <a:ext cx="4840287" cy="3629025"/>
          </a:xfrm>
          <a:noFill/>
          <a:ln>
            <a:solidFill>
              <a:srgbClr val="000000"/>
            </a:solidFill>
            <a:miter lim="800000"/>
            <a:headEnd/>
            <a:tailEnd/>
          </a:ln>
        </p:spPr>
      </p:sp>
      <p:sp>
        <p:nvSpPr>
          <p:cNvPr id="82947" name="Rectangle 3"/>
          <p:cNvSpPr>
            <a:spLocks noGrp="1" noChangeArrowheads="1"/>
          </p:cNvSpPr>
          <p:nvPr>
            <p:ph type="body" idx="1"/>
          </p:nvPr>
        </p:nvSpPr>
        <p:spPr bwMode="auto">
          <a:noFill/>
        </p:spPr>
        <p:txBody>
          <a:bodyPr wrap="square" lIns="96715" tIns="48356" rIns="96715" bIns="48356" numCol="1" anchor="t" anchorCtr="0" compatLnSpc="1">
            <a:prstTxWarp prst="textNoShape">
              <a:avLst/>
            </a:prstTxWarp>
          </a:bodyPr>
          <a:lstStyle/>
          <a:p>
            <a:endParaRPr lang="en-US" smtClean="0">
              <a:latin typeface="Futura Bk"/>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txBox="1">
            <a:spLocks noGrp="1" noChangeArrowheads="1"/>
          </p:cNvSpPr>
          <p:nvPr/>
        </p:nvSpPr>
        <p:spPr bwMode="auto">
          <a:xfrm>
            <a:off x="4156075" y="9188450"/>
            <a:ext cx="3173413" cy="481013"/>
          </a:xfrm>
          <a:prstGeom prst="rect">
            <a:avLst/>
          </a:prstGeom>
          <a:noFill/>
          <a:ln w="9525">
            <a:noFill/>
            <a:miter lim="800000"/>
            <a:headEnd/>
            <a:tailEnd/>
          </a:ln>
        </p:spPr>
        <p:txBody>
          <a:bodyPr lIns="96715" tIns="48356" rIns="96715" bIns="48356" anchor="b"/>
          <a:lstStyle/>
          <a:p>
            <a:pPr algn="r" defTabSz="966788"/>
            <a:fld id="{751C66E0-0990-4857-AD75-D63BD7C52C81}" type="slidenum">
              <a:rPr lang="en-US" sz="1300">
                <a:latin typeface="Helvetica"/>
              </a:rPr>
              <a:pPr algn="r" defTabSz="966788"/>
              <a:t>29</a:t>
            </a:fld>
            <a:endParaRPr lang="en-US" sz="1300">
              <a:latin typeface="Helvetica"/>
            </a:endParaRPr>
          </a:p>
        </p:txBody>
      </p:sp>
      <p:sp>
        <p:nvSpPr>
          <p:cNvPr id="84994" name="Rectangle 2"/>
          <p:cNvSpPr>
            <a:spLocks noGrp="1" noRot="1" noChangeAspect="1" noChangeArrowheads="1" noTextEdit="1"/>
          </p:cNvSpPr>
          <p:nvPr>
            <p:ph type="sldImg"/>
          </p:nvPr>
        </p:nvSpPr>
        <p:spPr bwMode="auto">
          <a:xfrm>
            <a:off x="1246188" y="725488"/>
            <a:ext cx="4840287" cy="3629025"/>
          </a:xfrm>
          <a:noFill/>
          <a:ln>
            <a:solidFill>
              <a:srgbClr val="000000"/>
            </a:solidFill>
            <a:miter lim="800000"/>
            <a:headEnd/>
            <a:tailEnd/>
          </a:ln>
        </p:spPr>
      </p:sp>
      <p:sp>
        <p:nvSpPr>
          <p:cNvPr id="84995" name="Rectangle 3"/>
          <p:cNvSpPr>
            <a:spLocks noGrp="1" noChangeArrowheads="1"/>
          </p:cNvSpPr>
          <p:nvPr>
            <p:ph type="body" idx="1"/>
          </p:nvPr>
        </p:nvSpPr>
        <p:spPr bwMode="auto">
          <a:noFill/>
        </p:spPr>
        <p:txBody>
          <a:bodyPr wrap="square" lIns="96715" tIns="48356" rIns="96715" bIns="48356" numCol="1" anchor="t" anchorCtr="0" compatLnSpc="1">
            <a:prstTxWarp prst="textNoShape">
              <a:avLst/>
            </a:prstTxWarp>
          </a:bodyPr>
          <a:lstStyle/>
          <a:p>
            <a:endParaRPr lang="en-US" smtClean="0">
              <a:latin typeface="Futura Bk"/>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a:noFill/>
          <a:ln>
            <a:miter lim="800000"/>
            <a:headEnd/>
            <a:tailEnd/>
          </a:ln>
        </p:spPr>
      </p:sp>
      <p:sp>
        <p:nvSpPr>
          <p:cNvPr id="88066" name="Notes Placeholder 2"/>
          <p:cNvSpPr>
            <a:spLocks noGrp="1"/>
          </p:cNvSpPr>
          <p:nvPr>
            <p:ph type="body" idx="1"/>
          </p:nvPr>
        </p:nvSpPr>
        <p:spPr>
          <a:noFill/>
        </p:spPr>
        <p:txBody>
          <a:bodyPr wrap="square" numCol="1" anchor="t" anchorCtr="0" compatLnSpc="1">
            <a:prstTxWarp prst="textNoShape">
              <a:avLst/>
            </a:prstTxWarp>
          </a:bodyPr>
          <a:lstStyle/>
          <a:p>
            <a:endParaRPr lang="en-US" smtClean="0">
              <a:latin typeface="Futura Bk"/>
            </a:endParaRPr>
          </a:p>
        </p:txBody>
      </p:sp>
      <p:sp>
        <p:nvSpPr>
          <p:cNvPr id="88067" name="Header Placeholder 3"/>
          <p:cNvSpPr>
            <a:spLocks noGrp="1"/>
          </p:cNvSpPr>
          <p:nvPr>
            <p:ph type="hdr" sz="quarter"/>
          </p:nvPr>
        </p:nvSpPr>
        <p:spPr bwMode="auto">
          <a:noFill/>
          <a:ln>
            <a:miter lim="800000"/>
            <a:headEnd/>
            <a:tailEnd/>
          </a:ln>
        </p:spPr>
        <p:txBody>
          <a:bodyPr numCol="1" anchor="t" anchorCtr="0" compatLnSpc="1">
            <a:prstTxWarp prst="textNoShape">
              <a:avLst/>
            </a:prstTxWarp>
          </a:bodyPr>
          <a:lstStyle/>
          <a:p>
            <a:pPr fontAlgn="base">
              <a:spcBef>
                <a:spcPct val="0"/>
              </a:spcBef>
              <a:spcAft>
                <a:spcPct val="0"/>
              </a:spcAft>
            </a:pPr>
            <a:r>
              <a:rPr lang="en-US">
                <a:latin typeface="Futura Bk"/>
              </a:rPr>
              <a:t>Module Title</a:t>
            </a:r>
          </a:p>
        </p:txBody>
      </p:sp>
      <p:sp>
        <p:nvSpPr>
          <p:cNvPr id="88068" name="Date Placeholder 4"/>
          <p:cNvSpPr>
            <a:spLocks noGrp="1"/>
          </p:cNvSpPr>
          <p:nvPr>
            <p:ph type="dt" sz="quarter" idx="1"/>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r>
              <a:rPr>
                <a:latin typeface="Futura Bk"/>
              </a:rPr>
              <a:t>Date or Rev. #</a:t>
            </a:r>
          </a:p>
        </p:txBody>
      </p:sp>
      <p:sp>
        <p:nvSpPr>
          <p:cNvPr id="8806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Futura Bk"/>
              </a:rPr>
              <a:t>HP Restricted</a:t>
            </a:r>
          </a:p>
        </p:txBody>
      </p:sp>
      <p:sp>
        <p:nvSpPr>
          <p:cNvPr id="88070"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57118529-F1CB-4649-9BDA-ADAF6570BC74}" type="slidenum">
              <a:rPr>
                <a:latin typeface="Futura Bk"/>
              </a:rPr>
              <a:pPr defTabSz="965200" fontAlgn="base">
                <a:spcBef>
                  <a:spcPct val="0"/>
                </a:spcBef>
                <a:spcAft>
                  <a:spcPct val="0"/>
                </a:spcAft>
              </a:pPr>
              <a:t>31</a:t>
            </a:fld>
            <a:endParaRPr>
              <a:latin typeface="Futura Bk"/>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ChangeArrowheads="1"/>
          </p:cNvSpPr>
          <p:nvPr>
            <p:ph type="dt" sz="quarter" idx="1"/>
          </p:nvPr>
        </p:nvSpPr>
        <p:spPr>
          <a:noFill/>
        </p:spPr>
        <p:txBody>
          <a:bodyPr/>
          <a:lstStyle/>
          <a:p>
            <a:pPr defTabSz="965616"/>
            <a:fld id="{91EFB7C0-5100-40EC-BFD3-4D5B1F7411E8}" type="datetime8">
              <a:rPr lang="en-US" smtClean="0"/>
              <a:pPr defTabSz="965616"/>
              <a:t>11/11/2010 1:06 PM</a:t>
            </a:fld>
            <a:endParaRPr lang="en-US" dirty="0" smtClean="0"/>
          </a:p>
        </p:txBody>
      </p:sp>
      <p:sp>
        <p:nvSpPr>
          <p:cNvPr id="68611" name="Rectangle 7"/>
          <p:cNvSpPr>
            <a:spLocks noGrp="1" noChangeArrowheads="1"/>
          </p:cNvSpPr>
          <p:nvPr>
            <p:ph type="sldNum" sz="quarter" idx="5"/>
          </p:nvPr>
        </p:nvSpPr>
        <p:spPr>
          <a:noFill/>
        </p:spPr>
        <p:txBody>
          <a:bodyPr/>
          <a:lstStyle/>
          <a:p>
            <a:pPr defTabSz="965616"/>
            <a:fld id="{4E74441E-B3C5-4508-8324-7EF404062FBD}" type="slidenum">
              <a:rPr lang="en-US" smtClean="0"/>
              <a:pPr defTabSz="965616"/>
              <a:t>4</a:t>
            </a:fld>
            <a:endParaRPr lang="en-US" dirty="0" smtClean="0"/>
          </a:p>
        </p:txBody>
      </p:sp>
      <p:sp>
        <p:nvSpPr>
          <p:cNvPr id="68612" name="Rectangle 2"/>
          <p:cNvSpPr>
            <a:spLocks noGrp="1" noRot="1" noChangeAspect="1" noChangeArrowheads="1" noTextEdit="1"/>
          </p:cNvSpPr>
          <p:nvPr>
            <p:ph type="sldImg"/>
          </p:nvPr>
        </p:nvSpPr>
        <p:spPr>
          <a:ln/>
        </p:spPr>
      </p:sp>
      <p:sp>
        <p:nvSpPr>
          <p:cNvPr id="68613" name="Rectangle 3"/>
          <p:cNvSpPr>
            <a:spLocks noGrp="1" noChangeArrowheads="1"/>
          </p:cNvSpPr>
          <p:nvPr>
            <p:ph type="body" idx="1"/>
          </p:nvPr>
        </p:nvSpPr>
        <p:spPr>
          <a:noFill/>
          <a:ln/>
        </p:spPr>
        <p:txBody>
          <a:bodyPr/>
          <a:lstStyle/>
          <a:p>
            <a:pPr eaLnBrk="1" hangingPunct="1"/>
            <a:endParaRPr lang="en-US" sz="1100" dirty="0"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Futura Bk"/>
              </a:rPr>
              <a:t>3PAR storage is all about managing by policy instead of by brute force.  Flexibility is designed in, not bolted on later.</a:t>
            </a:r>
          </a:p>
          <a:p>
            <a:endParaRPr lang="en-US" smtClean="0">
              <a:latin typeface="Futura Bk"/>
            </a:endParaRPr>
          </a:p>
          <a:p>
            <a:r>
              <a:rPr lang="en-US" smtClean="0">
                <a:latin typeface="Futura Bk"/>
              </a:rPr>
              <a:t>To create a new volume, you only need a few pieces of information – the name, size, and service level.  That’s all.</a:t>
            </a:r>
          </a:p>
          <a:p>
            <a:endParaRPr lang="en-US" smtClean="0">
              <a:latin typeface="Futura Bk"/>
            </a:endParaRPr>
          </a:p>
          <a:p>
            <a:r>
              <a:rPr lang="en-US" smtClean="0">
                <a:latin typeface="Futura Bk"/>
              </a:rPr>
              <a:t>Physical layout is handled by the machine, which does a better job than humans, and much faster!</a:t>
            </a:r>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3078597A-3440-492A-808D-D93B66706D26}" type="slidenum">
              <a:rPr>
                <a:latin typeface="Futura Bk"/>
              </a:rPr>
              <a:pPr defTabSz="965200" fontAlgn="base">
                <a:spcBef>
                  <a:spcPct val="0"/>
                </a:spcBef>
                <a:spcAft>
                  <a:spcPct val="0"/>
                </a:spcAft>
              </a:pPr>
              <a:t>5</a:t>
            </a:fld>
            <a:endParaRPr>
              <a:latin typeface="Futura Bk"/>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9C319AAE-0263-415A-ABAA-7C4AE0F30CED}" type="slidenum">
              <a:rPr>
                <a:latin typeface="Futura Bk"/>
              </a:rPr>
              <a:pPr defTabSz="965200" fontAlgn="base">
                <a:spcBef>
                  <a:spcPct val="0"/>
                </a:spcBef>
                <a:spcAft>
                  <a:spcPct val="0"/>
                </a:spcAft>
              </a:pPr>
              <a:t>6</a:t>
            </a:fld>
            <a:endParaRPr>
              <a:latin typeface="Futura Bk"/>
            </a:endParaRPr>
          </a:p>
        </p:txBody>
      </p:sp>
      <p:sp>
        <p:nvSpPr>
          <p:cNvPr id="46082" name="Rectangle 2"/>
          <p:cNvSpPr>
            <a:spLocks noGrp="1" noRot="1" noChangeAspect="1" noChangeArrowheads="1" noTextEdit="1"/>
          </p:cNvSpPr>
          <p:nvPr>
            <p:ph type="sldImg"/>
          </p:nvPr>
        </p:nvSpPr>
        <p:spPr>
          <a:xfrm>
            <a:off x="1249363" y="725488"/>
            <a:ext cx="4835525" cy="3627437"/>
          </a:xfrm>
          <a:noFill/>
          <a:ln>
            <a:miter lim="800000"/>
            <a:headEnd/>
            <a:tailEnd/>
          </a:ln>
        </p:spPr>
      </p:sp>
      <p:sp>
        <p:nvSpPr>
          <p:cNvPr id="46083" name="Rectangle 4"/>
          <p:cNvSpPr>
            <a:spLocks noGrp="1" noChangeArrowheads="1"/>
          </p:cNvSpPr>
          <p:nvPr>
            <p:ph type="body" idx="1"/>
          </p:nvPr>
        </p:nvSpPr>
        <p:spPr>
          <a:noFill/>
        </p:spPr>
        <p:txBody>
          <a:bodyPr wrap="square" numCol="1" anchor="t" anchorCtr="0" compatLnSpc="1">
            <a:prstTxWarp prst="textNoShape">
              <a:avLst/>
            </a:prstTxWarp>
          </a:bodyPr>
          <a:lstStyle/>
          <a:p>
            <a:pPr>
              <a:lnSpc>
                <a:spcPct val="200000"/>
              </a:lnSpc>
            </a:pPr>
            <a:r>
              <a:rPr lang="en-US" smtClean="0">
                <a:latin typeface="Futura Bk"/>
              </a:rPr>
              <a:t>The first thing that happens when new disks are admitted into the 3PAR array is that they are carved up into chunklets.  The amount of spare chunklets is determined by a policy, customers can choose “default”, “minimal”, or “maximal”.  </a:t>
            </a:r>
          </a:p>
          <a:p>
            <a:pPr>
              <a:lnSpc>
                <a:spcPct val="200000"/>
              </a:lnSpc>
            </a:pPr>
            <a:endParaRPr lang="en-US" smtClean="0">
              <a:latin typeface="Futura Bk"/>
            </a:endParaRPr>
          </a:p>
          <a:p>
            <a:pPr>
              <a:lnSpc>
                <a:spcPct val="200000"/>
              </a:lnSpc>
            </a:pPr>
            <a:r>
              <a:rPr lang="en-US" smtClean="0">
                <a:latin typeface="Futura Bk"/>
              </a:rPr>
              <a:t>The size of chunklets is FIXED at 256MB and cannot be changed by the customer.  Future releases will likely have larger chunklet size in response to larger disk drive capacities.</a:t>
            </a:r>
          </a:p>
          <a:p>
            <a:pPr>
              <a:lnSpc>
                <a:spcPct val="200000"/>
              </a:lnSpc>
            </a:pPr>
            <a:endParaRPr lang="en-US" smtClean="0">
              <a:latin typeface="Futura Bk"/>
            </a:endParaRPr>
          </a:p>
          <a:p>
            <a:pPr>
              <a:lnSpc>
                <a:spcPct val="200000"/>
              </a:lnSpc>
            </a:pPr>
            <a:r>
              <a:rPr lang="en-US" smtClean="0">
                <a:latin typeface="Futura Bk"/>
              </a:rPr>
              <a:t>The system will prefer spare chunklets from drives with the same rotational speed, but will utilize any spare (or free) chunklets in an emergency.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noFill/>
          <a:ln>
            <a:miter lim="800000"/>
            <a:headEnd/>
            <a:tailEnd/>
          </a:ln>
        </p:spPr>
      </p:sp>
      <p:sp>
        <p:nvSpPr>
          <p:cNvPr id="53250" name="Notes Placeholder 2"/>
          <p:cNvSpPr>
            <a:spLocks noGrp="1"/>
          </p:cNvSpPr>
          <p:nvPr>
            <p:ph type="body" idx="1"/>
          </p:nvPr>
        </p:nvSpPr>
        <p:spPr>
          <a:noFill/>
        </p:spPr>
        <p:txBody>
          <a:bodyPr wrap="square" numCol="1" anchor="t" anchorCtr="0" compatLnSpc="1">
            <a:prstTxWarp prst="textNoShape">
              <a:avLst/>
            </a:prstTxWarp>
          </a:bodyPr>
          <a:lstStyle/>
          <a:p>
            <a:r>
              <a:rPr lang="en-US" smtClean="0">
                <a:latin typeface="Futura Bk"/>
              </a:rPr>
              <a:t>Why group by rotational speed?	Because that’s the most important factor in determining the service level of the volumes you are about to create!</a:t>
            </a:r>
          </a:p>
          <a:p>
            <a:endParaRPr lang="en-US" smtClean="0">
              <a:latin typeface="Futura Bk"/>
            </a:endParaRPr>
          </a:p>
          <a:p>
            <a:r>
              <a:rPr lang="en-US" smtClean="0">
                <a:latin typeface="Futura Bk"/>
              </a:rPr>
              <a:t>The second determinant for a volume service level is the RAID type.</a:t>
            </a:r>
          </a:p>
          <a:p>
            <a:endParaRPr lang="en-US" smtClean="0">
              <a:latin typeface="Futura Bk"/>
            </a:endParaRPr>
          </a:p>
          <a:p>
            <a:r>
              <a:rPr lang="en-US" smtClean="0">
                <a:latin typeface="Futura Bk"/>
              </a:rPr>
              <a:t>The Inform OS has always been built this way, so we go back to the pool for all common storage tasks like:</a:t>
            </a:r>
          </a:p>
          <a:p>
            <a:r>
              <a:rPr lang="en-US" smtClean="0">
                <a:latin typeface="Futura Bk"/>
              </a:rPr>
              <a:t>	Creating a volume</a:t>
            </a:r>
          </a:p>
          <a:p>
            <a:r>
              <a:rPr lang="en-US" smtClean="0">
                <a:latin typeface="Futura Bk"/>
              </a:rPr>
              <a:t>	Growing a volume</a:t>
            </a:r>
          </a:p>
          <a:p>
            <a:r>
              <a:rPr lang="en-US" smtClean="0">
                <a:latin typeface="Futura Bk"/>
              </a:rPr>
              <a:t>	Expanding a thinly provisioned volume</a:t>
            </a:r>
          </a:p>
          <a:p>
            <a:r>
              <a:rPr lang="en-US" smtClean="0">
                <a:latin typeface="Futura Bk"/>
              </a:rPr>
              <a:t>	Snapshot data space for point in time copies</a:t>
            </a:r>
          </a:p>
          <a:p>
            <a:endParaRPr lang="en-US" smtClean="0">
              <a:latin typeface="Futura Bk"/>
            </a:endParaRPr>
          </a:p>
        </p:txBody>
      </p:sp>
      <p:sp>
        <p:nvSpPr>
          <p:cNvPr id="53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39283BD4-B92D-4494-A0E0-4F3569777305}" type="slidenum">
              <a:rPr>
                <a:latin typeface="Futura Bk"/>
              </a:rPr>
              <a:pPr defTabSz="965200" fontAlgn="base">
                <a:spcBef>
                  <a:spcPct val="0"/>
                </a:spcBef>
                <a:spcAft>
                  <a:spcPct val="0"/>
                </a:spcAft>
              </a:pPr>
              <a:t>7</a:t>
            </a:fld>
            <a:endParaRPr>
              <a:latin typeface="Futura Bk"/>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p:cNvSpPr>
            <a:spLocks noGrp="1" noChangeArrowheads="1"/>
          </p:cNvSpPr>
          <p:nvPr>
            <p:ph type="dt" sz="quarter" idx="1"/>
          </p:nvPr>
        </p:nvSpPr>
        <p:spPr>
          <a:noFill/>
        </p:spPr>
        <p:txBody>
          <a:bodyPr/>
          <a:lstStyle/>
          <a:p>
            <a:pPr defTabSz="967266"/>
            <a:fld id="{FDAE5503-BD44-4E0E-A239-92FF375DBF9F}" type="datetime8">
              <a:rPr lang="en-US" smtClean="0"/>
              <a:pPr defTabSz="967266"/>
              <a:t>11/11/2010 1:06 PM</a:t>
            </a:fld>
            <a:endParaRPr lang="en-US" dirty="0" smtClean="0"/>
          </a:p>
        </p:txBody>
      </p:sp>
      <p:sp>
        <p:nvSpPr>
          <p:cNvPr id="73731" name="Rectangle 7"/>
          <p:cNvSpPr>
            <a:spLocks noGrp="1" noChangeArrowheads="1"/>
          </p:cNvSpPr>
          <p:nvPr>
            <p:ph type="sldNum" sz="quarter" idx="5"/>
          </p:nvPr>
        </p:nvSpPr>
        <p:spPr>
          <a:noFill/>
        </p:spPr>
        <p:txBody>
          <a:bodyPr/>
          <a:lstStyle/>
          <a:p>
            <a:pPr defTabSz="967266"/>
            <a:fld id="{2966CF2E-919D-44E4-8CCF-0A21405DED3E}" type="slidenum">
              <a:rPr lang="en-US" smtClean="0"/>
              <a:pPr defTabSz="967266"/>
              <a:t>8</a:t>
            </a:fld>
            <a:endParaRPr lang="en-US" dirty="0" smtClean="0"/>
          </a:p>
        </p:txBody>
      </p:sp>
      <p:sp>
        <p:nvSpPr>
          <p:cNvPr id="73732" name="Rectangle 2"/>
          <p:cNvSpPr>
            <a:spLocks noGrp="1" noRot="1" noChangeAspect="1" noChangeArrowheads="1" noTextEdit="1"/>
          </p:cNvSpPr>
          <p:nvPr>
            <p:ph type="sldImg"/>
          </p:nvPr>
        </p:nvSpPr>
        <p:spPr>
          <a:xfrm>
            <a:off x="1257300" y="720725"/>
            <a:ext cx="4800600" cy="3600450"/>
          </a:xfrm>
          <a:ln/>
        </p:spPr>
      </p:sp>
      <p:sp>
        <p:nvSpPr>
          <p:cNvPr id="73733" name="Rectangle 3"/>
          <p:cNvSpPr>
            <a:spLocks noGrp="1" noChangeArrowheads="1"/>
          </p:cNvSpPr>
          <p:nvPr>
            <p:ph type="body" idx="1"/>
          </p:nvPr>
        </p:nvSpPr>
        <p:spPr>
          <a:xfrm>
            <a:off x="975803" y="4560570"/>
            <a:ext cx="5363595" cy="4320540"/>
          </a:xfrm>
          <a:noFill/>
          <a:ln/>
        </p:spPr>
        <p:txBody>
          <a:bodyPr lIns="95132" tIns="47566" rIns="95132" bIns="47566"/>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3"/>
          <p:cNvSpPr>
            <a:spLocks noGrp="1" noChangeArrowheads="1"/>
          </p:cNvSpPr>
          <p:nvPr>
            <p:ph type="dt" sz="quarter" idx="1"/>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A4D138FF-4CE8-4E6F-852F-65EB78D69883}" type="datetime8">
              <a:rPr>
                <a:latin typeface="Gill Sans"/>
                <a:ea typeface="ヒラギノ角ゴ ProN W3"/>
                <a:cs typeface="ヒラギノ角ゴ ProN W3"/>
                <a:sym typeface="Gill Sans"/>
              </a:rPr>
              <a:pPr defTabSz="965200" fontAlgn="base">
                <a:spcBef>
                  <a:spcPct val="0"/>
                </a:spcBef>
                <a:spcAft>
                  <a:spcPct val="0"/>
                </a:spcAft>
              </a:pPr>
              <a:t>10/29/2010 9:56 AM</a:t>
            </a:fld>
            <a:endParaRPr>
              <a:latin typeface="Gill Sans"/>
              <a:ea typeface="ヒラギノ角ゴ ProN W3"/>
              <a:cs typeface="ヒラギノ角ゴ ProN W3"/>
              <a:sym typeface="Gill Sans"/>
            </a:endParaRPr>
          </a:p>
        </p:txBody>
      </p:sp>
      <p:sp>
        <p:nvSpPr>
          <p:cNvPr id="51202"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latin typeface="Gill Sans"/>
                <a:ea typeface="ヒラギノ角ゴ ProN W3"/>
                <a:cs typeface="ヒラギノ角ゴ ProN W3"/>
                <a:sym typeface="Gill Sans"/>
              </a:rPr>
              <a:t>C:\Documents and Settings\jtchin\Local Settings\Temp\cache\OLK30\3PAR IPO Roadshow (Nov 2 2007).ppt</a:t>
            </a:r>
          </a:p>
        </p:txBody>
      </p:sp>
      <p:sp>
        <p:nvSpPr>
          <p:cNvPr id="5120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3045D873-C982-40E6-B726-B8AEC41F859F}" type="slidenum">
              <a:rPr>
                <a:latin typeface="Gill Sans"/>
                <a:ea typeface="ヒラギノ角ゴ ProN W3"/>
                <a:cs typeface="ヒラギノ角ゴ ProN W3"/>
                <a:sym typeface="Gill Sans"/>
              </a:rPr>
              <a:pPr defTabSz="965200" fontAlgn="base">
                <a:spcBef>
                  <a:spcPct val="0"/>
                </a:spcBef>
                <a:spcAft>
                  <a:spcPct val="0"/>
                </a:spcAft>
              </a:pPr>
              <a:t>9</a:t>
            </a:fld>
            <a:endParaRPr>
              <a:latin typeface="Gill Sans"/>
              <a:ea typeface="ヒラギノ角ゴ ProN W3"/>
              <a:cs typeface="ヒラギノ角ゴ ProN W3"/>
              <a:sym typeface="Gill Sans"/>
            </a:endParaRPr>
          </a:p>
        </p:txBody>
      </p:sp>
      <p:sp>
        <p:nvSpPr>
          <p:cNvPr id="51204" name="Rectangle 2"/>
          <p:cNvSpPr>
            <a:spLocks noGrp="1" noRot="1" noChangeAspect="1" noChangeArrowheads="1" noTextEdit="1"/>
          </p:cNvSpPr>
          <p:nvPr>
            <p:ph type="sldImg"/>
          </p:nvPr>
        </p:nvSpPr>
        <p:spPr>
          <a:noFill/>
          <a:ln>
            <a:miter lim="800000"/>
            <a:headEnd/>
            <a:tailEnd/>
          </a:ln>
        </p:spPr>
      </p:sp>
      <p:sp>
        <p:nvSpPr>
          <p:cNvPr id="51205" name="Rectangle 3"/>
          <p:cNvSpPr>
            <a:spLocks noGrp="1" noChangeArrowheads="1"/>
          </p:cNvSpPr>
          <p:nvPr>
            <p:ph type="body" idx="1"/>
          </p:nvPr>
        </p:nvSpPr>
        <p:spPr>
          <a:noFill/>
        </p:spPr>
        <p:txBody>
          <a:bodyPr wrap="square" lIns="95137" tIns="47568" rIns="95137" bIns="47568" numCol="1" anchor="t" anchorCtr="0" compatLnSpc="1">
            <a:prstTxWarp prst="textNoShape">
              <a:avLst/>
            </a:prstTxWarp>
          </a:bodyPr>
          <a:lstStyle/>
          <a:p>
            <a:r>
              <a:rPr lang="en-US" smtClean="0">
                <a:latin typeface="Helvetica"/>
              </a:rPr>
              <a:t>Even small exported LUNS get the performance of dozens of physical disks because of the fine-grained virtulization.   Competitors using a common 4GB hyper-vol size only have the benefit of 4 disks working for them, while 3PAR will be spreading out the I/O across 64 disks.</a:t>
            </a:r>
          </a:p>
          <a:p>
            <a:endParaRPr lang="en-US" smtClean="0">
              <a:latin typeface="Helvetica"/>
            </a:endParaRPr>
          </a:p>
          <a:p>
            <a:r>
              <a:rPr lang="en-US" smtClean="0">
                <a:latin typeface="Helvetica"/>
              </a:rPr>
              <a:t>Wide striping is why we consistently beat competitors in performance tests, and why our snapshots generally have little effect on performance, there are so many disks working for you that there is much higher headroom.</a:t>
            </a:r>
          </a:p>
          <a:p>
            <a:endParaRPr lang="en-US" smtClean="0">
              <a:latin typeface="Helvetica"/>
            </a:endParaRPr>
          </a:p>
          <a:p>
            <a:r>
              <a:rPr lang="en-US" smtClean="0">
                <a:latin typeface="Helvetica"/>
              </a:rPr>
              <a:t>Another nice side benefit is that you only have to manage the IOPS “budget” for the entire backend of the disk array (one budget per drive rotational speed) since IOPs are spread out evenly.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noFill/>
          <a:ln>
            <a:miter lim="800000"/>
            <a:headEnd/>
            <a:tailEnd/>
          </a:ln>
        </p:spPr>
      </p:sp>
      <p:sp>
        <p:nvSpPr>
          <p:cNvPr id="55298" name="Notes Placeholder 2"/>
          <p:cNvSpPr>
            <a:spLocks noGrp="1"/>
          </p:cNvSpPr>
          <p:nvPr>
            <p:ph type="body" idx="1"/>
          </p:nvPr>
        </p:nvSpPr>
        <p:spPr>
          <a:noFill/>
        </p:spPr>
        <p:txBody>
          <a:bodyPr wrap="square" numCol="1" anchor="t" anchorCtr="0" compatLnSpc="1">
            <a:prstTxWarp prst="textNoShape">
              <a:avLst/>
            </a:prstTxWarp>
          </a:bodyPr>
          <a:lstStyle/>
          <a:p>
            <a:pPr marL="241300" indent="-241300">
              <a:buFont typeface="Futura Hv"/>
              <a:buAutoNum type="arabicPeriod"/>
            </a:pPr>
            <a:r>
              <a:rPr lang="en-US" smtClean="0">
                <a:latin typeface="Futura Bk"/>
              </a:rPr>
              <a:t>One of the greatest strengths of 3PAR arrays is the fine-grained virtualization.  This is the key to our performance, ease of administration, and high utilization rates.</a:t>
            </a:r>
          </a:p>
          <a:p>
            <a:pPr marL="241300" indent="-241300">
              <a:buFont typeface="Futura Hv"/>
              <a:buAutoNum type="arabicPeriod"/>
            </a:pPr>
            <a:r>
              <a:rPr lang="en-US" smtClean="0">
                <a:latin typeface="Futura Bk"/>
              </a:rPr>
              <a:t>Admins no longer have to try and map physical disks to RAID sets or drive shelves.  </a:t>
            </a:r>
          </a:p>
          <a:p>
            <a:pPr marL="241300" indent="-241300">
              <a:buFont typeface="Futura Hv"/>
              <a:buAutoNum type="arabicPeriod"/>
            </a:pPr>
            <a:r>
              <a:rPr lang="en-US" smtClean="0">
                <a:latin typeface="Futura Bk"/>
              </a:rPr>
              <a:t>Because the smallest unit of space is 256MB, there is little wasted capacity for any arbitrary sized volume.</a:t>
            </a:r>
          </a:p>
          <a:p>
            <a:pPr marL="241300" indent="-241300">
              <a:buFont typeface="Futura Hv"/>
              <a:buAutoNum type="arabicPeriod"/>
            </a:pPr>
            <a:r>
              <a:rPr lang="en-US" smtClean="0">
                <a:latin typeface="Futura Bk"/>
              </a:rPr>
              <a:t>3PAR does not have spare drives, only spare chunklets.</a:t>
            </a:r>
          </a:p>
          <a:p>
            <a:pPr marL="241300" indent="-241300">
              <a:buFont typeface="Futura Hv"/>
              <a:buAutoNum type="arabicPeriod"/>
            </a:pPr>
            <a:r>
              <a:rPr lang="en-US" smtClean="0">
                <a:latin typeface="Futura Bk"/>
              </a:rPr>
              <a:t>Chunklets are uniform size across all drives, making it easy to change volume layouts non-disruptively and online.</a:t>
            </a:r>
          </a:p>
        </p:txBody>
      </p:sp>
      <p:sp>
        <p:nvSpPr>
          <p:cNvPr id="55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47739FA5-9B00-4C4B-956C-3065ACA592A2}" type="slidenum">
              <a:rPr>
                <a:latin typeface="Futura Bk"/>
              </a:rPr>
              <a:pPr defTabSz="965200" fontAlgn="base">
                <a:spcBef>
                  <a:spcPct val="0"/>
                </a:spcBef>
                <a:spcAft>
                  <a:spcPct val="0"/>
                </a:spcAft>
              </a:pPr>
              <a:t>10</a:t>
            </a:fld>
            <a:endParaRPr>
              <a:latin typeface="Futura Bk"/>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Blue">
    <p:spTree>
      <p:nvGrpSpPr>
        <p:cNvPr id="1" name=""/>
        <p:cNvGrpSpPr/>
        <p:nvPr/>
      </p:nvGrpSpPr>
      <p:grpSpPr>
        <a:xfrm>
          <a:off x="0" y="0"/>
          <a:ext cx="0" cy="0"/>
          <a:chOff x="0" y="0"/>
          <a:chExt cx="0" cy="0"/>
        </a:xfrm>
      </p:grpSpPr>
      <p:sp>
        <p:nvSpPr>
          <p:cNvPr id="4" name="Rectangle 6"/>
          <p:cNvSpPr/>
          <p:nvPr userDrawn="1"/>
        </p:nvSpPr>
        <p:spPr bwMode="white">
          <a:xfrm>
            <a:off x="0" y="-4763"/>
            <a:ext cx="9144000" cy="6862763"/>
          </a:xfrm>
          <a:prstGeom prst="rect">
            <a:avLst/>
          </a:prstGeom>
          <a:gradFill flip="none" rotWithShape="1">
            <a:gsLst>
              <a:gs pos="10000">
                <a:srgbClr val="00B3DE"/>
              </a:gs>
              <a:gs pos="42000">
                <a:srgbClr val="0053FA"/>
              </a:gs>
              <a:gs pos="96000">
                <a:srgbClr val="121B2C"/>
              </a:gs>
            </a:gsLst>
            <a:lin ang="64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5" name="Picture 7"/>
          <p:cNvPicPr>
            <a:picLocks noChangeAspect="1" noChangeArrowheads="1"/>
          </p:cNvPicPr>
          <p:nvPr userDrawn="1"/>
        </p:nvPicPr>
        <p:blipFill>
          <a:blip r:embed="rId2" cstate="print"/>
          <a:srcRect r="7471" b="6709"/>
          <a:stretch>
            <a:fillRect/>
          </a:stretch>
        </p:blipFill>
        <p:spPr bwMode="ltGray">
          <a:xfrm>
            <a:off x="7994650" y="1938338"/>
            <a:ext cx="1149350" cy="4919662"/>
          </a:xfrm>
          <a:prstGeom prst="rect">
            <a:avLst/>
          </a:prstGeom>
          <a:noFill/>
          <a:ln w="9525">
            <a:noFill/>
            <a:miter lim="800000"/>
            <a:headEnd/>
            <a:tailEnd/>
          </a:ln>
        </p:spPr>
      </p:pic>
      <p:sp>
        <p:nvSpPr>
          <p:cNvPr id="6" name="TextBox 9"/>
          <p:cNvSpPr txBox="1"/>
          <p:nvPr userDrawn="1"/>
        </p:nvSpPr>
        <p:spPr bwMode="gray">
          <a:xfrm>
            <a:off x="365125" y="6372225"/>
            <a:ext cx="3541713" cy="307975"/>
          </a:xfrm>
          <a:prstGeom prst="rect">
            <a:avLst/>
          </a:prstGeom>
          <a:noFill/>
        </p:spPr>
        <p:txBody>
          <a:bodyPr wrap="none">
            <a:spAutoFit/>
          </a:bodyPr>
          <a:lstStyle/>
          <a:p>
            <a:pPr fontAlgn="auto">
              <a:spcBef>
                <a:spcPts val="0"/>
              </a:spcBef>
              <a:spcAft>
                <a:spcPts val="0"/>
              </a:spcAft>
              <a:defRPr/>
            </a:pPr>
            <a:r>
              <a:rPr lang="en-US" sz="700" dirty="0">
                <a:solidFill>
                  <a:srgbClr val="196EA3"/>
                </a:solidFill>
                <a:latin typeface="Futura Bk" pitchFamily="34" charset="0"/>
              </a:rPr>
              <a:t>© Copyright 2010 Hewlett-Packard Development Company, L.P. </a:t>
            </a:r>
          </a:p>
          <a:p>
            <a:pPr fontAlgn="auto">
              <a:spcBef>
                <a:spcPts val="0"/>
              </a:spcBef>
              <a:spcAft>
                <a:spcPts val="0"/>
              </a:spcAft>
              <a:defRPr/>
            </a:pPr>
            <a:r>
              <a:rPr lang="en-US" sz="700" dirty="0">
                <a:solidFill>
                  <a:srgbClr val="196EA3"/>
                </a:solidFill>
                <a:latin typeface="Futura Bk" pitchFamily="34" charset="0"/>
              </a:rPr>
              <a:t>The information contained herein is subject to change without notice. HP Confidential</a:t>
            </a:r>
          </a:p>
        </p:txBody>
      </p:sp>
      <p:sp>
        <p:nvSpPr>
          <p:cNvPr id="20" name="Subtitle 2"/>
          <p:cNvSpPr>
            <a:spLocks noGrp="1"/>
          </p:cNvSpPr>
          <p:nvPr>
            <p:ph type="subTitle" idx="1"/>
          </p:nvPr>
        </p:nvSpPr>
        <p:spPr bwMode="black">
          <a:xfrm>
            <a:off x="365760" y="5065395"/>
            <a:ext cx="6400800" cy="935684"/>
          </a:xfrm>
          <a:prstGeom prst="rect">
            <a:avLst/>
          </a:prstGeom>
        </p:spPr>
        <p:txBody>
          <a:bodyPr anchor="b">
            <a:noAutofit/>
          </a:bodyPr>
          <a:lstStyle>
            <a:lvl1pPr marL="0" marR="0" indent="0" algn="l" defTabSz="914400" rtl="0" eaLnBrk="1" fontAlgn="auto" latinLnBrk="0" hangingPunct="1">
              <a:lnSpc>
                <a:spcPct val="120000"/>
              </a:lnSpc>
              <a:spcBef>
                <a:spcPts val="0"/>
              </a:spcBef>
              <a:spcAft>
                <a:spcPts val="0"/>
              </a:spcAft>
              <a:buClrTx/>
              <a:buSzPct val="100000"/>
              <a:buFontTx/>
              <a:buNone/>
              <a:tabLst/>
              <a:defRPr sz="140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9" name="Title 10"/>
          <p:cNvSpPr>
            <a:spLocks noGrp="1"/>
          </p:cNvSpPr>
          <p:nvPr>
            <p:ph type="title"/>
          </p:nvPr>
        </p:nvSpPr>
        <p:spPr bwMode="black">
          <a:xfrm>
            <a:off x="929640" y="2759076"/>
            <a:ext cx="7274560" cy="1317624"/>
          </a:xfrm>
          <a:prstGeom prst="rect">
            <a:avLst/>
          </a:prstGeom>
        </p:spPr>
        <p:txBody>
          <a:bodyPr anchor="ctr"/>
          <a:lstStyle>
            <a:lvl1pPr algn="ctr">
              <a:lnSpc>
                <a:spcPct val="100000"/>
              </a:lnSpc>
              <a:defRPr sz="3600">
                <a:solidFill>
                  <a:schemeClr val="bg1"/>
                </a:solidFill>
                <a:latin typeface="+mn-lt"/>
              </a:defRPr>
            </a:lvl1pPr>
          </a:lstStyle>
          <a:p>
            <a:r>
              <a:rPr lang="en-US" dirty="0" smtClean="0"/>
              <a:t>Click to edit Master title style</a:t>
            </a:r>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Line Title with Subtitle &amp; Bullet Text">
    <p:spTree>
      <p:nvGrpSpPr>
        <p:cNvPr id="1" name=""/>
        <p:cNvGrpSpPr/>
        <p:nvPr/>
      </p:nvGrpSpPr>
      <p:grpSpPr>
        <a:xfrm>
          <a:off x="0" y="0"/>
          <a:ext cx="0" cy="0"/>
          <a:chOff x="0" y="0"/>
          <a:chExt cx="0" cy="0"/>
        </a:xfrm>
      </p:grpSpPr>
      <p:sp>
        <p:nvSpPr>
          <p:cNvPr id="5" name="Title 8"/>
          <p:cNvSpPr>
            <a:spLocks noGrp="1"/>
          </p:cNvSpPr>
          <p:nvPr>
            <p:ph type="title"/>
          </p:nvPr>
        </p:nvSpPr>
        <p:spPr>
          <a:xfrm>
            <a:off x="341313" y="338328"/>
            <a:ext cx="8503920" cy="874711"/>
          </a:xfrm>
          <a:prstGeom prst="rect">
            <a:avLst/>
          </a:prstGeom>
        </p:spPr>
        <p:txBody>
          <a:bodyPr anchorCtr="0"/>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Click to edit Master title style</a:t>
            </a:r>
            <a:endParaRPr lang="en-US" dirty="0"/>
          </a:p>
        </p:txBody>
      </p:sp>
      <p:sp>
        <p:nvSpPr>
          <p:cNvPr id="6" name="Text Placeholder 26"/>
          <p:cNvSpPr>
            <a:spLocks noGrp="1"/>
          </p:cNvSpPr>
          <p:nvPr>
            <p:ph type="body" sz="quarter" idx="10"/>
          </p:nvPr>
        </p:nvSpPr>
        <p:spPr>
          <a:xfrm>
            <a:off x="365760" y="1774825"/>
            <a:ext cx="8503920" cy="4352544"/>
          </a:xfrm>
          <a:prstGeom prst="rect">
            <a:avLst/>
          </a:prstGeom>
        </p:spPr>
        <p:txBody>
          <a:bodyPr>
            <a:noAutofit/>
          </a:bodyPr>
          <a:lstStyle>
            <a:lvl1pPr>
              <a:lnSpc>
                <a:spcPct val="100000"/>
              </a:lnSpc>
              <a:spcBef>
                <a:spcPts val="600"/>
              </a:spcBef>
              <a:defRPr/>
            </a:lvl1pPr>
            <a:lvl2pPr marL="400050" indent="-114300">
              <a:lnSpc>
                <a:spcPct val="100000"/>
              </a:lnSpc>
              <a:spcBef>
                <a:spcPts val="400"/>
              </a:spcBef>
              <a:buSzPct val="80000"/>
              <a:buFont typeface="Arial" pitchFamily="34" charset="0"/>
              <a:buChar char="•"/>
              <a:defRPr/>
            </a:lvl2pPr>
            <a:lvl3pPr marL="628650" indent="-171450">
              <a:lnSpc>
                <a:spcPct val="100000"/>
              </a:lnSpc>
              <a:spcBef>
                <a:spcPts val="400"/>
              </a:spcBef>
              <a:buFont typeface="Futura Bk" pitchFamily="34" charset="0"/>
              <a:buChar char="−"/>
              <a:defRPr sz="1400"/>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lvl5pPr>
          </a:lstStyle>
          <a:p>
            <a:pPr lvl="0"/>
            <a:r>
              <a:rPr lang="en-US" smtClean="0"/>
              <a:t>Click to edit Master text styles</a:t>
            </a:r>
          </a:p>
          <a:p>
            <a:pPr lvl="1"/>
            <a:r>
              <a:rPr lang="en-US" smtClean="0"/>
              <a:t>Second level</a:t>
            </a:r>
          </a:p>
          <a:p>
            <a:pPr lvl="2"/>
            <a:r>
              <a:rPr lang="en-US" smtClean="0"/>
              <a:t>Third level</a:t>
            </a:r>
          </a:p>
        </p:txBody>
      </p:sp>
      <p:sp>
        <p:nvSpPr>
          <p:cNvPr id="7" name="Text Placeholder 12"/>
          <p:cNvSpPr>
            <a:spLocks noGrp="1"/>
          </p:cNvSpPr>
          <p:nvPr>
            <p:ph type="body" sz="quarter" idx="14"/>
          </p:nvPr>
        </p:nvSpPr>
        <p:spPr bwMode="gray">
          <a:xfrm>
            <a:off x="358775" y="1212850"/>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Click to edit Master text styles</a:t>
            </a: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Line Title Only">
    <p:spTree>
      <p:nvGrpSpPr>
        <p:cNvPr id="1" name=""/>
        <p:cNvGrpSpPr/>
        <p:nvPr/>
      </p:nvGrpSpPr>
      <p:grpSpPr>
        <a:xfrm>
          <a:off x="0" y="0"/>
          <a:ext cx="0" cy="0"/>
          <a:chOff x="0" y="0"/>
          <a:chExt cx="0" cy="0"/>
        </a:xfrm>
      </p:grpSpPr>
      <p:sp>
        <p:nvSpPr>
          <p:cNvPr id="3" name="Title 8"/>
          <p:cNvSpPr>
            <a:spLocks noGrp="1"/>
          </p:cNvSpPr>
          <p:nvPr>
            <p:ph type="title"/>
          </p:nvPr>
        </p:nvSpPr>
        <p:spPr>
          <a:xfrm>
            <a:off x="341313" y="338328"/>
            <a:ext cx="8503920" cy="874711"/>
          </a:xfrm>
          <a:prstGeom prst="rect">
            <a:avLst/>
          </a:prstGeom>
        </p:spPr>
        <p:txBody>
          <a:bodyPr anchorCtr="0"/>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Click to edit Master title style</a:t>
            </a:r>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Line Title with Subtitle Only">
    <p:spTree>
      <p:nvGrpSpPr>
        <p:cNvPr id="1" name=""/>
        <p:cNvGrpSpPr/>
        <p:nvPr/>
      </p:nvGrpSpPr>
      <p:grpSpPr>
        <a:xfrm>
          <a:off x="0" y="0"/>
          <a:ext cx="0" cy="0"/>
          <a:chOff x="0" y="0"/>
          <a:chExt cx="0" cy="0"/>
        </a:xfrm>
      </p:grpSpPr>
      <p:sp>
        <p:nvSpPr>
          <p:cNvPr id="4" name="Title 8"/>
          <p:cNvSpPr>
            <a:spLocks noGrp="1"/>
          </p:cNvSpPr>
          <p:nvPr>
            <p:ph type="title"/>
          </p:nvPr>
        </p:nvSpPr>
        <p:spPr>
          <a:xfrm>
            <a:off x="341313" y="338328"/>
            <a:ext cx="8503920" cy="874711"/>
          </a:xfrm>
          <a:prstGeom prst="rect">
            <a:avLst/>
          </a:prstGeom>
        </p:spPr>
        <p:txBody>
          <a:bodyPr anchorCtr="0"/>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Click to edit Master title style</a:t>
            </a:r>
            <a:endParaRPr lang="en-US" dirty="0"/>
          </a:p>
        </p:txBody>
      </p:sp>
      <p:sp>
        <p:nvSpPr>
          <p:cNvPr id="5" name="Text Placeholder 12"/>
          <p:cNvSpPr>
            <a:spLocks noGrp="1"/>
          </p:cNvSpPr>
          <p:nvPr>
            <p:ph type="body" sz="quarter" idx="14"/>
          </p:nvPr>
        </p:nvSpPr>
        <p:spPr bwMode="gray">
          <a:xfrm>
            <a:off x="358775" y="1212850"/>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Click to edit Master text styles</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Line Title with 2 Text Columns">
    <p:spTree>
      <p:nvGrpSpPr>
        <p:cNvPr id="1" name=""/>
        <p:cNvGrpSpPr/>
        <p:nvPr/>
      </p:nvGrpSpPr>
      <p:grpSpPr>
        <a:xfrm>
          <a:off x="0" y="0"/>
          <a:ext cx="0" cy="0"/>
          <a:chOff x="0" y="0"/>
          <a:chExt cx="0" cy="0"/>
        </a:xfrm>
      </p:grpSpPr>
      <p:sp>
        <p:nvSpPr>
          <p:cNvPr id="10" name="Text Placeholder 21"/>
          <p:cNvSpPr>
            <a:spLocks noGrp="1"/>
          </p:cNvSpPr>
          <p:nvPr>
            <p:ph type="body" sz="quarter" idx="15"/>
          </p:nvPr>
        </p:nvSpPr>
        <p:spPr bwMode="gray">
          <a:xfrm>
            <a:off x="4739851" y="996696"/>
            <a:ext cx="4114800" cy="365760"/>
          </a:xfrm>
          <a:prstGeom prst="rect">
            <a:avLst/>
          </a:prstGeom>
        </p:spPr>
        <p:txBody>
          <a:bodyPr rtlCol="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Click to edit Master text styles</a:t>
            </a:r>
          </a:p>
        </p:txBody>
      </p:sp>
      <p:sp>
        <p:nvSpPr>
          <p:cNvPr id="11" name="Text Placeholder 26"/>
          <p:cNvSpPr>
            <a:spLocks noGrp="1"/>
          </p:cNvSpPr>
          <p:nvPr>
            <p:ph type="body" sz="quarter" idx="10"/>
          </p:nvPr>
        </p:nvSpPr>
        <p:spPr>
          <a:xfrm>
            <a:off x="365760" y="1400176"/>
            <a:ext cx="4114800" cy="4732338"/>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2" name="Text Placeholder 26"/>
          <p:cNvSpPr>
            <a:spLocks noGrp="1"/>
          </p:cNvSpPr>
          <p:nvPr>
            <p:ph type="body" sz="quarter" idx="11"/>
          </p:nvPr>
        </p:nvSpPr>
        <p:spPr>
          <a:xfrm>
            <a:off x="4755270" y="1399544"/>
            <a:ext cx="4114800" cy="4732338"/>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3" name="Text Placeholder 21"/>
          <p:cNvSpPr>
            <a:spLocks noGrp="1"/>
          </p:cNvSpPr>
          <p:nvPr>
            <p:ph type="body" sz="quarter" idx="16"/>
          </p:nvPr>
        </p:nvSpPr>
        <p:spPr bwMode="gray">
          <a:xfrm>
            <a:off x="356616" y="996696"/>
            <a:ext cx="4114800" cy="365760"/>
          </a:xfrm>
          <a:prstGeom prst="rect">
            <a:avLst/>
          </a:prstGeom>
        </p:spPr>
        <p:txBody>
          <a:bodyPr rtlCol="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Click to edit Master text styles</a:t>
            </a:r>
          </a:p>
        </p:txBody>
      </p:sp>
      <p:sp>
        <p:nvSpPr>
          <p:cNvPr id="7" name="Title 6"/>
          <p:cNvSpPr>
            <a:spLocks noGrp="1"/>
          </p:cNvSpPr>
          <p:nvPr>
            <p:ph type="title"/>
          </p:nvPr>
        </p:nvSpPr>
        <p:spPr>
          <a:xfrm>
            <a:off x="338328" y="334899"/>
            <a:ext cx="8503920" cy="438912"/>
          </a:xfrm>
        </p:spPr>
        <p:txBody>
          <a:bodyPr/>
          <a:lstStyle/>
          <a:p>
            <a:r>
              <a:rPr lang="en-US" dirty="0" smtClean="0"/>
              <a:t>Click to edit Master title style</a:t>
            </a:r>
            <a:endParaRPr lang="en-US"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Line Title with 3 Text Columns">
    <p:spTree>
      <p:nvGrpSpPr>
        <p:cNvPr id="1" name=""/>
        <p:cNvGrpSpPr/>
        <p:nvPr/>
      </p:nvGrpSpPr>
      <p:grpSpPr>
        <a:xfrm>
          <a:off x="0" y="0"/>
          <a:ext cx="0" cy="0"/>
          <a:chOff x="0" y="0"/>
          <a:chExt cx="0" cy="0"/>
        </a:xfrm>
      </p:grpSpPr>
      <p:sp>
        <p:nvSpPr>
          <p:cNvPr id="30" name="Text Placeholder 11"/>
          <p:cNvSpPr>
            <a:spLocks noGrp="1"/>
          </p:cNvSpPr>
          <p:nvPr>
            <p:ph type="body" sz="quarter" idx="17"/>
          </p:nvPr>
        </p:nvSpPr>
        <p:spPr bwMode="gray">
          <a:xfrm>
            <a:off x="356616" y="99669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Click to edit Master text styles</a:t>
            </a:r>
          </a:p>
        </p:txBody>
      </p:sp>
      <p:sp>
        <p:nvSpPr>
          <p:cNvPr id="31" name="Text Placeholder 11"/>
          <p:cNvSpPr>
            <a:spLocks noGrp="1"/>
          </p:cNvSpPr>
          <p:nvPr>
            <p:ph type="body" sz="quarter" idx="18"/>
          </p:nvPr>
        </p:nvSpPr>
        <p:spPr bwMode="gray">
          <a:xfrm>
            <a:off x="3228976" y="99669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Click to edit Master text styles</a:t>
            </a:r>
          </a:p>
        </p:txBody>
      </p:sp>
      <p:sp>
        <p:nvSpPr>
          <p:cNvPr id="32" name="Text Placeholder 11"/>
          <p:cNvSpPr>
            <a:spLocks noGrp="1"/>
          </p:cNvSpPr>
          <p:nvPr>
            <p:ph type="body" sz="quarter" idx="19"/>
          </p:nvPr>
        </p:nvSpPr>
        <p:spPr bwMode="gray">
          <a:xfrm>
            <a:off x="6099176" y="99669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Click to edit Master text styles</a:t>
            </a:r>
          </a:p>
        </p:txBody>
      </p:sp>
      <p:sp>
        <p:nvSpPr>
          <p:cNvPr id="16" name="Text Placeholder 26"/>
          <p:cNvSpPr>
            <a:spLocks noGrp="1"/>
          </p:cNvSpPr>
          <p:nvPr>
            <p:ph type="body" sz="quarter" idx="10"/>
          </p:nvPr>
        </p:nvSpPr>
        <p:spPr>
          <a:xfrm>
            <a:off x="371476" y="1399032"/>
            <a:ext cx="2743200" cy="4736592"/>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8" name="Text Placeholder 26"/>
          <p:cNvSpPr>
            <a:spLocks noGrp="1"/>
          </p:cNvSpPr>
          <p:nvPr>
            <p:ph type="body" sz="quarter" idx="20"/>
          </p:nvPr>
        </p:nvSpPr>
        <p:spPr>
          <a:xfrm>
            <a:off x="3238501" y="1399032"/>
            <a:ext cx="2743200" cy="4736592"/>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9" name="Text Placeholder 26"/>
          <p:cNvSpPr>
            <a:spLocks noGrp="1"/>
          </p:cNvSpPr>
          <p:nvPr>
            <p:ph type="body" sz="quarter" idx="21"/>
          </p:nvPr>
        </p:nvSpPr>
        <p:spPr>
          <a:xfrm>
            <a:off x="6105526" y="1399032"/>
            <a:ext cx="2743200" cy="4736592"/>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9" name="Title 8"/>
          <p:cNvSpPr>
            <a:spLocks noGrp="1"/>
          </p:cNvSpPr>
          <p:nvPr>
            <p:ph type="title"/>
          </p:nvPr>
        </p:nvSpPr>
        <p:spPr>
          <a:xfrm>
            <a:off x="338328" y="334899"/>
            <a:ext cx="8503920" cy="438912"/>
          </a:xfrm>
        </p:spPr>
        <p:txBody>
          <a:bodyPr/>
          <a:lstStyle>
            <a:lvl1pPr>
              <a:defRPr sz="2800"/>
            </a:lvl1pPr>
          </a:lstStyle>
          <a:p>
            <a:r>
              <a:rPr lang="en-US" dirty="0" smtClean="0"/>
              <a:t>Click to edit Master title style</a:t>
            </a:r>
            <a:endParaRPr lang="en-US" dirty="0"/>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Line Title with 2 Text Columns">
    <p:spTree>
      <p:nvGrpSpPr>
        <p:cNvPr id="1" name=""/>
        <p:cNvGrpSpPr/>
        <p:nvPr/>
      </p:nvGrpSpPr>
      <p:grpSpPr>
        <a:xfrm>
          <a:off x="0" y="0"/>
          <a:ext cx="0" cy="0"/>
          <a:chOff x="0" y="0"/>
          <a:chExt cx="0" cy="0"/>
        </a:xfrm>
      </p:grpSpPr>
      <p:sp>
        <p:nvSpPr>
          <p:cNvPr id="10" name="Text Placeholder 21"/>
          <p:cNvSpPr>
            <a:spLocks noGrp="1"/>
          </p:cNvSpPr>
          <p:nvPr>
            <p:ph type="body" sz="quarter" idx="15"/>
          </p:nvPr>
        </p:nvSpPr>
        <p:spPr bwMode="gray">
          <a:xfrm>
            <a:off x="4739851" y="1371981"/>
            <a:ext cx="4114800" cy="365760"/>
          </a:xfrm>
          <a:prstGeom prst="rect">
            <a:avLst/>
          </a:prstGeom>
        </p:spPr>
        <p:txBody>
          <a:bodyPr rtlCol="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Click to edit Master text styles</a:t>
            </a:r>
          </a:p>
        </p:txBody>
      </p:sp>
      <p:sp>
        <p:nvSpPr>
          <p:cNvPr id="11" name="Text Placeholder 26"/>
          <p:cNvSpPr>
            <a:spLocks noGrp="1"/>
          </p:cNvSpPr>
          <p:nvPr>
            <p:ph type="body" sz="quarter" idx="10"/>
          </p:nvPr>
        </p:nvSpPr>
        <p:spPr>
          <a:xfrm>
            <a:off x="365760" y="1752601"/>
            <a:ext cx="4114800" cy="4379912"/>
          </a:xfrm>
          <a:prstGeom prst="rect">
            <a:avLst/>
          </a:prstGeom>
        </p:spPr>
        <p:txBody>
          <a:bodyPr>
            <a:noAutofit/>
          </a:bodyPr>
          <a:lstStyle>
            <a:lvl1pPr>
              <a:lnSpc>
                <a:spcPct val="100000"/>
              </a:lnSpc>
              <a:spcBef>
                <a:spcPts val="600"/>
              </a:spcBef>
              <a:buClr>
                <a:srgbClr val="000000"/>
              </a:buClr>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2" name="Text Placeholder 26"/>
          <p:cNvSpPr>
            <a:spLocks noGrp="1"/>
          </p:cNvSpPr>
          <p:nvPr>
            <p:ph type="body" sz="quarter" idx="11"/>
          </p:nvPr>
        </p:nvSpPr>
        <p:spPr>
          <a:xfrm>
            <a:off x="4755270" y="1751969"/>
            <a:ext cx="4114800" cy="4379912"/>
          </a:xfrm>
          <a:prstGeom prst="rect">
            <a:avLst/>
          </a:prstGeom>
        </p:spPr>
        <p:txBody>
          <a:bodyPr>
            <a:noAutofit/>
          </a:bodyPr>
          <a:lstStyle>
            <a:lvl1pPr>
              <a:lnSpc>
                <a:spcPct val="100000"/>
              </a:lnSpc>
              <a:spcBef>
                <a:spcPts val="600"/>
              </a:spcBef>
              <a:buClr>
                <a:srgbClr val="000000"/>
              </a:buClr>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5" name="Title 14"/>
          <p:cNvSpPr>
            <a:spLocks noGrp="1"/>
          </p:cNvSpPr>
          <p:nvPr>
            <p:ph type="title"/>
          </p:nvPr>
        </p:nvSpPr>
        <p:spPr>
          <a:xfrm>
            <a:off x="338328" y="338328"/>
            <a:ext cx="8503920" cy="877824"/>
          </a:xfrm>
        </p:spPr>
        <p:txBody>
          <a:bodyPr/>
          <a:lstStyle>
            <a:lvl1pPr>
              <a:defRPr baseline="0"/>
            </a:lvl1pPr>
          </a:lstStyle>
          <a:p>
            <a:r>
              <a:rPr lang="en-US" dirty="0" smtClean="0"/>
              <a:t>Click to edit Master title style</a:t>
            </a:r>
            <a:endParaRPr lang="en-US" dirty="0"/>
          </a:p>
        </p:txBody>
      </p:sp>
      <p:sp>
        <p:nvSpPr>
          <p:cNvPr id="16" name="Text Placeholder 21"/>
          <p:cNvSpPr>
            <a:spLocks noGrp="1"/>
          </p:cNvSpPr>
          <p:nvPr>
            <p:ph type="body" sz="quarter" idx="16"/>
          </p:nvPr>
        </p:nvSpPr>
        <p:spPr bwMode="gray">
          <a:xfrm>
            <a:off x="356616" y="1368171"/>
            <a:ext cx="4114800" cy="365760"/>
          </a:xfrm>
          <a:prstGeom prst="rect">
            <a:avLst/>
          </a:prstGeom>
        </p:spPr>
        <p:txBody>
          <a:bodyPr rtlCol="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Click to edit Master text styles</a:t>
            </a:r>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Line Title with 3 Text Columns">
    <p:spTree>
      <p:nvGrpSpPr>
        <p:cNvPr id="1" name=""/>
        <p:cNvGrpSpPr/>
        <p:nvPr/>
      </p:nvGrpSpPr>
      <p:grpSpPr>
        <a:xfrm>
          <a:off x="0" y="0"/>
          <a:ext cx="0" cy="0"/>
          <a:chOff x="0" y="0"/>
          <a:chExt cx="0" cy="0"/>
        </a:xfrm>
      </p:grpSpPr>
      <p:sp>
        <p:nvSpPr>
          <p:cNvPr id="30" name="Text Placeholder 11"/>
          <p:cNvSpPr>
            <a:spLocks noGrp="1"/>
          </p:cNvSpPr>
          <p:nvPr>
            <p:ph type="body" sz="quarter" idx="17"/>
          </p:nvPr>
        </p:nvSpPr>
        <p:spPr bwMode="gray">
          <a:xfrm>
            <a:off x="356616" y="136833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Click to edit Master text styles</a:t>
            </a:r>
          </a:p>
        </p:txBody>
      </p:sp>
      <p:sp>
        <p:nvSpPr>
          <p:cNvPr id="31" name="Text Placeholder 11"/>
          <p:cNvSpPr>
            <a:spLocks noGrp="1"/>
          </p:cNvSpPr>
          <p:nvPr>
            <p:ph type="body" sz="quarter" idx="18"/>
          </p:nvPr>
        </p:nvSpPr>
        <p:spPr bwMode="gray">
          <a:xfrm>
            <a:off x="3228976" y="136833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Click to edit Master text styles</a:t>
            </a:r>
          </a:p>
        </p:txBody>
      </p:sp>
      <p:sp>
        <p:nvSpPr>
          <p:cNvPr id="32" name="Text Placeholder 11"/>
          <p:cNvSpPr>
            <a:spLocks noGrp="1"/>
          </p:cNvSpPr>
          <p:nvPr>
            <p:ph type="body" sz="quarter" idx="19"/>
          </p:nvPr>
        </p:nvSpPr>
        <p:spPr bwMode="gray">
          <a:xfrm>
            <a:off x="6099176" y="136833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Click to edit Master text styles</a:t>
            </a:r>
          </a:p>
        </p:txBody>
      </p:sp>
      <p:sp>
        <p:nvSpPr>
          <p:cNvPr id="17" name="Title 8"/>
          <p:cNvSpPr>
            <a:spLocks noGrp="1"/>
          </p:cNvSpPr>
          <p:nvPr>
            <p:ph type="title"/>
          </p:nvPr>
        </p:nvSpPr>
        <p:spPr>
          <a:xfrm>
            <a:off x="341313" y="334964"/>
            <a:ext cx="8503920" cy="874711"/>
          </a:xfrm>
          <a:prstGeom prst="rect">
            <a:avLst/>
          </a:prstGeom>
        </p:spPr>
        <p:txBody>
          <a:bodyPr anchorCtr="0"/>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Click to edit Master title style</a:t>
            </a:r>
            <a:endParaRPr lang="en-US" dirty="0"/>
          </a:p>
        </p:txBody>
      </p:sp>
      <p:sp>
        <p:nvSpPr>
          <p:cNvPr id="16" name="Text Placeholder 26"/>
          <p:cNvSpPr>
            <a:spLocks noGrp="1"/>
          </p:cNvSpPr>
          <p:nvPr>
            <p:ph type="body" sz="quarter" idx="10"/>
          </p:nvPr>
        </p:nvSpPr>
        <p:spPr>
          <a:xfrm>
            <a:off x="371476" y="1752600"/>
            <a:ext cx="2743200" cy="4379915"/>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8" name="Text Placeholder 26"/>
          <p:cNvSpPr>
            <a:spLocks noGrp="1"/>
          </p:cNvSpPr>
          <p:nvPr>
            <p:ph type="body" sz="quarter" idx="20"/>
          </p:nvPr>
        </p:nvSpPr>
        <p:spPr>
          <a:xfrm>
            <a:off x="3238501" y="1752600"/>
            <a:ext cx="2743200" cy="4379915"/>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9" name="Text Placeholder 26"/>
          <p:cNvSpPr>
            <a:spLocks noGrp="1"/>
          </p:cNvSpPr>
          <p:nvPr>
            <p:ph type="body" sz="quarter" idx="21"/>
          </p:nvPr>
        </p:nvSpPr>
        <p:spPr>
          <a:xfrm>
            <a:off x="6105526" y="1752600"/>
            <a:ext cx="2743200" cy="4379915"/>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Line Title with Numbered Content">
    <p:spTree>
      <p:nvGrpSpPr>
        <p:cNvPr id="1" name=""/>
        <p:cNvGrpSpPr/>
        <p:nvPr/>
      </p:nvGrpSpPr>
      <p:grpSpPr>
        <a:xfrm>
          <a:off x="0" y="0"/>
          <a:ext cx="0" cy="0"/>
          <a:chOff x="0" y="0"/>
          <a:chExt cx="0" cy="0"/>
        </a:xfrm>
      </p:grpSpPr>
      <p:sp>
        <p:nvSpPr>
          <p:cNvPr id="9" name="Title 8"/>
          <p:cNvSpPr>
            <a:spLocks noGrp="1"/>
          </p:cNvSpPr>
          <p:nvPr>
            <p:ph type="title"/>
          </p:nvPr>
        </p:nvSpPr>
        <p:spPr>
          <a:xfrm>
            <a:off x="339725" y="338328"/>
            <a:ext cx="8503920" cy="439737"/>
          </a:xfrm>
          <a:prstGeom prst="rect">
            <a:avLst/>
          </a:prstGeom>
        </p:spPr>
        <p:txBody>
          <a:bodyPr anchorCtr="0"/>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Click to edit Master title style</a:t>
            </a:r>
            <a:endParaRPr lang="en-US" dirty="0"/>
          </a:p>
        </p:txBody>
      </p:sp>
      <p:sp>
        <p:nvSpPr>
          <p:cNvPr id="27" name="Text Placeholder 26"/>
          <p:cNvSpPr>
            <a:spLocks noGrp="1"/>
          </p:cNvSpPr>
          <p:nvPr>
            <p:ph type="body" sz="quarter" idx="10"/>
          </p:nvPr>
        </p:nvSpPr>
        <p:spPr>
          <a:xfrm>
            <a:off x="365760" y="1000123"/>
            <a:ext cx="8503920" cy="5120640"/>
          </a:xfrm>
          <a:prstGeom prst="rect">
            <a:avLst/>
          </a:prstGeom>
        </p:spPr>
        <p:txBody>
          <a:bodyPr>
            <a:noAutofit/>
          </a:bodyPr>
          <a:lstStyle>
            <a:lvl1pPr>
              <a:lnSpc>
                <a:spcPct val="100000"/>
              </a:lnSpc>
              <a:spcBef>
                <a:spcPts val="600"/>
              </a:spcBef>
              <a:buClrTx/>
              <a:defRPr>
                <a:solidFill>
                  <a:srgbClr val="000000"/>
                </a:solidFill>
              </a:defRPr>
            </a:lvl1pPr>
            <a:lvl2pPr marL="628650" indent="-342900">
              <a:lnSpc>
                <a:spcPct val="100000"/>
              </a:lnSpc>
              <a:spcBef>
                <a:spcPts val="400"/>
              </a:spcBef>
              <a:buSzPct val="100000"/>
              <a:buFont typeface="+mj-lt"/>
              <a:buAutoNum type="arabicPeriod"/>
              <a:defRPr>
                <a:solidFill>
                  <a:srgbClr val="000000"/>
                </a:solidFill>
              </a:defRPr>
            </a:lvl2pPr>
            <a:lvl3pPr marL="971550" indent="-285750">
              <a:lnSpc>
                <a:spcPct val="100000"/>
              </a:lnSpc>
              <a:spcBef>
                <a:spcPts val="400"/>
              </a:spcBef>
              <a:buFont typeface="+mj-lt"/>
              <a:buAutoNum type="alphaLcParenR"/>
              <a:defRPr sz="1400">
                <a:solidFill>
                  <a:srgbClr val="000000"/>
                </a:solidFill>
              </a:defRPr>
            </a:lvl3pPr>
            <a:lvl4pPr marL="1314450" indent="-285750">
              <a:lnSpc>
                <a:spcPct val="100000"/>
              </a:lnSpc>
              <a:spcBef>
                <a:spcPts val="400"/>
              </a:spcBef>
              <a:buSzPct val="100000"/>
              <a:buFont typeface="+mj-lt"/>
              <a:buAutoNum type="arabicParen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Line Title with Code Content">
    <p:spTree>
      <p:nvGrpSpPr>
        <p:cNvPr id="1" name=""/>
        <p:cNvGrpSpPr/>
        <p:nvPr/>
      </p:nvGrpSpPr>
      <p:grpSpPr>
        <a:xfrm>
          <a:off x="0" y="0"/>
          <a:ext cx="0" cy="0"/>
          <a:chOff x="0" y="0"/>
          <a:chExt cx="0" cy="0"/>
        </a:xfrm>
      </p:grpSpPr>
      <p:sp>
        <p:nvSpPr>
          <p:cNvPr id="9" name="Title 8"/>
          <p:cNvSpPr>
            <a:spLocks noGrp="1"/>
          </p:cNvSpPr>
          <p:nvPr>
            <p:ph type="title"/>
          </p:nvPr>
        </p:nvSpPr>
        <p:spPr>
          <a:xfrm>
            <a:off x="339725" y="338328"/>
            <a:ext cx="8503920" cy="439737"/>
          </a:xfrm>
          <a:prstGeom prst="rect">
            <a:avLst/>
          </a:prstGeom>
        </p:spPr>
        <p:txBody>
          <a:bodyPr anchorCtr="0"/>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Click to edit Master title style</a:t>
            </a:r>
            <a:endParaRPr lang="en-US" dirty="0"/>
          </a:p>
        </p:txBody>
      </p:sp>
      <p:sp>
        <p:nvSpPr>
          <p:cNvPr id="27" name="Text Placeholder 26"/>
          <p:cNvSpPr>
            <a:spLocks noGrp="1"/>
          </p:cNvSpPr>
          <p:nvPr>
            <p:ph type="body" sz="quarter" idx="10"/>
          </p:nvPr>
        </p:nvSpPr>
        <p:spPr>
          <a:xfrm>
            <a:off x="365760" y="1000123"/>
            <a:ext cx="8503920" cy="5120640"/>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600"/>
              </a:spcBef>
              <a:buSzPct val="80000"/>
              <a:buFont typeface="Arial" pitchFamily="34" charset="0"/>
              <a:buNone/>
              <a:defRPr>
                <a:solidFill>
                  <a:srgbClr val="000000"/>
                </a:solidFill>
                <a:latin typeface="Courier New" pitchFamily="49" charset="0"/>
                <a:cs typeface="Courier New" pitchFamily="49" charset="0"/>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End Slide (optional)">
    <p:spTree>
      <p:nvGrpSpPr>
        <p:cNvPr id="1" name=""/>
        <p:cNvGrpSpPr/>
        <p:nvPr/>
      </p:nvGrpSpPr>
      <p:grpSpPr>
        <a:xfrm>
          <a:off x="0" y="0"/>
          <a:ext cx="0" cy="0"/>
          <a:chOff x="0" y="0"/>
          <a:chExt cx="0" cy="0"/>
        </a:xfrm>
      </p:grpSpPr>
      <p:sp>
        <p:nvSpPr>
          <p:cNvPr id="2" name="Rectangle 7"/>
          <p:cNvSpPr/>
          <p:nvPr userDrawn="1"/>
        </p:nvSpPr>
        <p:spPr bwMode="white">
          <a:xfrm>
            <a:off x="0" y="-4763"/>
            <a:ext cx="9144000" cy="6862763"/>
          </a:xfrm>
          <a:prstGeom prst="rect">
            <a:avLst/>
          </a:prstGeom>
          <a:gradFill flip="none" rotWithShape="1">
            <a:gsLst>
              <a:gs pos="10000">
                <a:srgbClr val="00B3DE"/>
              </a:gs>
              <a:gs pos="42000">
                <a:srgbClr val="0053FA"/>
              </a:gs>
              <a:gs pos="96000">
                <a:srgbClr val="121B2C"/>
              </a:gs>
            </a:gsLst>
            <a:lin ang="64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3" name="Picture 11"/>
          <p:cNvPicPr>
            <a:picLocks noChangeAspect="1" noChangeArrowheads="1"/>
          </p:cNvPicPr>
          <p:nvPr userDrawn="1"/>
        </p:nvPicPr>
        <p:blipFill>
          <a:blip r:embed="rId2" cstate="print"/>
          <a:srcRect r="7471" b="6709"/>
          <a:stretch>
            <a:fillRect/>
          </a:stretch>
        </p:blipFill>
        <p:spPr bwMode="ltGray">
          <a:xfrm>
            <a:off x="7994650" y="1938338"/>
            <a:ext cx="1149350" cy="4919662"/>
          </a:xfrm>
          <a:prstGeom prst="rect">
            <a:avLst/>
          </a:prstGeom>
          <a:noFill/>
          <a:ln w="9525">
            <a:noFill/>
            <a:miter lim="800000"/>
            <a:headEnd/>
            <a:tailEnd/>
          </a:ln>
        </p:spPr>
      </p:pic>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Sample Photo">
    <p:spTree>
      <p:nvGrpSpPr>
        <p:cNvPr id="1" name=""/>
        <p:cNvGrpSpPr/>
        <p:nvPr/>
      </p:nvGrpSpPr>
      <p:grpSpPr>
        <a:xfrm>
          <a:off x="0" y="0"/>
          <a:ext cx="0" cy="0"/>
          <a:chOff x="0" y="0"/>
          <a:chExt cx="0" cy="0"/>
        </a:xfrm>
      </p:grpSpPr>
      <p:pic>
        <p:nvPicPr>
          <p:cNvPr id="4" name="Picture 15" descr="G10688001072009_JPG_P.jpg"/>
          <p:cNvPicPr>
            <a:picLocks noChangeAspect="1"/>
          </p:cNvPicPr>
          <p:nvPr userDrawn="1"/>
        </p:nvPicPr>
        <p:blipFill>
          <a:blip r:embed="rId2" cstate="print"/>
          <a:srcRect l="314"/>
          <a:stretch>
            <a:fillRect/>
          </a:stretch>
        </p:blipFill>
        <p:spPr bwMode="hidden">
          <a:xfrm>
            <a:off x="3844925" y="0"/>
            <a:ext cx="5299075" cy="6858000"/>
          </a:xfrm>
          <a:prstGeom prst="rect">
            <a:avLst/>
          </a:prstGeom>
          <a:noFill/>
          <a:ln w="9525">
            <a:noFill/>
            <a:miter lim="800000"/>
            <a:headEnd/>
            <a:tailEnd/>
          </a:ln>
        </p:spPr>
      </p:pic>
      <p:sp>
        <p:nvSpPr>
          <p:cNvPr id="5" name="Freeform 6"/>
          <p:cNvSpPr>
            <a:spLocks/>
          </p:cNvSpPr>
          <p:nvPr userDrawn="1"/>
        </p:nvSpPr>
        <p:spPr bwMode="white">
          <a:xfrm>
            <a:off x="-9525" y="0"/>
            <a:ext cx="5495925" cy="6858000"/>
          </a:xfrm>
          <a:custGeom>
            <a:avLst/>
            <a:gdLst>
              <a:gd name="connsiteX0" fmla="*/ 0 w 10000"/>
              <a:gd name="connsiteY0" fmla="*/ 0 h 10000"/>
              <a:gd name="connsiteX1" fmla="*/ 0 w 10000"/>
              <a:gd name="connsiteY1" fmla="*/ 10000 h 10000"/>
              <a:gd name="connsiteX2" fmla="*/ 6999 w 10000"/>
              <a:gd name="connsiteY2" fmla="*/ 9988 h 10000"/>
              <a:gd name="connsiteX3" fmla="*/ 10000 w 10000"/>
              <a:gd name="connsiteY3" fmla="*/ 0 h 10000"/>
              <a:gd name="connsiteX4" fmla="*/ 0 w 10000"/>
              <a:gd name="connsiteY4" fmla="*/ 0 h 10000"/>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9 w 10292"/>
              <a:gd name="connsiteY0" fmla="*/ 2025 h 12025"/>
              <a:gd name="connsiteX1" fmla="*/ 19 w 10292"/>
              <a:gd name="connsiteY1" fmla="*/ 12025 h 12025"/>
              <a:gd name="connsiteX2" fmla="*/ 7018 w 10292"/>
              <a:gd name="connsiteY2" fmla="*/ 12013 h 12025"/>
              <a:gd name="connsiteX3" fmla="*/ 10292 w 10292"/>
              <a:gd name="connsiteY3" fmla="*/ 2032 h 12025"/>
              <a:gd name="connsiteX4" fmla="*/ 19 w 10292"/>
              <a:gd name="connsiteY4" fmla="*/ 2025 h 12025"/>
              <a:gd name="connsiteX0" fmla="*/ 19 w 10292"/>
              <a:gd name="connsiteY0" fmla="*/ 0 h 10000"/>
              <a:gd name="connsiteX1" fmla="*/ 19 w 10292"/>
              <a:gd name="connsiteY1" fmla="*/ 10000 h 10000"/>
              <a:gd name="connsiteX2" fmla="*/ 7018 w 10292"/>
              <a:gd name="connsiteY2" fmla="*/ 9988 h 10000"/>
              <a:gd name="connsiteX3" fmla="*/ 10292 w 10292"/>
              <a:gd name="connsiteY3" fmla="*/ 7 h 10000"/>
              <a:gd name="connsiteX4" fmla="*/ 19 w 10292"/>
              <a:gd name="connsiteY4" fmla="*/ 0 h 10000"/>
              <a:gd name="connsiteX0" fmla="*/ 19 w 10234"/>
              <a:gd name="connsiteY0" fmla="*/ 0 h 10000"/>
              <a:gd name="connsiteX1" fmla="*/ 19 w 10234"/>
              <a:gd name="connsiteY1" fmla="*/ 10000 h 10000"/>
              <a:gd name="connsiteX2" fmla="*/ 7018 w 10234"/>
              <a:gd name="connsiteY2" fmla="*/ 9988 h 10000"/>
              <a:gd name="connsiteX3" fmla="*/ 10234 w 10234"/>
              <a:gd name="connsiteY3" fmla="*/ 7 h 10000"/>
              <a:gd name="connsiteX4" fmla="*/ 19 w 10234"/>
              <a:gd name="connsiteY4" fmla="*/ 0 h 10000"/>
              <a:gd name="connsiteX0" fmla="*/ 19 w 10978"/>
              <a:gd name="connsiteY0" fmla="*/ 0 h 9993"/>
              <a:gd name="connsiteX1" fmla="*/ 763 w 10978"/>
              <a:gd name="connsiteY1" fmla="*/ 9993 h 9993"/>
              <a:gd name="connsiteX2" fmla="*/ 7762 w 10978"/>
              <a:gd name="connsiteY2" fmla="*/ 9981 h 9993"/>
              <a:gd name="connsiteX3" fmla="*/ 10978 w 10978"/>
              <a:gd name="connsiteY3" fmla="*/ 0 h 9993"/>
              <a:gd name="connsiteX4" fmla="*/ 19 w 10978"/>
              <a:gd name="connsiteY4" fmla="*/ 0 h 9993"/>
              <a:gd name="connsiteX0" fmla="*/ 17 w 10000"/>
              <a:gd name="connsiteY0" fmla="*/ 0 h 9988"/>
              <a:gd name="connsiteX1" fmla="*/ 17 w 10000"/>
              <a:gd name="connsiteY1" fmla="*/ 9988 h 9988"/>
              <a:gd name="connsiteX2" fmla="*/ 7071 w 10000"/>
              <a:gd name="connsiteY2" fmla="*/ 9988 h 9988"/>
              <a:gd name="connsiteX3" fmla="*/ 10000 w 10000"/>
              <a:gd name="connsiteY3" fmla="*/ 0 h 9988"/>
              <a:gd name="connsiteX4" fmla="*/ 17 w 10000"/>
              <a:gd name="connsiteY4" fmla="*/ 0 h 9988"/>
              <a:gd name="connsiteX0" fmla="*/ 17 w 10110"/>
              <a:gd name="connsiteY0" fmla="*/ 0 h 10000"/>
              <a:gd name="connsiteX1" fmla="*/ 127 w 10110"/>
              <a:gd name="connsiteY1" fmla="*/ 10000 h 10000"/>
              <a:gd name="connsiteX2" fmla="*/ 7181 w 10110"/>
              <a:gd name="connsiteY2" fmla="*/ 10000 h 10000"/>
              <a:gd name="connsiteX3" fmla="*/ 10110 w 10110"/>
              <a:gd name="connsiteY3" fmla="*/ 0 h 10000"/>
              <a:gd name="connsiteX4" fmla="*/ 17 w 10110"/>
              <a:gd name="connsiteY4" fmla="*/ 0 h 10000"/>
              <a:gd name="connsiteX0" fmla="*/ 17 w 10110"/>
              <a:gd name="connsiteY0" fmla="*/ 0 h 10000"/>
              <a:gd name="connsiteX1" fmla="*/ 17 w 10110"/>
              <a:gd name="connsiteY1" fmla="*/ 10000 h 10000"/>
              <a:gd name="connsiteX2" fmla="*/ 7181 w 10110"/>
              <a:gd name="connsiteY2" fmla="*/ 10000 h 10000"/>
              <a:gd name="connsiteX3" fmla="*/ 10110 w 10110"/>
              <a:gd name="connsiteY3" fmla="*/ 0 h 10000"/>
              <a:gd name="connsiteX4" fmla="*/ 17 w 1011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0" h="10000">
                <a:moveTo>
                  <a:pt x="17" y="0"/>
                </a:moveTo>
                <a:cubicBezTo>
                  <a:pt x="0" y="2028"/>
                  <a:pt x="17" y="6661"/>
                  <a:pt x="17" y="10000"/>
                </a:cubicBezTo>
                <a:lnTo>
                  <a:pt x="7181" y="10000"/>
                </a:lnTo>
                <a:lnTo>
                  <a:pt x="10110" y="0"/>
                </a:lnTo>
                <a:lnTo>
                  <a:pt x="17" y="0"/>
                </a:lnTo>
                <a:close/>
              </a:path>
            </a:pathLst>
          </a:custGeom>
          <a:gradFill flip="none" rotWithShape="1">
            <a:gsLst>
              <a:gs pos="13000">
                <a:srgbClr val="252627"/>
              </a:gs>
              <a:gs pos="100000">
                <a:srgbClr val="131313"/>
              </a:gs>
            </a:gsLst>
            <a:lin ang="6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endParaRPr lang="en-US" dirty="0"/>
          </a:p>
        </p:txBody>
      </p:sp>
      <p:sp>
        <p:nvSpPr>
          <p:cNvPr id="6" name="TextBox 9"/>
          <p:cNvSpPr txBox="1"/>
          <p:nvPr userDrawn="1"/>
        </p:nvSpPr>
        <p:spPr bwMode="gray">
          <a:xfrm>
            <a:off x="365125" y="6369050"/>
            <a:ext cx="3387725" cy="307975"/>
          </a:xfrm>
          <a:prstGeom prst="rect">
            <a:avLst/>
          </a:prstGeom>
          <a:noFill/>
        </p:spPr>
        <p:txBody>
          <a:bodyPr wrap="none">
            <a:spAutoFit/>
          </a:bodyPr>
          <a:lstStyle/>
          <a:p>
            <a:pPr fontAlgn="auto">
              <a:spcBef>
                <a:spcPts val="0"/>
              </a:spcBef>
              <a:spcAft>
                <a:spcPts val="0"/>
              </a:spcAft>
              <a:defRPr/>
            </a:pPr>
            <a:r>
              <a:rPr lang="en-US" sz="700" dirty="0">
                <a:solidFill>
                  <a:schemeClr val="tx1">
                    <a:lumMod val="50000"/>
                    <a:lumOff val="50000"/>
                  </a:schemeClr>
                </a:solidFill>
                <a:latin typeface="Futura Bk" pitchFamily="34" charset="0"/>
              </a:rPr>
              <a:t>© Copyright 2010 Hewlett-Packard Development Company, L.P. </a:t>
            </a:r>
          </a:p>
          <a:p>
            <a:pPr fontAlgn="auto">
              <a:spcBef>
                <a:spcPts val="0"/>
              </a:spcBef>
              <a:spcAft>
                <a:spcPts val="0"/>
              </a:spcAft>
              <a:defRPr/>
            </a:pPr>
            <a:r>
              <a:rPr lang="en-US" sz="700" dirty="0">
                <a:solidFill>
                  <a:schemeClr val="tx1">
                    <a:lumMod val="50000"/>
                    <a:lumOff val="50000"/>
                  </a:schemeClr>
                </a:solidFill>
                <a:latin typeface="Futura Bk" pitchFamily="34" charset="0"/>
              </a:rPr>
              <a:t>The information contained herein is subject to change without notice. HP Restricted</a:t>
            </a:r>
          </a:p>
        </p:txBody>
      </p:sp>
      <p:pic>
        <p:nvPicPr>
          <p:cNvPr id="7" name="Picture 8"/>
          <p:cNvPicPr>
            <a:picLocks noChangeAspect="1" noChangeArrowheads="1"/>
          </p:cNvPicPr>
          <p:nvPr userDrawn="1"/>
        </p:nvPicPr>
        <p:blipFill>
          <a:blip r:embed="rId3" cstate="print"/>
          <a:srcRect r="7471" b="6709"/>
          <a:stretch>
            <a:fillRect/>
          </a:stretch>
        </p:blipFill>
        <p:spPr bwMode="ltGray">
          <a:xfrm>
            <a:off x="7994650" y="1938338"/>
            <a:ext cx="1149350" cy="4919662"/>
          </a:xfrm>
          <a:prstGeom prst="rect">
            <a:avLst/>
          </a:prstGeom>
          <a:noFill/>
          <a:ln w="9525">
            <a:noFill/>
            <a:miter lim="800000"/>
            <a:headEnd/>
            <a:tailEnd/>
          </a:ln>
        </p:spPr>
      </p:pic>
      <p:sp>
        <p:nvSpPr>
          <p:cNvPr id="20" name="Subtitle 2"/>
          <p:cNvSpPr>
            <a:spLocks noGrp="1"/>
          </p:cNvSpPr>
          <p:nvPr>
            <p:ph type="subTitle" idx="1"/>
          </p:nvPr>
        </p:nvSpPr>
        <p:spPr bwMode="black">
          <a:xfrm>
            <a:off x="365760" y="5065395"/>
            <a:ext cx="3682365" cy="935684"/>
          </a:xfrm>
          <a:prstGeom prst="rect">
            <a:avLst/>
          </a:prstGeom>
        </p:spPr>
        <p:txBody>
          <a:bodyPr anchor="b">
            <a:noAutofit/>
          </a:bodyPr>
          <a:lstStyle>
            <a:lvl1pPr marL="0" marR="0" indent="0" algn="l" defTabSz="914400" rtl="0" eaLnBrk="1" fontAlgn="auto" latinLnBrk="0" hangingPunct="1">
              <a:lnSpc>
                <a:spcPct val="120000"/>
              </a:lnSpc>
              <a:spcBef>
                <a:spcPts val="0"/>
              </a:spcBef>
              <a:spcAft>
                <a:spcPts val="0"/>
              </a:spcAft>
              <a:buClrTx/>
              <a:buSzPct val="100000"/>
              <a:buFontTx/>
              <a:buNone/>
              <a:tabLst/>
              <a:defRPr sz="140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9" name="Title 10"/>
          <p:cNvSpPr>
            <a:spLocks noGrp="1"/>
          </p:cNvSpPr>
          <p:nvPr>
            <p:ph type="title"/>
          </p:nvPr>
        </p:nvSpPr>
        <p:spPr bwMode="black">
          <a:xfrm>
            <a:off x="272414" y="292101"/>
            <a:ext cx="4233672" cy="3451224"/>
          </a:xfrm>
          <a:prstGeom prst="rect">
            <a:avLst/>
          </a:prstGeom>
        </p:spPr>
        <p:txBody>
          <a:bodyPr anchorCtr="0"/>
          <a:lstStyle>
            <a:lvl1pPr algn="l">
              <a:lnSpc>
                <a:spcPct val="100000"/>
              </a:lnSpc>
              <a:defRPr sz="3200">
                <a:solidFill>
                  <a:schemeClr val="bg1"/>
                </a:solidFill>
                <a:latin typeface="+mn-lt"/>
              </a:defRPr>
            </a:lvl1pPr>
          </a:lstStyle>
          <a:p>
            <a:r>
              <a:rPr lang="en-US" dirty="0" smtClean="0"/>
              <a:t>Click to edit Master title style</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5" name="Picture 2" descr="Z:\Users\Zaudhaus\Desktop\cover.jp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6" name="Picture 12"/>
          <p:cNvPicPr>
            <a:picLocks noChangeAspect="1" noChangeArrowheads="1"/>
          </p:cNvPicPr>
          <p:nvPr userDrawn="1"/>
        </p:nvPicPr>
        <p:blipFill>
          <a:blip r:embed="rId3" cstate="print"/>
          <a:srcRect/>
          <a:stretch>
            <a:fillRect/>
          </a:stretch>
        </p:blipFill>
        <p:spPr bwMode="auto">
          <a:xfrm>
            <a:off x="7864475" y="6392863"/>
            <a:ext cx="1141413" cy="366712"/>
          </a:xfrm>
          <a:prstGeom prst="rect">
            <a:avLst/>
          </a:prstGeom>
          <a:noFill/>
          <a:ln w="12700">
            <a:noFill/>
            <a:miter lim="800000"/>
            <a:headEnd/>
            <a:tailEnd/>
          </a:ln>
        </p:spPr>
      </p:pic>
      <p:sp>
        <p:nvSpPr>
          <p:cNvPr id="7" name="Rectangle 13"/>
          <p:cNvSpPr>
            <a:spLocks/>
          </p:cNvSpPr>
          <p:nvPr userDrawn="1"/>
        </p:nvSpPr>
        <p:spPr bwMode="auto">
          <a:xfrm>
            <a:off x="654050" y="6502400"/>
            <a:ext cx="3106738" cy="177800"/>
          </a:xfrm>
          <a:prstGeom prst="rect">
            <a:avLst/>
          </a:prstGeom>
          <a:noFill/>
          <a:ln w="12700">
            <a:noFill/>
            <a:miter lim="800000"/>
            <a:headEnd/>
            <a:tailEnd/>
          </a:ln>
        </p:spPr>
        <p:txBody>
          <a:bodyPr lIns="0" tIns="0" rIns="0" bIns="0" anchor="ctr"/>
          <a:lstStyle/>
          <a:p>
            <a:pPr fontAlgn="auto">
              <a:spcBef>
                <a:spcPts val="0"/>
              </a:spcBef>
              <a:spcAft>
                <a:spcPts val="0"/>
              </a:spcAft>
              <a:defRPr/>
            </a:pPr>
            <a:r>
              <a:rPr lang="en-US" sz="800" dirty="0">
                <a:solidFill>
                  <a:srgbClr val="424242"/>
                </a:solidFill>
                <a:latin typeface="Arial" pitchFamily="-107" charset="0"/>
                <a:ea typeface="Arial" pitchFamily="-107" charset="0"/>
                <a:cs typeface="Arial" pitchFamily="-107" charset="0"/>
                <a:sym typeface="Arial" pitchFamily="-107" charset="0"/>
              </a:rPr>
              <a:t>©2010 3PAR Inc. All rights reserved.  </a:t>
            </a:r>
            <a:r>
              <a:rPr lang="en-US" sz="800" dirty="0">
                <a:solidFill>
                  <a:srgbClr val="B8B8B8"/>
                </a:solidFill>
                <a:latin typeface="Arial" pitchFamily="-107" charset="0"/>
                <a:ea typeface="Arial" pitchFamily="-107" charset="0"/>
                <a:cs typeface="Arial" pitchFamily="-107" charset="0"/>
                <a:sym typeface="Arial" pitchFamily="-107" charset="0"/>
              </a:rPr>
              <a:t>|</a:t>
            </a:r>
            <a:r>
              <a:rPr lang="en-US" sz="800" dirty="0">
                <a:solidFill>
                  <a:srgbClr val="424242"/>
                </a:solidFill>
                <a:latin typeface="Arial" pitchFamily="-107" charset="0"/>
                <a:ea typeface="Arial" pitchFamily="-107" charset="0"/>
                <a:cs typeface="Arial" pitchFamily="-107" charset="0"/>
                <a:sym typeface="Arial" pitchFamily="-107" charset="0"/>
              </a:rPr>
              <a:t>  3PAR Confidential  </a:t>
            </a:r>
          </a:p>
        </p:txBody>
      </p:sp>
      <p:sp>
        <p:nvSpPr>
          <p:cNvPr id="2" name="Title 1"/>
          <p:cNvSpPr>
            <a:spLocks noGrp="1"/>
          </p:cNvSpPr>
          <p:nvPr>
            <p:ph type="ctrTitle"/>
          </p:nvPr>
        </p:nvSpPr>
        <p:spPr>
          <a:xfrm>
            <a:off x="2516858" y="964831"/>
            <a:ext cx="5941342" cy="1470025"/>
          </a:xfrm>
        </p:spPr>
        <p:txBody>
          <a:bodyPr anchor="b">
            <a:normAutofit/>
          </a:bodyPr>
          <a:lstStyle>
            <a:lvl1pPr marL="0" marR="0" indent="0" algn="l" defTabSz="914400" rtl="0" eaLnBrk="1" fontAlgn="base" latinLnBrk="0" hangingPunct="1">
              <a:lnSpc>
                <a:spcPct val="100000"/>
              </a:lnSpc>
              <a:spcBef>
                <a:spcPct val="0"/>
              </a:spcBef>
              <a:spcAft>
                <a:spcPct val="0"/>
              </a:spcAft>
              <a:buClrTx/>
              <a:buSzTx/>
              <a:buFontTx/>
              <a:buNone/>
              <a:tabLst/>
              <a:defRPr sz="3700" b="1">
                <a:solidFill>
                  <a:srgbClr val="2C3186"/>
                </a:solidFill>
              </a:defRPr>
            </a:lvl1pPr>
          </a:lstStyle>
          <a:p>
            <a:pPr lvl="0"/>
            <a:r>
              <a:rPr lang="en-US" noProof="0" dirty="0" smtClean="0">
                <a:sym typeface="Arial" pitchFamily="-107" charset="0"/>
              </a:rPr>
              <a:t>Click to edit Master title style</a:t>
            </a:r>
            <a:endParaRPr lang="en-US" dirty="0"/>
          </a:p>
        </p:txBody>
      </p:sp>
      <p:sp>
        <p:nvSpPr>
          <p:cNvPr id="19" name="Subtitle 2"/>
          <p:cNvSpPr>
            <a:spLocks noGrp="1"/>
          </p:cNvSpPr>
          <p:nvPr>
            <p:ph type="subTitle" idx="1"/>
          </p:nvPr>
        </p:nvSpPr>
        <p:spPr>
          <a:xfrm>
            <a:off x="2516858" y="2885706"/>
            <a:ext cx="5941342" cy="482600"/>
          </a:xfrm>
        </p:spPr>
        <p:txBody>
          <a:bodyPr>
            <a:normAutofit/>
          </a:bodyPr>
          <a:lstStyle>
            <a:lvl1pPr marL="0" indent="0" algn="l">
              <a:buNone/>
              <a:defRPr sz="2000">
                <a:solidFill>
                  <a:srgbClr val="42424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sp>
        <p:nvSpPr>
          <p:cNvPr id="13" name="Text Placeholder 12"/>
          <p:cNvSpPr>
            <a:spLocks noGrp="1"/>
          </p:cNvSpPr>
          <p:nvPr>
            <p:ph type="body" sz="quarter" idx="10"/>
          </p:nvPr>
        </p:nvSpPr>
        <p:spPr>
          <a:xfrm>
            <a:off x="2516188" y="3495306"/>
            <a:ext cx="5942012" cy="520700"/>
          </a:xfrm>
        </p:spPr>
        <p:txBody>
          <a:bodyPr/>
          <a:lstStyle>
            <a:lvl1pPr marL="342900" marR="0" indent="-342900" algn="l" defTabSz="457200" rtl="0" eaLnBrk="1" fontAlgn="auto" latinLnBrk="0" hangingPunct="1">
              <a:lnSpc>
                <a:spcPct val="100000"/>
              </a:lnSpc>
              <a:spcBef>
                <a:spcPct val="20000"/>
              </a:spcBef>
              <a:spcAft>
                <a:spcPts val="0"/>
              </a:spcAft>
              <a:buClr>
                <a:schemeClr val="tx2">
                  <a:lumMod val="60000"/>
                  <a:lumOff val="40000"/>
                </a:schemeClr>
              </a:buClr>
              <a:buSzTx/>
              <a:buFont typeface="Lucida Grande"/>
              <a:buNone/>
              <a:tabLst/>
              <a:defRPr sz="2000"/>
            </a:lvl1pPr>
          </a:lstStyle>
          <a:p>
            <a:pPr lvl="0"/>
            <a:r>
              <a:rPr lang="en-US" noProof="0" dirty="0"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baseline="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4pPr>
              <a:defRPr sz="15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26554" y="152401"/>
            <a:ext cx="7292976" cy="847282"/>
          </a:xfrm>
        </p:spPr>
        <p:txBody>
          <a:bodyPr/>
          <a:lstStyle/>
          <a:p>
            <a:r>
              <a:rPr lang="en-US" dirty="0" smtClean="0"/>
              <a:t>Click to edit Master title style</a:t>
            </a:r>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Only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baseline="0"/>
            </a:lvl1pPr>
          </a:lstStyle>
          <a:p>
            <a:r>
              <a:rPr lang="en-US" dirty="0"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ransition Slide Blue">
    <p:spTree>
      <p:nvGrpSpPr>
        <p:cNvPr id="1" name=""/>
        <p:cNvGrpSpPr/>
        <p:nvPr/>
      </p:nvGrpSpPr>
      <p:grpSpPr>
        <a:xfrm>
          <a:off x="0" y="0"/>
          <a:ext cx="0" cy="0"/>
          <a:chOff x="0" y="0"/>
          <a:chExt cx="0" cy="0"/>
        </a:xfrm>
      </p:grpSpPr>
      <p:sp>
        <p:nvSpPr>
          <p:cNvPr id="4" name="Rectangle 10"/>
          <p:cNvSpPr/>
          <p:nvPr userDrawn="1"/>
        </p:nvSpPr>
        <p:spPr bwMode="white">
          <a:xfrm>
            <a:off x="3840163" y="-4763"/>
            <a:ext cx="5303837" cy="6862763"/>
          </a:xfrm>
          <a:prstGeom prst="rect">
            <a:avLst/>
          </a:prstGeom>
          <a:gradFill flip="none" rotWithShape="1">
            <a:gsLst>
              <a:gs pos="10000">
                <a:srgbClr val="00B3DE"/>
              </a:gs>
              <a:gs pos="42000">
                <a:srgbClr val="0053FA"/>
              </a:gs>
              <a:gs pos="96000">
                <a:srgbClr val="121B2C"/>
              </a:gs>
            </a:gsLst>
            <a:lin ang="64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Freeform 6"/>
          <p:cNvSpPr>
            <a:spLocks/>
          </p:cNvSpPr>
          <p:nvPr userDrawn="1"/>
        </p:nvSpPr>
        <p:spPr bwMode="white">
          <a:xfrm>
            <a:off x="-9525" y="0"/>
            <a:ext cx="5495925" cy="6858000"/>
          </a:xfrm>
          <a:custGeom>
            <a:avLst/>
            <a:gdLst>
              <a:gd name="connsiteX0" fmla="*/ 0 w 10000"/>
              <a:gd name="connsiteY0" fmla="*/ 0 h 10000"/>
              <a:gd name="connsiteX1" fmla="*/ 0 w 10000"/>
              <a:gd name="connsiteY1" fmla="*/ 10000 h 10000"/>
              <a:gd name="connsiteX2" fmla="*/ 6999 w 10000"/>
              <a:gd name="connsiteY2" fmla="*/ 9988 h 10000"/>
              <a:gd name="connsiteX3" fmla="*/ 10000 w 10000"/>
              <a:gd name="connsiteY3" fmla="*/ 0 h 10000"/>
              <a:gd name="connsiteX4" fmla="*/ 0 w 10000"/>
              <a:gd name="connsiteY4" fmla="*/ 0 h 10000"/>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9 w 10292"/>
              <a:gd name="connsiteY0" fmla="*/ 2025 h 12025"/>
              <a:gd name="connsiteX1" fmla="*/ 19 w 10292"/>
              <a:gd name="connsiteY1" fmla="*/ 12025 h 12025"/>
              <a:gd name="connsiteX2" fmla="*/ 7018 w 10292"/>
              <a:gd name="connsiteY2" fmla="*/ 12013 h 12025"/>
              <a:gd name="connsiteX3" fmla="*/ 10292 w 10292"/>
              <a:gd name="connsiteY3" fmla="*/ 2032 h 12025"/>
              <a:gd name="connsiteX4" fmla="*/ 19 w 10292"/>
              <a:gd name="connsiteY4" fmla="*/ 2025 h 12025"/>
              <a:gd name="connsiteX0" fmla="*/ 19 w 10292"/>
              <a:gd name="connsiteY0" fmla="*/ 0 h 10000"/>
              <a:gd name="connsiteX1" fmla="*/ 19 w 10292"/>
              <a:gd name="connsiteY1" fmla="*/ 10000 h 10000"/>
              <a:gd name="connsiteX2" fmla="*/ 7018 w 10292"/>
              <a:gd name="connsiteY2" fmla="*/ 9988 h 10000"/>
              <a:gd name="connsiteX3" fmla="*/ 10292 w 10292"/>
              <a:gd name="connsiteY3" fmla="*/ 7 h 10000"/>
              <a:gd name="connsiteX4" fmla="*/ 19 w 10292"/>
              <a:gd name="connsiteY4" fmla="*/ 0 h 10000"/>
              <a:gd name="connsiteX0" fmla="*/ 19 w 10234"/>
              <a:gd name="connsiteY0" fmla="*/ 0 h 10000"/>
              <a:gd name="connsiteX1" fmla="*/ 19 w 10234"/>
              <a:gd name="connsiteY1" fmla="*/ 10000 h 10000"/>
              <a:gd name="connsiteX2" fmla="*/ 7018 w 10234"/>
              <a:gd name="connsiteY2" fmla="*/ 9988 h 10000"/>
              <a:gd name="connsiteX3" fmla="*/ 10234 w 10234"/>
              <a:gd name="connsiteY3" fmla="*/ 7 h 10000"/>
              <a:gd name="connsiteX4" fmla="*/ 19 w 10234"/>
              <a:gd name="connsiteY4" fmla="*/ 0 h 10000"/>
              <a:gd name="connsiteX0" fmla="*/ 19 w 10978"/>
              <a:gd name="connsiteY0" fmla="*/ 0 h 9993"/>
              <a:gd name="connsiteX1" fmla="*/ 763 w 10978"/>
              <a:gd name="connsiteY1" fmla="*/ 9993 h 9993"/>
              <a:gd name="connsiteX2" fmla="*/ 7762 w 10978"/>
              <a:gd name="connsiteY2" fmla="*/ 9981 h 9993"/>
              <a:gd name="connsiteX3" fmla="*/ 10978 w 10978"/>
              <a:gd name="connsiteY3" fmla="*/ 0 h 9993"/>
              <a:gd name="connsiteX4" fmla="*/ 19 w 10978"/>
              <a:gd name="connsiteY4" fmla="*/ 0 h 9993"/>
              <a:gd name="connsiteX0" fmla="*/ 17 w 10000"/>
              <a:gd name="connsiteY0" fmla="*/ 0 h 9988"/>
              <a:gd name="connsiteX1" fmla="*/ 17 w 10000"/>
              <a:gd name="connsiteY1" fmla="*/ 9988 h 9988"/>
              <a:gd name="connsiteX2" fmla="*/ 7071 w 10000"/>
              <a:gd name="connsiteY2" fmla="*/ 9988 h 9988"/>
              <a:gd name="connsiteX3" fmla="*/ 10000 w 10000"/>
              <a:gd name="connsiteY3" fmla="*/ 0 h 9988"/>
              <a:gd name="connsiteX4" fmla="*/ 17 w 10000"/>
              <a:gd name="connsiteY4" fmla="*/ 0 h 9988"/>
              <a:gd name="connsiteX0" fmla="*/ 17 w 10110"/>
              <a:gd name="connsiteY0" fmla="*/ 0 h 10000"/>
              <a:gd name="connsiteX1" fmla="*/ 127 w 10110"/>
              <a:gd name="connsiteY1" fmla="*/ 10000 h 10000"/>
              <a:gd name="connsiteX2" fmla="*/ 7181 w 10110"/>
              <a:gd name="connsiteY2" fmla="*/ 10000 h 10000"/>
              <a:gd name="connsiteX3" fmla="*/ 10110 w 10110"/>
              <a:gd name="connsiteY3" fmla="*/ 0 h 10000"/>
              <a:gd name="connsiteX4" fmla="*/ 17 w 10110"/>
              <a:gd name="connsiteY4" fmla="*/ 0 h 10000"/>
              <a:gd name="connsiteX0" fmla="*/ 17 w 10110"/>
              <a:gd name="connsiteY0" fmla="*/ 0 h 10000"/>
              <a:gd name="connsiteX1" fmla="*/ 17 w 10110"/>
              <a:gd name="connsiteY1" fmla="*/ 10000 h 10000"/>
              <a:gd name="connsiteX2" fmla="*/ 7181 w 10110"/>
              <a:gd name="connsiteY2" fmla="*/ 10000 h 10000"/>
              <a:gd name="connsiteX3" fmla="*/ 10110 w 10110"/>
              <a:gd name="connsiteY3" fmla="*/ 0 h 10000"/>
              <a:gd name="connsiteX4" fmla="*/ 17 w 1011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0" h="10000">
                <a:moveTo>
                  <a:pt x="17" y="0"/>
                </a:moveTo>
                <a:cubicBezTo>
                  <a:pt x="0" y="2028"/>
                  <a:pt x="17" y="6661"/>
                  <a:pt x="17" y="10000"/>
                </a:cubicBezTo>
                <a:lnTo>
                  <a:pt x="7181" y="10000"/>
                </a:lnTo>
                <a:lnTo>
                  <a:pt x="10110" y="0"/>
                </a:lnTo>
                <a:lnTo>
                  <a:pt x="17" y="0"/>
                </a:lnTo>
                <a:close/>
              </a:path>
            </a:pathLst>
          </a:custGeom>
          <a:gradFill flip="none" rotWithShape="1">
            <a:gsLst>
              <a:gs pos="13000">
                <a:srgbClr val="252627"/>
              </a:gs>
              <a:gs pos="100000">
                <a:srgbClr val="131313"/>
              </a:gs>
            </a:gsLst>
            <a:lin ang="6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TextBox 24"/>
          <p:cNvSpPr txBox="1"/>
          <p:nvPr userDrawn="1"/>
        </p:nvSpPr>
        <p:spPr bwMode="gray">
          <a:xfrm>
            <a:off x="615950" y="6465888"/>
            <a:ext cx="1355725" cy="200025"/>
          </a:xfrm>
          <a:prstGeom prst="rect">
            <a:avLst/>
          </a:prstGeom>
          <a:noFill/>
        </p:spPr>
        <p:txBody>
          <a:bodyPr wrap="none">
            <a:spAutoFit/>
          </a:bodyPr>
          <a:lstStyle/>
          <a:p>
            <a:pPr fontAlgn="auto">
              <a:spcBef>
                <a:spcPts val="0"/>
              </a:spcBef>
              <a:spcAft>
                <a:spcPts val="0"/>
              </a:spcAft>
              <a:defRPr/>
            </a:pPr>
            <a:r>
              <a:rPr lang="en-US" sz="700" dirty="0">
                <a:solidFill>
                  <a:schemeClr val="tx1">
                    <a:lumMod val="50000"/>
                    <a:lumOff val="50000"/>
                  </a:schemeClr>
                </a:solidFill>
                <a:latin typeface="Futura Bk" pitchFamily="34" charset="0"/>
              </a:rPr>
              <a:t>HP Restricted | Date or Rev. #</a:t>
            </a:r>
          </a:p>
        </p:txBody>
      </p:sp>
      <p:sp>
        <p:nvSpPr>
          <p:cNvPr id="7" name="TextBox 25"/>
          <p:cNvSpPr txBox="1"/>
          <p:nvPr userDrawn="1"/>
        </p:nvSpPr>
        <p:spPr bwMode="gray">
          <a:xfrm>
            <a:off x="363538" y="6465888"/>
            <a:ext cx="384175" cy="200025"/>
          </a:xfrm>
          <a:prstGeom prst="rect">
            <a:avLst/>
          </a:prstGeom>
          <a:noFill/>
        </p:spPr>
        <p:txBody>
          <a:bodyPr>
            <a:spAutoFit/>
          </a:bodyPr>
          <a:lstStyle/>
          <a:p>
            <a:pPr>
              <a:defRPr/>
            </a:pPr>
            <a:fld id="{2C1EDE6D-16AB-4F03-8799-95C18827E0CF}" type="slidenum">
              <a:rPr lang="en-US" sz="700">
                <a:solidFill>
                  <a:schemeClr val="tx1">
                    <a:lumMod val="50000"/>
                    <a:lumOff val="50000"/>
                  </a:schemeClr>
                </a:solidFill>
                <a:latin typeface="Futura Bk" pitchFamily="34" charset="0"/>
              </a:rPr>
              <a:pPr>
                <a:defRPr/>
              </a:pPr>
              <a:t>‹#›</a:t>
            </a:fld>
            <a:endParaRPr lang="en-US" sz="700" dirty="0">
              <a:solidFill>
                <a:schemeClr val="tx1">
                  <a:lumMod val="50000"/>
                  <a:lumOff val="50000"/>
                </a:schemeClr>
              </a:solidFill>
              <a:latin typeface="Futura Bk" pitchFamily="34" charset="0"/>
            </a:endParaRPr>
          </a:p>
        </p:txBody>
      </p:sp>
      <p:pic>
        <p:nvPicPr>
          <p:cNvPr id="8" name="Picture 8"/>
          <p:cNvPicPr>
            <a:picLocks noChangeAspect="1" noChangeArrowheads="1"/>
          </p:cNvPicPr>
          <p:nvPr userDrawn="1"/>
        </p:nvPicPr>
        <p:blipFill>
          <a:blip r:embed="rId2" cstate="print"/>
          <a:srcRect r="7471" b="6709"/>
          <a:stretch>
            <a:fillRect/>
          </a:stretch>
        </p:blipFill>
        <p:spPr bwMode="ltGray">
          <a:xfrm>
            <a:off x="7994650" y="1938338"/>
            <a:ext cx="1149350" cy="4919662"/>
          </a:xfrm>
          <a:prstGeom prst="rect">
            <a:avLst/>
          </a:prstGeom>
          <a:noFill/>
          <a:ln w="9525">
            <a:noFill/>
            <a:miter lim="800000"/>
            <a:headEnd/>
            <a:tailEnd/>
          </a:ln>
        </p:spPr>
      </p:pic>
      <p:sp>
        <p:nvSpPr>
          <p:cNvPr id="9" name="Title 19"/>
          <p:cNvSpPr>
            <a:spLocks noGrp="1"/>
          </p:cNvSpPr>
          <p:nvPr>
            <p:ph type="title"/>
          </p:nvPr>
        </p:nvSpPr>
        <p:spPr bwMode="black">
          <a:xfrm>
            <a:off x="338328" y="338328"/>
            <a:ext cx="4233672" cy="3087497"/>
          </a:xfrm>
          <a:prstGeom prst="rect">
            <a:avLst/>
          </a:prstGeom>
        </p:spPr>
        <p:txBody>
          <a:bodyPr anchorCtr="0"/>
          <a:lstStyle>
            <a:lvl1pPr algn="l" defTabSz="914400" rtl="0" eaLnBrk="1" latinLnBrk="0" hangingPunct="1">
              <a:lnSpc>
                <a:spcPct val="100000"/>
              </a:lnSpc>
              <a:spcBef>
                <a:spcPct val="0"/>
              </a:spcBef>
              <a:buNone/>
              <a:defRPr lang="en-US" sz="2800" kern="1200" baseline="0" dirty="0">
                <a:solidFill>
                  <a:schemeClr val="bg1"/>
                </a:solidFill>
                <a:latin typeface="+mn-lt"/>
                <a:ea typeface="+mj-ea"/>
                <a:cs typeface="+mj-cs"/>
              </a:defRPr>
            </a:lvl1pPr>
          </a:lstStyle>
          <a:p>
            <a:r>
              <a:rPr lang="en-US" dirty="0" smtClean="0"/>
              <a:t>Click to edit Master title style</a:t>
            </a:r>
            <a:endParaRPr lang="en-US" dirty="0"/>
          </a:p>
        </p:txBody>
      </p:sp>
      <p:sp>
        <p:nvSpPr>
          <p:cNvPr id="10" name="Text Placeholder 12"/>
          <p:cNvSpPr>
            <a:spLocks noGrp="1"/>
          </p:cNvSpPr>
          <p:nvPr>
            <p:ph type="body" sz="quarter" idx="14"/>
          </p:nvPr>
        </p:nvSpPr>
        <p:spPr>
          <a:xfrm>
            <a:off x="356616" y="5623900"/>
            <a:ext cx="3398012" cy="402336"/>
          </a:xfrm>
          <a:prstGeom prst="rect">
            <a:avLst/>
          </a:prstGeom>
        </p:spPr>
        <p:txBody>
          <a:bodyPr anchor="b">
            <a:noAutofit/>
          </a:bodyPr>
          <a:lstStyle>
            <a:lvl1pPr marL="0" indent="0">
              <a:lnSpc>
                <a:spcPct val="100000"/>
              </a:lnSpc>
              <a:spcBef>
                <a:spcPts val="0"/>
              </a:spcBef>
              <a:buNone/>
              <a:defRPr lang="en-US" sz="1800" kern="1200" baseline="0" dirty="0" smtClean="0">
                <a:solidFill>
                  <a:srgbClr val="FFFFFF"/>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ransition Slide Sample Photo">
    <p:spTree>
      <p:nvGrpSpPr>
        <p:cNvPr id="1" name=""/>
        <p:cNvGrpSpPr/>
        <p:nvPr/>
      </p:nvGrpSpPr>
      <p:grpSpPr>
        <a:xfrm>
          <a:off x="0" y="0"/>
          <a:ext cx="0" cy="0"/>
          <a:chOff x="0" y="0"/>
          <a:chExt cx="0" cy="0"/>
        </a:xfrm>
      </p:grpSpPr>
      <p:pic>
        <p:nvPicPr>
          <p:cNvPr id="4" name="Picture 12" descr="G11073021102009_JPG_P.jpg"/>
          <p:cNvPicPr>
            <a:picLocks noChangeAspect="1"/>
          </p:cNvPicPr>
          <p:nvPr userDrawn="1"/>
        </p:nvPicPr>
        <p:blipFill>
          <a:blip r:embed="rId2" cstate="print"/>
          <a:srcRect/>
          <a:stretch>
            <a:fillRect/>
          </a:stretch>
        </p:blipFill>
        <p:spPr bwMode="hidden">
          <a:xfrm>
            <a:off x="3867150" y="0"/>
            <a:ext cx="5276850" cy="6858000"/>
          </a:xfrm>
          <a:prstGeom prst="rect">
            <a:avLst/>
          </a:prstGeom>
          <a:noFill/>
          <a:ln w="9525">
            <a:noFill/>
            <a:miter lim="800000"/>
            <a:headEnd/>
            <a:tailEnd/>
          </a:ln>
        </p:spPr>
      </p:pic>
      <p:sp>
        <p:nvSpPr>
          <p:cNvPr id="5" name="Freeform 6"/>
          <p:cNvSpPr>
            <a:spLocks/>
          </p:cNvSpPr>
          <p:nvPr userDrawn="1"/>
        </p:nvSpPr>
        <p:spPr bwMode="white">
          <a:xfrm>
            <a:off x="-9525" y="0"/>
            <a:ext cx="5495925" cy="6858000"/>
          </a:xfrm>
          <a:custGeom>
            <a:avLst/>
            <a:gdLst>
              <a:gd name="connsiteX0" fmla="*/ 0 w 10000"/>
              <a:gd name="connsiteY0" fmla="*/ 0 h 10000"/>
              <a:gd name="connsiteX1" fmla="*/ 0 w 10000"/>
              <a:gd name="connsiteY1" fmla="*/ 10000 h 10000"/>
              <a:gd name="connsiteX2" fmla="*/ 6999 w 10000"/>
              <a:gd name="connsiteY2" fmla="*/ 9988 h 10000"/>
              <a:gd name="connsiteX3" fmla="*/ 10000 w 10000"/>
              <a:gd name="connsiteY3" fmla="*/ 0 h 10000"/>
              <a:gd name="connsiteX4" fmla="*/ 0 w 10000"/>
              <a:gd name="connsiteY4" fmla="*/ 0 h 10000"/>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9 w 10292"/>
              <a:gd name="connsiteY0" fmla="*/ 2025 h 12025"/>
              <a:gd name="connsiteX1" fmla="*/ 19 w 10292"/>
              <a:gd name="connsiteY1" fmla="*/ 12025 h 12025"/>
              <a:gd name="connsiteX2" fmla="*/ 7018 w 10292"/>
              <a:gd name="connsiteY2" fmla="*/ 12013 h 12025"/>
              <a:gd name="connsiteX3" fmla="*/ 10292 w 10292"/>
              <a:gd name="connsiteY3" fmla="*/ 2032 h 12025"/>
              <a:gd name="connsiteX4" fmla="*/ 19 w 10292"/>
              <a:gd name="connsiteY4" fmla="*/ 2025 h 12025"/>
              <a:gd name="connsiteX0" fmla="*/ 19 w 10292"/>
              <a:gd name="connsiteY0" fmla="*/ 0 h 10000"/>
              <a:gd name="connsiteX1" fmla="*/ 19 w 10292"/>
              <a:gd name="connsiteY1" fmla="*/ 10000 h 10000"/>
              <a:gd name="connsiteX2" fmla="*/ 7018 w 10292"/>
              <a:gd name="connsiteY2" fmla="*/ 9988 h 10000"/>
              <a:gd name="connsiteX3" fmla="*/ 10292 w 10292"/>
              <a:gd name="connsiteY3" fmla="*/ 7 h 10000"/>
              <a:gd name="connsiteX4" fmla="*/ 19 w 10292"/>
              <a:gd name="connsiteY4" fmla="*/ 0 h 10000"/>
              <a:gd name="connsiteX0" fmla="*/ 19 w 10234"/>
              <a:gd name="connsiteY0" fmla="*/ 0 h 10000"/>
              <a:gd name="connsiteX1" fmla="*/ 19 w 10234"/>
              <a:gd name="connsiteY1" fmla="*/ 10000 h 10000"/>
              <a:gd name="connsiteX2" fmla="*/ 7018 w 10234"/>
              <a:gd name="connsiteY2" fmla="*/ 9988 h 10000"/>
              <a:gd name="connsiteX3" fmla="*/ 10234 w 10234"/>
              <a:gd name="connsiteY3" fmla="*/ 7 h 10000"/>
              <a:gd name="connsiteX4" fmla="*/ 19 w 10234"/>
              <a:gd name="connsiteY4" fmla="*/ 0 h 10000"/>
              <a:gd name="connsiteX0" fmla="*/ 19 w 10978"/>
              <a:gd name="connsiteY0" fmla="*/ 0 h 9993"/>
              <a:gd name="connsiteX1" fmla="*/ 763 w 10978"/>
              <a:gd name="connsiteY1" fmla="*/ 9993 h 9993"/>
              <a:gd name="connsiteX2" fmla="*/ 7762 w 10978"/>
              <a:gd name="connsiteY2" fmla="*/ 9981 h 9993"/>
              <a:gd name="connsiteX3" fmla="*/ 10978 w 10978"/>
              <a:gd name="connsiteY3" fmla="*/ 0 h 9993"/>
              <a:gd name="connsiteX4" fmla="*/ 19 w 10978"/>
              <a:gd name="connsiteY4" fmla="*/ 0 h 9993"/>
              <a:gd name="connsiteX0" fmla="*/ 17 w 10000"/>
              <a:gd name="connsiteY0" fmla="*/ 0 h 9988"/>
              <a:gd name="connsiteX1" fmla="*/ 17 w 10000"/>
              <a:gd name="connsiteY1" fmla="*/ 9988 h 9988"/>
              <a:gd name="connsiteX2" fmla="*/ 7071 w 10000"/>
              <a:gd name="connsiteY2" fmla="*/ 9988 h 9988"/>
              <a:gd name="connsiteX3" fmla="*/ 10000 w 10000"/>
              <a:gd name="connsiteY3" fmla="*/ 0 h 9988"/>
              <a:gd name="connsiteX4" fmla="*/ 17 w 10000"/>
              <a:gd name="connsiteY4" fmla="*/ 0 h 9988"/>
              <a:gd name="connsiteX0" fmla="*/ 17 w 10110"/>
              <a:gd name="connsiteY0" fmla="*/ 0 h 10000"/>
              <a:gd name="connsiteX1" fmla="*/ 127 w 10110"/>
              <a:gd name="connsiteY1" fmla="*/ 10000 h 10000"/>
              <a:gd name="connsiteX2" fmla="*/ 7181 w 10110"/>
              <a:gd name="connsiteY2" fmla="*/ 10000 h 10000"/>
              <a:gd name="connsiteX3" fmla="*/ 10110 w 10110"/>
              <a:gd name="connsiteY3" fmla="*/ 0 h 10000"/>
              <a:gd name="connsiteX4" fmla="*/ 17 w 10110"/>
              <a:gd name="connsiteY4" fmla="*/ 0 h 10000"/>
              <a:gd name="connsiteX0" fmla="*/ 17 w 10110"/>
              <a:gd name="connsiteY0" fmla="*/ 0 h 10000"/>
              <a:gd name="connsiteX1" fmla="*/ 17 w 10110"/>
              <a:gd name="connsiteY1" fmla="*/ 10000 h 10000"/>
              <a:gd name="connsiteX2" fmla="*/ 7181 w 10110"/>
              <a:gd name="connsiteY2" fmla="*/ 10000 h 10000"/>
              <a:gd name="connsiteX3" fmla="*/ 10110 w 10110"/>
              <a:gd name="connsiteY3" fmla="*/ 0 h 10000"/>
              <a:gd name="connsiteX4" fmla="*/ 17 w 1011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0" h="10000">
                <a:moveTo>
                  <a:pt x="17" y="0"/>
                </a:moveTo>
                <a:cubicBezTo>
                  <a:pt x="0" y="2028"/>
                  <a:pt x="17" y="6661"/>
                  <a:pt x="17" y="10000"/>
                </a:cubicBezTo>
                <a:lnTo>
                  <a:pt x="7181" y="10000"/>
                </a:lnTo>
                <a:lnTo>
                  <a:pt x="10110" y="0"/>
                </a:lnTo>
                <a:lnTo>
                  <a:pt x="17" y="0"/>
                </a:lnTo>
                <a:close/>
              </a:path>
            </a:pathLst>
          </a:custGeom>
          <a:gradFill flip="none" rotWithShape="1">
            <a:gsLst>
              <a:gs pos="13000">
                <a:srgbClr val="252627"/>
              </a:gs>
              <a:gs pos="100000">
                <a:srgbClr val="131313"/>
              </a:gs>
            </a:gsLst>
            <a:lin ang="6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TextBox 24"/>
          <p:cNvSpPr txBox="1"/>
          <p:nvPr userDrawn="1"/>
        </p:nvSpPr>
        <p:spPr bwMode="gray">
          <a:xfrm>
            <a:off x="615950" y="6465888"/>
            <a:ext cx="1355725" cy="200025"/>
          </a:xfrm>
          <a:prstGeom prst="rect">
            <a:avLst/>
          </a:prstGeom>
          <a:noFill/>
        </p:spPr>
        <p:txBody>
          <a:bodyPr wrap="none">
            <a:spAutoFit/>
          </a:bodyPr>
          <a:lstStyle/>
          <a:p>
            <a:pPr fontAlgn="auto">
              <a:spcBef>
                <a:spcPts val="0"/>
              </a:spcBef>
              <a:spcAft>
                <a:spcPts val="0"/>
              </a:spcAft>
              <a:defRPr/>
            </a:pPr>
            <a:r>
              <a:rPr lang="en-US" sz="700" dirty="0">
                <a:solidFill>
                  <a:schemeClr val="tx1">
                    <a:lumMod val="50000"/>
                    <a:lumOff val="50000"/>
                  </a:schemeClr>
                </a:solidFill>
                <a:latin typeface="Futura Bk" pitchFamily="34" charset="0"/>
              </a:rPr>
              <a:t>HP Restricted | Date or Rev. #</a:t>
            </a:r>
          </a:p>
        </p:txBody>
      </p:sp>
      <p:sp>
        <p:nvSpPr>
          <p:cNvPr id="7" name="TextBox 25"/>
          <p:cNvSpPr txBox="1"/>
          <p:nvPr userDrawn="1"/>
        </p:nvSpPr>
        <p:spPr bwMode="gray">
          <a:xfrm>
            <a:off x="363538" y="6465888"/>
            <a:ext cx="384175" cy="200025"/>
          </a:xfrm>
          <a:prstGeom prst="rect">
            <a:avLst/>
          </a:prstGeom>
          <a:noFill/>
        </p:spPr>
        <p:txBody>
          <a:bodyPr>
            <a:spAutoFit/>
          </a:bodyPr>
          <a:lstStyle/>
          <a:p>
            <a:pPr>
              <a:defRPr/>
            </a:pPr>
            <a:fld id="{124BC4B2-19C8-4480-BE44-0398AB938805}" type="slidenum">
              <a:rPr lang="en-US" sz="700">
                <a:solidFill>
                  <a:schemeClr val="tx1">
                    <a:lumMod val="50000"/>
                    <a:lumOff val="50000"/>
                  </a:schemeClr>
                </a:solidFill>
                <a:latin typeface="Futura Bk" pitchFamily="34" charset="0"/>
              </a:rPr>
              <a:pPr>
                <a:defRPr/>
              </a:pPr>
              <a:t>‹#›</a:t>
            </a:fld>
            <a:endParaRPr lang="en-US" sz="700" dirty="0">
              <a:solidFill>
                <a:schemeClr val="tx1">
                  <a:lumMod val="50000"/>
                  <a:lumOff val="50000"/>
                </a:schemeClr>
              </a:solidFill>
              <a:latin typeface="Futura Bk" pitchFamily="34" charset="0"/>
            </a:endParaRPr>
          </a:p>
        </p:txBody>
      </p:sp>
      <p:pic>
        <p:nvPicPr>
          <p:cNvPr id="8" name="Picture 8"/>
          <p:cNvPicPr>
            <a:picLocks noChangeAspect="1" noChangeArrowheads="1"/>
          </p:cNvPicPr>
          <p:nvPr userDrawn="1"/>
        </p:nvPicPr>
        <p:blipFill>
          <a:blip r:embed="rId3" cstate="print"/>
          <a:srcRect r="7471" b="6709"/>
          <a:stretch>
            <a:fillRect/>
          </a:stretch>
        </p:blipFill>
        <p:spPr bwMode="ltGray">
          <a:xfrm>
            <a:off x="7994650" y="1938338"/>
            <a:ext cx="1149350" cy="4919662"/>
          </a:xfrm>
          <a:prstGeom prst="rect">
            <a:avLst/>
          </a:prstGeom>
          <a:noFill/>
          <a:ln w="9525">
            <a:noFill/>
            <a:miter lim="800000"/>
            <a:headEnd/>
            <a:tailEnd/>
          </a:ln>
        </p:spPr>
      </p:pic>
      <p:sp>
        <p:nvSpPr>
          <p:cNvPr id="9" name="Title 19"/>
          <p:cNvSpPr>
            <a:spLocks noGrp="1"/>
          </p:cNvSpPr>
          <p:nvPr>
            <p:ph type="title"/>
          </p:nvPr>
        </p:nvSpPr>
        <p:spPr bwMode="black">
          <a:xfrm>
            <a:off x="338328" y="338328"/>
            <a:ext cx="4233672" cy="3087497"/>
          </a:xfrm>
          <a:prstGeom prst="rect">
            <a:avLst/>
          </a:prstGeom>
        </p:spPr>
        <p:txBody>
          <a:bodyPr anchorCtr="0"/>
          <a:lstStyle>
            <a:lvl1pPr algn="l" defTabSz="914400" rtl="0" eaLnBrk="1" latinLnBrk="0" hangingPunct="1">
              <a:lnSpc>
                <a:spcPct val="100000"/>
              </a:lnSpc>
              <a:spcBef>
                <a:spcPct val="0"/>
              </a:spcBef>
              <a:buNone/>
              <a:defRPr lang="en-US" sz="2800" kern="1200" baseline="0" dirty="0">
                <a:solidFill>
                  <a:schemeClr val="bg1"/>
                </a:solidFill>
                <a:latin typeface="+mn-lt"/>
                <a:ea typeface="+mj-ea"/>
                <a:cs typeface="+mj-cs"/>
              </a:defRPr>
            </a:lvl1pPr>
          </a:lstStyle>
          <a:p>
            <a:r>
              <a:rPr lang="en-US" dirty="0" smtClean="0"/>
              <a:t>Click to edit Master title style</a:t>
            </a:r>
            <a:endParaRPr lang="en-US" dirty="0"/>
          </a:p>
        </p:txBody>
      </p:sp>
      <p:sp>
        <p:nvSpPr>
          <p:cNvPr id="10" name="Text Placeholder 12"/>
          <p:cNvSpPr>
            <a:spLocks noGrp="1"/>
          </p:cNvSpPr>
          <p:nvPr>
            <p:ph type="body" sz="quarter" idx="14"/>
          </p:nvPr>
        </p:nvSpPr>
        <p:spPr>
          <a:xfrm>
            <a:off x="356616" y="5623900"/>
            <a:ext cx="3398012" cy="402336"/>
          </a:xfrm>
          <a:prstGeom prst="rect">
            <a:avLst/>
          </a:prstGeom>
        </p:spPr>
        <p:txBody>
          <a:bodyPr anchor="b">
            <a:noAutofit/>
          </a:bodyPr>
          <a:lstStyle>
            <a:lvl1pPr marL="0" indent="0">
              <a:lnSpc>
                <a:spcPct val="100000"/>
              </a:lnSpc>
              <a:spcBef>
                <a:spcPts val="0"/>
              </a:spcBef>
              <a:buNone/>
              <a:defRPr lang="en-US" sz="1800" kern="1200" baseline="0" dirty="0" smtClean="0">
                <a:solidFill>
                  <a:srgbClr val="FFFFFF"/>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Click to edit Master text styles</a:t>
            </a: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Line Title with Bullet Text">
    <p:spTree>
      <p:nvGrpSpPr>
        <p:cNvPr id="1" name=""/>
        <p:cNvGrpSpPr/>
        <p:nvPr/>
      </p:nvGrpSpPr>
      <p:grpSpPr>
        <a:xfrm>
          <a:off x="0" y="0"/>
          <a:ext cx="0" cy="0"/>
          <a:chOff x="0" y="0"/>
          <a:chExt cx="0" cy="0"/>
        </a:xfrm>
      </p:grpSpPr>
      <p:sp>
        <p:nvSpPr>
          <p:cNvPr id="9" name="Title 8"/>
          <p:cNvSpPr>
            <a:spLocks noGrp="1"/>
          </p:cNvSpPr>
          <p:nvPr>
            <p:ph type="title"/>
          </p:nvPr>
        </p:nvSpPr>
        <p:spPr>
          <a:xfrm>
            <a:off x="339725" y="338328"/>
            <a:ext cx="8503920" cy="439737"/>
          </a:xfrm>
          <a:prstGeom prst="rect">
            <a:avLst/>
          </a:prstGeom>
        </p:spPr>
        <p:txBody>
          <a:bodyPr anchorCtr="0"/>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Click to edit Master title style</a:t>
            </a:r>
            <a:endParaRPr lang="en-US" dirty="0"/>
          </a:p>
        </p:txBody>
      </p:sp>
      <p:sp>
        <p:nvSpPr>
          <p:cNvPr id="27" name="Text Placeholder 26"/>
          <p:cNvSpPr>
            <a:spLocks noGrp="1"/>
          </p:cNvSpPr>
          <p:nvPr>
            <p:ph type="body" sz="quarter" idx="10"/>
          </p:nvPr>
        </p:nvSpPr>
        <p:spPr>
          <a:xfrm>
            <a:off x="365760" y="1000123"/>
            <a:ext cx="8503920" cy="5120640"/>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SzPct val="80000"/>
              <a:buFont typeface="Arial" pitchFamily="34" charset="0"/>
              <a:buChar char="•"/>
              <a:defRPr>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Line Title with Subtitle &amp; Bullet Text">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bwMode="gray">
          <a:xfrm>
            <a:off x="356616" y="784225"/>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Click to edit Master text styles</a:t>
            </a:r>
          </a:p>
        </p:txBody>
      </p:sp>
      <p:sp>
        <p:nvSpPr>
          <p:cNvPr id="15" name="Title 8"/>
          <p:cNvSpPr>
            <a:spLocks noGrp="1"/>
          </p:cNvSpPr>
          <p:nvPr>
            <p:ph type="title"/>
          </p:nvPr>
        </p:nvSpPr>
        <p:spPr>
          <a:xfrm>
            <a:off x="339725" y="338328"/>
            <a:ext cx="8503920" cy="439737"/>
          </a:xfrm>
          <a:prstGeom prst="rect">
            <a:avLst/>
          </a:prstGeom>
        </p:spPr>
        <p:txBody>
          <a:bodyPr anchorCtr="0"/>
          <a:lstStyle>
            <a:lvl1pPr marL="0" marR="0" indent="0" algn="l" defTabSz="914400" rtl="0" eaLnBrk="1" fontAlgn="auto" latinLnBrk="0" hangingPunct="1">
              <a:lnSpc>
                <a:spcPct val="100000"/>
              </a:lnSpc>
              <a:spcBef>
                <a:spcPct val="0"/>
              </a:spcBef>
              <a:spcAft>
                <a:spcPts val="0"/>
              </a:spcAft>
              <a:buClr>
                <a:srgbClr val="000000"/>
              </a:buClr>
              <a:buSzTx/>
              <a:buFontTx/>
              <a:buNone/>
              <a:tabLst/>
              <a:defRPr sz="2800" baseline="0">
                <a:solidFill>
                  <a:srgbClr val="000000"/>
                </a:solidFill>
                <a:latin typeface="+mn-lt"/>
              </a:defRPr>
            </a:lvl1pPr>
          </a:lstStyle>
          <a:p>
            <a:r>
              <a:rPr lang="en-US" dirty="0" smtClean="0"/>
              <a:t>Click to edit Master title style</a:t>
            </a:r>
            <a:endParaRPr lang="en-US" dirty="0"/>
          </a:p>
        </p:txBody>
      </p:sp>
      <p:sp>
        <p:nvSpPr>
          <p:cNvPr id="14" name="Text Placeholder 26"/>
          <p:cNvSpPr>
            <a:spLocks noGrp="1"/>
          </p:cNvSpPr>
          <p:nvPr>
            <p:ph type="body" sz="quarter" idx="10"/>
          </p:nvPr>
        </p:nvSpPr>
        <p:spPr>
          <a:xfrm>
            <a:off x="365760" y="1368171"/>
            <a:ext cx="8503920" cy="4754880"/>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Clr>
                <a:srgbClr val="000000"/>
              </a:buClr>
              <a:buSzPct val="80000"/>
              <a:buFont typeface="Arial" pitchFamily="34" charset="0"/>
              <a:buChar char="•"/>
              <a:defRPr>
                <a:solidFill>
                  <a:srgbClr val="000000"/>
                </a:solidFill>
              </a:defRPr>
            </a:lvl2pPr>
            <a:lvl3pPr marL="628650" indent="-171450">
              <a:lnSpc>
                <a:spcPct val="100000"/>
              </a:lnSpc>
              <a:spcBef>
                <a:spcPts val="400"/>
              </a:spcBef>
              <a:buClr>
                <a:srgbClr val="000000"/>
              </a:buClr>
              <a:buFont typeface="Futura Bk" pitchFamily="34" charset="0"/>
              <a:buChar char="−"/>
              <a:defRPr sz="1400">
                <a:solidFill>
                  <a:srgbClr val="000000"/>
                </a:solidFill>
              </a:defRPr>
            </a:lvl3pPr>
            <a:lvl4pPr marL="800100" indent="-114300">
              <a:lnSpc>
                <a:spcPct val="100000"/>
              </a:lnSpc>
              <a:spcBef>
                <a:spcPts val="400"/>
              </a:spcBef>
              <a:buClr>
                <a:srgbClr val="000000"/>
              </a:buClr>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143000" indent="-114300">
              <a:lnSpc>
                <a:spcPct val="110000"/>
              </a:lnSpc>
              <a:spcBef>
                <a:spcPts val="400"/>
              </a:spcBef>
              <a:buClr>
                <a:srgbClr val="000000"/>
              </a:buClr>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Line Title Only">
    <p:spTree>
      <p:nvGrpSpPr>
        <p:cNvPr id="1" name=""/>
        <p:cNvGrpSpPr/>
        <p:nvPr/>
      </p:nvGrpSpPr>
      <p:grpSpPr>
        <a:xfrm>
          <a:off x="0" y="0"/>
          <a:ext cx="0" cy="0"/>
          <a:chOff x="0" y="0"/>
          <a:chExt cx="0" cy="0"/>
        </a:xfrm>
      </p:grpSpPr>
      <p:sp>
        <p:nvSpPr>
          <p:cNvPr id="3" name="Title 8"/>
          <p:cNvSpPr>
            <a:spLocks noGrp="1"/>
          </p:cNvSpPr>
          <p:nvPr>
            <p:ph type="title"/>
          </p:nvPr>
        </p:nvSpPr>
        <p:spPr>
          <a:xfrm>
            <a:off x="339725" y="338328"/>
            <a:ext cx="8503920" cy="439737"/>
          </a:xfrm>
          <a:prstGeom prst="rect">
            <a:avLst/>
          </a:prstGeom>
        </p:spPr>
        <p:txBody>
          <a:bodyPr anchorCtr="0"/>
          <a:lstStyle>
            <a:lvl1pPr marL="0" marR="0" indent="0" algn="l" defTabSz="914400" rtl="0" eaLnBrk="1" fontAlgn="auto" latinLnBrk="0" hangingPunct="1">
              <a:lnSpc>
                <a:spcPct val="100000"/>
              </a:lnSpc>
              <a:spcBef>
                <a:spcPct val="0"/>
              </a:spcBef>
              <a:spcAft>
                <a:spcPts val="0"/>
              </a:spcAft>
              <a:buClr>
                <a:srgbClr val="000000"/>
              </a:buClr>
              <a:buSzTx/>
              <a:buFontTx/>
              <a:buNone/>
              <a:tabLst/>
              <a:defRPr sz="2800" baseline="0">
                <a:solidFill>
                  <a:srgbClr val="000000"/>
                </a:solidFill>
                <a:latin typeface="+mn-lt"/>
              </a:defRPr>
            </a:lvl1pPr>
          </a:lstStyle>
          <a:p>
            <a:r>
              <a:rPr lang="en-US" dirty="0" smtClean="0"/>
              <a:t>Click to edit Master title style</a:t>
            </a:r>
            <a:endParaRPr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Line Title with Subtitle Only">
    <p:spTree>
      <p:nvGrpSpPr>
        <p:cNvPr id="1" name=""/>
        <p:cNvGrpSpPr/>
        <p:nvPr/>
      </p:nvGrpSpPr>
      <p:grpSpPr>
        <a:xfrm>
          <a:off x="0" y="0"/>
          <a:ext cx="0" cy="0"/>
          <a:chOff x="0" y="0"/>
          <a:chExt cx="0" cy="0"/>
        </a:xfrm>
      </p:grpSpPr>
      <p:sp>
        <p:nvSpPr>
          <p:cNvPr id="4" name="Text Placeholder 12"/>
          <p:cNvSpPr>
            <a:spLocks noGrp="1"/>
          </p:cNvSpPr>
          <p:nvPr>
            <p:ph type="body" sz="quarter" idx="14"/>
          </p:nvPr>
        </p:nvSpPr>
        <p:spPr bwMode="gray">
          <a:xfrm>
            <a:off x="358775" y="784225"/>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Click to edit Master text styles</a:t>
            </a:r>
          </a:p>
        </p:txBody>
      </p:sp>
      <p:sp>
        <p:nvSpPr>
          <p:cNvPr id="5" name="Title 8"/>
          <p:cNvSpPr>
            <a:spLocks noGrp="1"/>
          </p:cNvSpPr>
          <p:nvPr>
            <p:ph type="title"/>
          </p:nvPr>
        </p:nvSpPr>
        <p:spPr>
          <a:xfrm>
            <a:off x="339725" y="338328"/>
            <a:ext cx="8503920" cy="439737"/>
          </a:xfrm>
          <a:prstGeom prst="rect">
            <a:avLst/>
          </a:prstGeom>
        </p:spPr>
        <p:txBody>
          <a:bodyPr anchorCtr="0"/>
          <a:lstStyle>
            <a:lvl1pPr marL="0" marR="0" indent="0" algn="l" defTabSz="914400" rtl="0" eaLnBrk="1" fontAlgn="auto" latinLnBrk="0" hangingPunct="1">
              <a:lnSpc>
                <a:spcPct val="100000"/>
              </a:lnSpc>
              <a:spcBef>
                <a:spcPct val="0"/>
              </a:spcBef>
              <a:spcAft>
                <a:spcPts val="0"/>
              </a:spcAft>
              <a:buClr>
                <a:srgbClr val="000000"/>
              </a:buClr>
              <a:buSzTx/>
              <a:buFontTx/>
              <a:buNone/>
              <a:tabLst/>
              <a:defRPr sz="2800" baseline="0">
                <a:solidFill>
                  <a:srgbClr val="000000"/>
                </a:solidFill>
                <a:latin typeface="+mn-lt"/>
              </a:defRPr>
            </a:lvl1pPr>
          </a:lstStyle>
          <a:p>
            <a:r>
              <a:rPr lang="en-US" dirty="0" smtClean="0"/>
              <a:t>Click to edit Master title style</a:t>
            </a:r>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Line Title with Bullet Text">
    <p:spTree>
      <p:nvGrpSpPr>
        <p:cNvPr id="1" name=""/>
        <p:cNvGrpSpPr/>
        <p:nvPr/>
      </p:nvGrpSpPr>
      <p:grpSpPr>
        <a:xfrm>
          <a:off x="0" y="0"/>
          <a:ext cx="0" cy="0"/>
          <a:chOff x="0" y="0"/>
          <a:chExt cx="0" cy="0"/>
        </a:xfrm>
      </p:grpSpPr>
      <p:sp>
        <p:nvSpPr>
          <p:cNvPr id="9" name="Title 8"/>
          <p:cNvSpPr>
            <a:spLocks noGrp="1"/>
          </p:cNvSpPr>
          <p:nvPr>
            <p:ph type="title"/>
          </p:nvPr>
        </p:nvSpPr>
        <p:spPr>
          <a:xfrm>
            <a:off x="341313" y="338328"/>
            <a:ext cx="8503920" cy="874711"/>
          </a:xfrm>
          <a:prstGeom prst="rect">
            <a:avLst/>
          </a:prstGeom>
        </p:spPr>
        <p:txBody>
          <a:bodyPr anchorCtr="0"/>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Click to edit Master title style</a:t>
            </a:r>
            <a:endParaRPr lang="en-US" dirty="0"/>
          </a:p>
        </p:txBody>
      </p:sp>
      <p:sp>
        <p:nvSpPr>
          <p:cNvPr id="11" name="Text Placeholder 26"/>
          <p:cNvSpPr>
            <a:spLocks noGrp="1"/>
          </p:cNvSpPr>
          <p:nvPr>
            <p:ph type="body" sz="quarter" idx="10"/>
          </p:nvPr>
        </p:nvSpPr>
        <p:spPr>
          <a:xfrm>
            <a:off x="365760" y="1371600"/>
            <a:ext cx="8503920" cy="4754880"/>
          </a:xfrm>
          <a:prstGeom prst="rect">
            <a:avLst/>
          </a:prstGeom>
        </p:spPr>
        <p:txBody>
          <a:bodyPr>
            <a:noAutofit/>
          </a:bodyPr>
          <a:lstStyle>
            <a:lvl1pPr>
              <a:lnSpc>
                <a:spcPct val="100000"/>
              </a:lnSpc>
              <a:spcBef>
                <a:spcPts val="600"/>
              </a:spcBef>
              <a:defRPr/>
            </a:lvl1pPr>
            <a:lvl2pPr marL="400050" indent="-114300">
              <a:lnSpc>
                <a:spcPct val="100000"/>
              </a:lnSpc>
              <a:spcBef>
                <a:spcPts val="400"/>
              </a:spcBef>
              <a:buSzPct val="80000"/>
              <a:buFont typeface="Arial" pitchFamily="34" charset="0"/>
              <a:buChar char="•"/>
              <a:defRPr/>
            </a:lvl2pPr>
            <a:lvl3pPr marL="628650" indent="-171450">
              <a:lnSpc>
                <a:spcPct val="100000"/>
              </a:lnSpc>
              <a:spcBef>
                <a:spcPts val="400"/>
              </a:spcBef>
              <a:buFont typeface="Futura Bk" pitchFamily="34" charset="0"/>
              <a:buChar char="−"/>
              <a:defRPr sz="1400"/>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bwMode="gray">
          <a:xfrm>
            <a:off x="615950" y="6465888"/>
            <a:ext cx="1425575" cy="200025"/>
          </a:xfrm>
          <a:prstGeom prst="rect">
            <a:avLst/>
          </a:prstGeom>
          <a:noFill/>
        </p:spPr>
        <p:txBody>
          <a:bodyPr wrap="none">
            <a:spAutoFit/>
          </a:bodyPr>
          <a:lstStyle/>
          <a:p>
            <a:pPr fontAlgn="auto">
              <a:spcBef>
                <a:spcPts val="0"/>
              </a:spcBef>
              <a:spcAft>
                <a:spcPts val="0"/>
              </a:spcAft>
              <a:defRPr/>
            </a:pPr>
            <a:r>
              <a:rPr lang="en-US" sz="700" dirty="0">
                <a:solidFill>
                  <a:schemeClr val="tx1">
                    <a:lumMod val="50000"/>
                    <a:lumOff val="50000"/>
                  </a:schemeClr>
                </a:solidFill>
                <a:latin typeface="Futura Bk" pitchFamily="34" charset="0"/>
              </a:rPr>
              <a:t>HP Confidential | October 2010</a:t>
            </a:r>
          </a:p>
        </p:txBody>
      </p:sp>
      <p:sp>
        <p:nvSpPr>
          <p:cNvPr id="7" name="TextBox 6"/>
          <p:cNvSpPr txBox="1"/>
          <p:nvPr/>
        </p:nvSpPr>
        <p:spPr bwMode="gray">
          <a:xfrm>
            <a:off x="363538" y="6465888"/>
            <a:ext cx="384175" cy="200025"/>
          </a:xfrm>
          <a:prstGeom prst="rect">
            <a:avLst/>
          </a:prstGeom>
          <a:noFill/>
        </p:spPr>
        <p:txBody>
          <a:bodyPr>
            <a:spAutoFit/>
          </a:bodyPr>
          <a:lstStyle/>
          <a:p>
            <a:pPr>
              <a:defRPr/>
            </a:pPr>
            <a:fld id="{18975159-E652-4427-8F68-840C189A6B48}" type="slidenum">
              <a:rPr lang="en-US" sz="700">
                <a:solidFill>
                  <a:schemeClr val="tx1">
                    <a:lumMod val="50000"/>
                    <a:lumOff val="50000"/>
                  </a:schemeClr>
                </a:solidFill>
                <a:latin typeface="Futura Bk" pitchFamily="34" charset="0"/>
              </a:rPr>
              <a:pPr>
                <a:defRPr/>
              </a:pPr>
              <a:t>‹#›</a:t>
            </a:fld>
            <a:endParaRPr lang="en-US" sz="700" dirty="0">
              <a:solidFill>
                <a:schemeClr val="tx1">
                  <a:lumMod val="50000"/>
                  <a:lumOff val="50000"/>
                </a:schemeClr>
              </a:solidFill>
              <a:latin typeface="Futura Bk" pitchFamily="34" charset="0"/>
            </a:endParaRPr>
          </a:p>
        </p:txBody>
      </p:sp>
      <p:sp>
        <p:nvSpPr>
          <p:cNvPr id="9" name="Title Placeholder 8"/>
          <p:cNvSpPr>
            <a:spLocks noGrp="1"/>
          </p:cNvSpPr>
          <p:nvPr>
            <p:ph type="title"/>
          </p:nvPr>
        </p:nvSpPr>
        <p:spPr>
          <a:xfrm>
            <a:off x="338138" y="334963"/>
            <a:ext cx="8504237" cy="877887"/>
          </a:xfrm>
          <a:prstGeom prst="rect">
            <a:avLst/>
          </a:prstGeom>
        </p:spPr>
        <p:txBody>
          <a:bodyPr vert="horz" lIns="91440" tIns="45720" rIns="91440" bIns="45720" rtlCol="0" anchor="t">
            <a:noAutofit/>
          </a:bodyPr>
          <a:lstStyle/>
          <a:p>
            <a:r>
              <a:rPr lang="en-US" dirty="0" smtClean="0"/>
              <a:t>DOUBLE-LINE TITLE</a:t>
            </a:r>
            <a:br>
              <a:rPr lang="en-US" dirty="0" smtClean="0"/>
            </a:br>
            <a:r>
              <a:rPr lang="en-US" dirty="0" smtClean="0"/>
              <a:t>FOR long titles</a:t>
            </a:r>
            <a:endParaRPr lang="en-US" dirty="0"/>
          </a:p>
        </p:txBody>
      </p:sp>
      <p:sp>
        <p:nvSpPr>
          <p:cNvPr id="48133" name="Text Placeholder 9"/>
          <p:cNvSpPr>
            <a:spLocks noGrp="1"/>
          </p:cNvSpPr>
          <p:nvPr>
            <p:ph type="body" idx="1"/>
          </p:nvPr>
        </p:nvSpPr>
        <p:spPr bwMode="auto">
          <a:xfrm>
            <a:off x="365125" y="1371600"/>
            <a:ext cx="8504238"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pic>
        <p:nvPicPr>
          <p:cNvPr id="48134" name="Picture 2"/>
          <p:cNvPicPr>
            <a:picLocks noChangeAspect="1" noChangeArrowheads="1"/>
          </p:cNvPicPr>
          <p:nvPr/>
        </p:nvPicPr>
        <p:blipFill>
          <a:blip r:embed="rId27" cstate="print"/>
          <a:srcRect/>
          <a:stretch>
            <a:fillRect/>
          </a:stretch>
        </p:blipFill>
        <p:spPr bwMode="ltGray">
          <a:xfrm>
            <a:off x="8494713" y="6254750"/>
            <a:ext cx="401637" cy="4016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78" r:id="rId19"/>
    <p:sldLayoutId id="2147483669" r:id="rId20"/>
    <p:sldLayoutId id="2147483679" r:id="rId21"/>
    <p:sldLayoutId id="2147483670" r:id="rId22"/>
    <p:sldLayoutId id="2147483671" r:id="rId23"/>
    <p:sldLayoutId id="2147483672" r:id="rId24"/>
    <p:sldLayoutId id="2147483673" r:id="rId25"/>
  </p:sldLayoutIdLst>
  <p:transition/>
  <p:timing>
    <p:tnLst>
      <p:par>
        <p:cTn id="1" dur="indefinite" restart="never" nodeType="tmRoot"/>
      </p:par>
    </p:tnLst>
  </p:timing>
  <p:hf hdr="0" ftr="0" dt="0"/>
  <p:txStyles>
    <p:titleStyle>
      <a:lvl1pPr algn="l" rtl="0" fontAlgn="base">
        <a:spcBef>
          <a:spcPct val="0"/>
        </a:spcBef>
        <a:spcAft>
          <a:spcPct val="0"/>
        </a:spcAft>
        <a:defRPr sz="2800" kern="1200" cap="all">
          <a:solidFill>
            <a:srgbClr val="000000"/>
          </a:solidFill>
          <a:latin typeface="+mn-lt"/>
          <a:ea typeface="+mj-ea"/>
          <a:cs typeface="+mj-cs"/>
        </a:defRPr>
      </a:lvl1pPr>
      <a:lvl2pPr algn="l" rtl="0" fontAlgn="base">
        <a:spcBef>
          <a:spcPct val="0"/>
        </a:spcBef>
        <a:spcAft>
          <a:spcPct val="0"/>
        </a:spcAft>
        <a:defRPr sz="2800">
          <a:solidFill>
            <a:srgbClr val="000000"/>
          </a:solidFill>
          <a:latin typeface="Futura Bk"/>
        </a:defRPr>
      </a:lvl2pPr>
      <a:lvl3pPr algn="l" rtl="0" fontAlgn="base">
        <a:spcBef>
          <a:spcPct val="0"/>
        </a:spcBef>
        <a:spcAft>
          <a:spcPct val="0"/>
        </a:spcAft>
        <a:defRPr sz="2800">
          <a:solidFill>
            <a:srgbClr val="000000"/>
          </a:solidFill>
          <a:latin typeface="Futura Bk"/>
        </a:defRPr>
      </a:lvl3pPr>
      <a:lvl4pPr algn="l" rtl="0" fontAlgn="base">
        <a:spcBef>
          <a:spcPct val="0"/>
        </a:spcBef>
        <a:spcAft>
          <a:spcPct val="0"/>
        </a:spcAft>
        <a:defRPr sz="2800">
          <a:solidFill>
            <a:srgbClr val="000000"/>
          </a:solidFill>
          <a:latin typeface="Futura Bk"/>
        </a:defRPr>
      </a:lvl4pPr>
      <a:lvl5pPr algn="l" rtl="0" fontAlgn="base">
        <a:spcBef>
          <a:spcPct val="0"/>
        </a:spcBef>
        <a:spcAft>
          <a:spcPct val="0"/>
        </a:spcAft>
        <a:defRPr sz="2800">
          <a:solidFill>
            <a:srgbClr val="000000"/>
          </a:solidFill>
          <a:latin typeface="Futura Bk"/>
        </a:defRPr>
      </a:lvl5pPr>
      <a:lvl6pPr marL="457200" algn="l" rtl="0" fontAlgn="base">
        <a:spcBef>
          <a:spcPct val="0"/>
        </a:spcBef>
        <a:spcAft>
          <a:spcPct val="0"/>
        </a:spcAft>
        <a:defRPr sz="2800">
          <a:solidFill>
            <a:srgbClr val="000000"/>
          </a:solidFill>
          <a:latin typeface="Futura Bk"/>
        </a:defRPr>
      </a:lvl6pPr>
      <a:lvl7pPr marL="914400" algn="l" rtl="0" fontAlgn="base">
        <a:spcBef>
          <a:spcPct val="0"/>
        </a:spcBef>
        <a:spcAft>
          <a:spcPct val="0"/>
        </a:spcAft>
        <a:defRPr sz="2800">
          <a:solidFill>
            <a:srgbClr val="000000"/>
          </a:solidFill>
          <a:latin typeface="Futura Bk"/>
        </a:defRPr>
      </a:lvl7pPr>
      <a:lvl8pPr marL="1371600" algn="l" rtl="0" fontAlgn="base">
        <a:spcBef>
          <a:spcPct val="0"/>
        </a:spcBef>
        <a:spcAft>
          <a:spcPct val="0"/>
        </a:spcAft>
        <a:defRPr sz="2800">
          <a:solidFill>
            <a:srgbClr val="000000"/>
          </a:solidFill>
          <a:latin typeface="Futura Bk"/>
        </a:defRPr>
      </a:lvl8pPr>
      <a:lvl9pPr marL="1828800" algn="l" rtl="0" fontAlgn="base">
        <a:spcBef>
          <a:spcPct val="0"/>
        </a:spcBef>
        <a:spcAft>
          <a:spcPct val="0"/>
        </a:spcAft>
        <a:defRPr sz="2800">
          <a:solidFill>
            <a:srgbClr val="000000"/>
          </a:solidFill>
          <a:latin typeface="Futura Bk"/>
        </a:defRPr>
      </a:lvl9pPr>
    </p:titleStyle>
    <p:bodyStyle>
      <a:lvl1pPr marL="225425" indent="-225425" algn="l" rtl="0" fontAlgn="base">
        <a:spcBef>
          <a:spcPts val="600"/>
        </a:spcBef>
        <a:spcAft>
          <a:spcPct val="0"/>
        </a:spcAft>
        <a:buSzPct val="100000"/>
        <a:buFont typeface="Futura Bk"/>
        <a:buChar char="–"/>
        <a:defRPr sz="2000" kern="1200">
          <a:solidFill>
            <a:srgbClr val="000000"/>
          </a:solidFill>
          <a:latin typeface="+mn-lt"/>
          <a:ea typeface="+mn-ea"/>
          <a:cs typeface="+mn-cs"/>
        </a:defRPr>
      </a:lvl1pPr>
      <a:lvl2pPr marL="400050" indent="-114300" algn="l" rtl="0" fontAlgn="base">
        <a:spcBef>
          <a:spcPts val="400"/>
        </a:spcBef>
        <a:spcAft>
          <a:spcPct val="0"/>
        </a:spcAft>
        <a:buSzPct val="80000"/>
        <a:buFont typeface="Arial" charset="0"/>
        <a:buChar char="•"/>
        <a:defRPr sz="1600" kern="1200">
          <a:solidFill>
            <a:srgbClr val="000000"/>
          </a:solidFill>
          <a:latin typeface="+mn-lt"/>
          <a:ea typeface="+mn-ea"/>
          <a:cs typeface="+mn-cs"/>
        </a:defRPr>
      </a:lvl2pPr>
      <a:lvl3pPr marL="628650" indent="-171450" algn="l" rtl="0" fontAlgn="base">
        <a:spcBef>
          <a:spcPts val="400"/>
        </a:spcBef>
        <a:spcAft>
          <a:spcPct val="0"/>
        </a:spcAft>
        <a:buFont typeface="Futura Bk"/>
        <a:buChar char="–"/>
        <a:defRPr sz="1400" kern="1200">
          <a:solidFill>
            <a:srgbClr val="000000"/>
          </a:solidFill>
          <a:latin typeface="+mn-lt"/>
          <a:ea typeface="+mn-ea"/>
          <a:cs typeface="+mn-cs"/>
        </a:defRPr>
      </a:lvl3pPr>
      <a:lvl4pPr marL="800100" indent="-114300" algn="l" rtl="0" fontAlgn="base">
        <a:spcBef>
          <a:spcPts val="400"/>
        </a:spcBef>
        <a:spcAft>
          <a:spcPct val="0"/>
        </a:spcAft>
        <a:buSzPct val="80000"/>
        <a:buFont typeface="Arial" charset="0"/>
        <a:buChar char="•"/>
        <a:defRPr sz="1200" kern="1200">
          <a:solidFill>
            <a:srgbClr val="000000"/>
          </a:solidFill>
          <a:latin typeface="+mn-lt"/>
          <a:ea typeface="+mn-ea"/>
          <a:cs typeface="+mn-cs"/>
        </a:defRPr>
      </a:lvl4pPr>
      <a:lvl5pPr marL="1028700" indent="-174625" algn="l" rtl="0" fontAlgn="base">
        <a:lnSpc>
          <a:spcPct val="110000"/>
        </a:lnSpc>
        <a:spcBef>
          <a:spcPts val="400"/>
        </a:spcBef>
        <a:spcAft>
          <a:spcPct val="0"/>
        </a:spcAft>
        <a:buSzPct val="100000"/>
        <a:buFont typeface="Futura Bk"/>
        <a:buChar char="–"/>
        <a:defRPr sz="1200" kern="120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8" Type="http://schemas.openxmlformats.org/officeDocument/2006/relationships/image" Target="../media/image24.emf"/><Relationship Id="rId13" Type="http://schemas.openxmlformats.org/officeDocument/2006/relationships/image" Target="../media/image29.jpeg"/><Relationship Id="rId3" Type="http://schemas.openxmlformats.org/officeDocument/2006/relationships/notesSlide" Target="../notesSlides/notesSlide11.xml"/><Relationship Id="rId7" Type="http://schemas.openxmlformats.org/officeDocument/2006/relationships/image" Target="../media/image23.emf"/><Relationship Id="rId12" Type="http://schemas.openxmlformats.org/officeDocument/2006/relationships/image" Target="../media/image28.png"/><Relationship Id="rId2" Type="http://schemas.openxmlformats.org/officeDocument/2006/relationships/slideLayout" Target="../slideLayouts/slideLayout23.xml"/><Relationship Id="rId16" Type="http://schemas.openxmlformats.org/officeDocument/2006/relationships/image" Target="../media/image30.emf"/><Relationship Id="rId1" Type="http://schemas.openxmlformats.org/officeDocument/2006/relationships/vmlDrawing" Target="../drawings/vmlDrawing1.vml"/><Relationship Id="rId6" Type="http://schemas.openxmlformats.org/officeDocument/2006/relationships/image" Target="../media/image22.emf"/><Relationship Id="rId11" Type="http://schemas.openxmlformats.org/officeDocument/2006/relationships/image" Target="../media/image27.emf"/><Relationship Id="rId5" Type="http://schemas.openxmlformats.org/officeDocument/2006/relationships/image" Target="../media/image21.emf"/><Relationship Id="rId15" Type="http://schemas.openxmlformats.org/officeDocument/2006/relationships/oleObject" Target="../embeddings/oleObject2.bin"/><Relationship Id="rId10" Type="http://schemas.openxmlformats.org/officeDocument/2006/relationships/image" Target="../media/image26.emf"/><Relationship Id="rId4" Type="http://schemas.openxmlformats.org/officeDocument/2006/relationships/image" Target="../media/image20.emf"/><Relationship Id="rId9" Type="http://schemas.openxmlformats.org/officeDocument/2006/relationships/image" Target="../media/image25.emf"/><Relationship Id="rId1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1.xml"/><Relationship Id="rId1" Type="http://schemas.openxmlformats.org/officeDocument/2006/relationships/tags" Target="../tags/tag1.xml"/><Relationship Id="rId5" Type="http://schemas.openxmlformats.org/officeDocument/2006/relationships/image" Target="../media/image31.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ags" Target="../tags/tag2.xml"/><Relationship Id="rId4" Type="http://schemas.openxmlformats.org/officeDocument/2006/relationships/image" Target="../media/image33.wmf"/></Relationships>
</file>

<file path=ppt/slides/_rels/slide2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notesSlide" Target="../notesSlides/notesSlide24.xml"/><Relationship Id="rId7" Type="http://schemas.openxmlformats.org/officeDocument/2006/relationships/image" Target="../media/image37.png"/><Relationship Id="rId2" Type="http://schemas.openxmlformats.org/officeDocument/2006/relationships/slideLayout" Target="../slideLayouts/slideLayout11.xml"/><Relationship Id="rId1" Type="http://schemas.openxmlformats.org/officeDocument/2006/relationships/tags" Target="../tags/tag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wmf"/></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9.xml"/><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9.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ubtitle 9"/>
          <p:cNvSpPr>
            <a:spLocks noGrp="1"/>
          </p:cNvSpPr>
          <p:nvPr>
            <p:ph type="subTitle" idx="1"/>
          </p:nvPr>
        </p:nvSpPr>
        <p:spPr>
          <a:xfrm>
            <a:off x="365125" y="5065713"/>
            <a:ext cx="6400800" cy="935037"/>
          </a:xfrm>
        </p:spPr>
        <p:txBody>
          <a:bodyPr/>
          <a:lstStyle/>
          <a:p>
            <a:pPr fontAlgn="base">
              <a:spcBef>
                <a:spcPct val="0"/>
              </a:spcBef>
              <a:spcAft>
                <a:spcPct val="0"/>
              </a:spcAft>
            </a:pPr>
            <a:r>
              <a:rPr lang="en-US" smtClean="0"/>
              <a:t>October  2010</a:t>
            </a:r>
          </a:p>
        </p:txBody>
      </p:sp>
      <p:sp>
        <p:nvSpPr>
          <p:cNvPr id="2" name="Title 1"/>
          <p:cNvSpPr>
            <a:spLocks noGrp="1"/>
          </p:cNvSpPr>
          <p:nvPr>
            <p:ph type="title"/>
          </p:nvPr>
        </p:nvSpPr>
        <p:spPr>
          <a:xfrm>
            <a:off x="930275" y="2759075"/>
            <a:ext cx="7273925" cy="1317625"/>
          </a:xfrm>
        </p:spPr>
        <p:txBody>
          <a:bodyPr/>
          <a:lstStyle/>
          <a:p>
            <a:pPr fontAlgn="auto">
              <a:spcAft>
                <a:spcPts val="0"/>
              </a:spcAft>
              <a:defRPr/>
            </a:pPr>
            <a:r>
              <a:rPr lang="en-US" smtClean="0"/>
              <a:t>3PAR Inform OS™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725" y="338138"/>
            <a:ext cx="8504238" cy="439737"/>
          </a:xfrm>
        </p:spPr>
        <p:txBody>
          <a:bodyPr/>
          <a:lstStyle/>
          <a:p>
            <a:pPr>
              <a:defRPr/>
            </a:pPr>
            <a:r>
              <a:rPr lang="en-US" smtClean="0"/>
              <a:t>Why are Chunklets so Important?</a:t>
            </a:r>
            <a:endParaRPr lang="en-US" dirty="0"/>
          </a:p>
        </p:txBody>
      </p:sp>
      <p:sp>
        <p:nvSpPr>
          <p:cNvPr id="54274" name="Content Placeholder 2"/>
          <p:cNvSpPr>
            <a:spLocks noGrp="1"/>
          </p:cNvSpPr>
          <p:nvPr>
            <p:ph type="body" sz="quarter" idx="10"/>
          </p:nvPr>
        </p:nvSpPr>
        <p:spPr>
          <a:xfrm>
            <a:off x="365125" y="1000125"/>
            <a:ext cx="8504238" cy="5121275"/>
          </a:xfrm>
        </p:spPr>
        <p:txBody>
          <a:bodyPr/>
          <a:lstStyle/>
          <a:p>
            <a:pPr>
              <a:spcBef>
                <a:spcPts val="1200"/>
              </a:spcBef>
            </a:pPr>
            <a:r>
              <a:rPr lang="en-US" sz="2200" smtClean="0"/>
              <a:t>Same drive spindle can service many different LUNS, and many different RAID types at the same time</a:t>
            </a:r>
          </a:p>
          <a:p>
            <a:pPr>
              <a:spcBef>
                <a:spcPts val="1200"/>
              </a:spcBef>
            </a:pPr>
            <a:r>
              <a:rPr lang="en-US" sz="2200" smtClean="0"/>
              <a:t>Enables array to be managed by policy, not by administrative planning</a:t>
            </a:r>
          </a:p>
          <a:p>
            <a:pPr>
              <a:spcBef>
                <a:spcPts val="1200"/>
              </a:spcBef>
            </a:pPr>
            <a:r>
              <a:rPr lang="en-US" sz="2200" smtClean="0"/>
              <a:t>Drives up utilization rate of the disks (no leftover space)</a:t>
            </a:r>
          </a:p>
          <a:p>
            <a:pPr>
              <a:spcBef>
                <a:spcPts val="1200"/>
              </a:spcBef>
            </a:pPr>
            <a:r>
              <a:rPr lang="en-US" sz="2200" smtClean="0"/>
              <a:t>Improved High Availability and Sparing</a:t>
            </a:r>
          </a:p>
          <a:p>
            <a:pPr>
              <a:spcBef>
                <a:spcPts val="1200"/>
              </a:spcBef>
            </a:pPr>
            <a:r>
              <a:rPr lang="en-US" sz="2200" smtClean="0"/>
              <a:t>Enables easy mobility between physical disks, RAID types, service levels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725" y="338138"/>
            <a:ext cx="8504238" cy="439737"/>
          </a:xfrm>
        </p:spPr>
        <p:txBody>
          <a:bodyPr/>
          <a:lstStyle/>
          <a:p>
            <a:pPr>
              <a:defRPr/>
            </a:pPr>
            <a:r>
              <a:rPr lang="en-US" smtClean="0"/>
              <a:t>High Availability + High Utilization Rate</a:t>
            </a:r>
            <a:endParaRPr lang="en-US" dirty="0"/>
          </a:p>
        </p:txBody>
      </p:sp>
      <p:sp>
        <p:nvSpPr>
          <p:cNvPr id="60418" name="Content Placeholder 2"/>
          <p:cNvSpPr>
            <a:spLocks noGrp="1"/>
          </p:cNvSpPr>
          <p:nvPr>
            <p:ph type="body" sz="quarter" idx="10"/>
          </p:nvPr>
        </p:nvSpPr>
        <p:spPr>
          <a:xfrm>
            <a:off x="365125" y="1000125"/>
            <a:ext cx="8504238" cy="5121275"/>
          </a:xfrm>
        </p:spPr>
        <p:txBody>
          <a:bodyPr/>
          <a:lstStyle/>
          <a:p>
            <a:r>
              <a:rPr lang="en-US" sz="2400" smtClean="0"/>
              <a:t>3PAR Availability Level Concepts: </a:t>
            </a:r>
          </a:p>
          <a:p>
            <a:pPr lvl="1">
              <a:buFont typeface="Arial" charset="0"/>
              <a:buChar char="•"/>
            </a:pPr>
            <a:r>
              <a:rPr lang="en-US" sz="1800" smtClean="0"/>
              <a:t>HA – Cage</a:t>
            </a:r>
          </a:p>
          <a:p>
            <a:pPr lvl="1">
              <a:buFont typeface="Arial" charset="0"/>
              <a:buChar char="•"/>
            </a:pPr>
            <a:r>
              <a:rPr lang="en-US" sz="1800" smtClean="0"/>
              <a:t>HA – Magazine</a:t>
            </a:r>
          </a:p>
          <a:p>
            <a:pPr lvl="1">
              <a:buFont typeface="Arial" charset="0"/>
              <a:buChar char="•"/>
            </a:pPr>
            <a:r>
              <a:rPr lang="en-US" sz="1800" smtClean="0"/>
              <a:t>HA – Port</a:t>
            </a:r>
          </a:p>
          <a:p>
            <a:pPr lvl="2">
              <a:buFont typeface="Futura Bk"/>
              <a:buChar char="−"/>
            </a:pPr>
            <a:r>
              <a:rPr lang="en-US" sz="1600" smtClean="0"/>
              <a:t>These are policies by which the system lays out RAID sets in order to protect against hardware failures.  </a:t>
            </a:r>
          </a:p>
          <a:p>
            <a:pPr lvl="2">
              <a:buFont typeface="Futura Bk"/>
              <a:buChar char="−"/>
            </a:pPr>
            <a:r>
              <a:rPr lang="en-US" sz="1600" smtClean="0"/>
              <a:t>The default configuration will always be the “safest” but can be overridden by an administrator.</a:t>
            </a:r>
          </a:p>
          <a:p>
            <a:pPr lvl="2">
              <a:buFont typeface="Futura Bk"/>
              <a:buChar char="−"/>
            </a:pPr>
            <a:r>
              <a:rPr lang="en-US" sz="1600" smtClean="0"/>
              <a:t>Default HA level “cage” unmatched in industry.</a:t>
            </a:r>
          </a:p>
          <a:p>
            <a:pPr lvl="1">
              <a:buFont typeface="Arial" charset="0"/>
              <a:buChar char="•"/>
            </a:pPr>
            <a:endParaRPr lang="en-US" sz="1800" smtClean="0"/>
          </a:p>
          <a:p>
            <a:pPr lvl="1">
              <a:buFont typeface="Arial" charset="0"/>
              <a:buChar char="•"/>
            </a:pPr>
            <a:endParaRPr lang="en-US" sz="18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3" name="Picture 25"/>
          <p:cNvPicPr>
            <a:picLocks noChangeAspect="1" noChangeArrowheads="1"/>
          </p:cNvPicPr>
          <p:nvPr/>
        </p:nvPicPr>
        <p:blipFill>
          <a:blip r:embed="rId4" cstate="print"/>
          <a:srcRect/>
          <a:stretch>
            <a:fillRect/>
          </a:stretch>
        </p:blipFill>
        <p:spPr bwMode="auto">
          <a:xfrm>
            <a:off x="6637338" y="3117850"/>
            <a:ext cx="796925" cy="854075"/>
          </a:xfrm>
          <a:prstGeom prst="rect">
            <a:avLst/>
          </a:prstGeom>
          <a:noFill/>
          <a:ln w="9525">
            <a:noFill/>
            <a:miter lim="800000"/>
            <a:headEnd/>
            <a:tailEnd/>
          </a:ln>
        </p:spPr>
      </p:pic>
      <p:pic>
        <p:nvPicPr>
          <p:cNvPr id="2077" name="Picture 29"/>
          <p:cNvPicPr>
            <a:picLocks noChangeAspect="1" noChangeArrowheads="1"/>
          </p:cNvPicPr>
          <p:nvPr/>
        </p:nvPicPr>
        <p:blipFill>
          <a:blip r:embed="rId5" cstate="print"/>
          <a:srcRect/>
          <a:stretch>
            <a:fillRect/>
          </a:stretch>
        </p:blipFill>
        <p:spPr bwMode="auto">
          <a:xfrm>
            <a:off x="6643688" y="3071813"/>
            <a:ext cx="838200" cy="1558925"/>
          </a:xfrm>
          <a:prstGeom prst="rect">
            <a:avLst/>
          </a:prstGeom>
          <a:noFill/>
          <a:ln w="9525">
            <a:noFill/>
            <a:miter lim="800000"/>
            <a:headEnd/>
            <a:tailEnd/>
          </a:ln>
        </p:spPr>
      </p:pic>
      <p:pic>
        <p:nvPicPr>
          <p:cNvPr id="2081" name="Picture 33"/>
          <p:cNvPicPr>
            <a:picLocks noChangeAspect="1" noChangeArrowheads="1"/>
          </p:cNvPicPr>
          <p:nvPr/>
        </p:nvPicPr>
        <p:blipFill>
          <a:blip r:embed="rId6" cstate="print"/>
          <a:srcRect/>
          <a:stretch>
            <a:fillRect/>
          </a:stretch>
        </p:blipFill>
        <p:spPr bwMode="auto">
          <a:xfrm>
            <a:off x="6840538" y="2563813"/>
            <a:ext cx="671512" cy="2935287"/>
          </a:xfrm>
          <a:prstGeom prst="rect">
            <a:avLst/>
          </a:prstGeom>
          <a:noFill/>
          <a:ln w="9525">
            <a:noFill/>
            <a:miter lim="800000"/>
            <a:headEnd/>
            <a:tailEnd/>
          </a:ln>
        </p:spPr>
      </p:pic>
      <p:pic>
        <p:nvPicPr>
          <p:cNvPr id="2085" name="Picture 37"/>
          <p:cNvPicPr>
            <a:picLocks noChangeAspect="1" noChangeArrowheads="1"/>
          </p:cNvPicPr>
          <p:nvPr/>
        </p:nvPicPr>
        <p:blipFill>
          <a:blip r:embed="rId7" cstate="print"/>
          <a:srcRect/>
          <a:stretch>
            <a:fillRect/>
          </a:stretch>
        </p:blipFill>
        <p:spPr bwMode="auto">
          <a:xfrm>
            <a:off x="6705600" y="2371725"/>
            <a:ext cx="857250" cy="3665538"/>
          </a:xfrm>
          <a:prstGeom prst="rect">
            <a:avLst/>
          </a:prstGeom>
          <a:noFill/>
          <a:ln w="9525">
            <a:noFill/>
            <a:miter lim="800000"/>
            <a:headEnd/>
            <a:tailEnd/>
          </a:ln>
        </p:spPr>
      </p:pic>
      <p:pic>
        <p:nvPicPr>
          <p:cNvPr id="2072" name="Picture 24"/>
          <p:cNvPicPr>
            <a:picLocks noChangeAspect="1" noChangeArrowheads="1"/>
          </p:cNvPicPr>
          <p:nvPr/>
        </p:nvPicPr>
        <p:blipFill>
          <a:blip r:embed="rId8" cstate="print"/>
          <a:srcRect/>
          <a:stretch>
            <a:fillRect/>
          </a:stretch>
        </p:blipFill>
        <p:spPr bwMode="auto">
          <a:xfrm>
            <a:off x="5092700" y="3109913"/>
            <a:ext cx="623888" cy="862012"/>
          </a:xfrm>
          <a:prstGeom prst="rect">
            <a:avLst/>
          </a:prstGeom>
          <a:noFill/>
          <a:ln w="9525">
            <a:noFill/>
            <a:miter lim="800000"/>
            <a:headEnd/>
            <a:tailEnd/>
          </a:ln>
        </p:spPr>
      </p:pic>
      <p:pic>
        <p:nvPicPr>
          <p:cNvPr id="2075" name="Picture 27"/>
          <p:cNvPicPr>
            <a:picLocks noChangeAspect="1" noChangeArrowheads="1"/>
          </p:cNvPicPr>
          <p:nvPr/>
        </p:nvPicPr>
        <p:blipFill>
          <a:blip r:embed="rId9" cstate="print"/>
          <a:srcRect/>
          <a:stretch>
            <a:fillRect/>
          </a:stretch>
        </p:blipFill>
        <p:spPr bwMode="auto">
          <a:xfrm>
            <a:off x="5065713" y="3041650"/>
            <a:ext cx="563562" cy="1582738"/>
          </a:xfrm>
          <a:prstGeom prst="rect">
            <a:avLst/>
          </a:prstGeom>
          <a:noFill/>
          <a:ln w="9525">
            <a:noFill/>
            <a:miter lim="800000"/>
            <a:headEnd/>
            <a:tailEnd/>
          </a:ln>
        </p:spPr>
      </p:pic>
      <p:pic>
        <p:nvPicPr>
          <p:cNvPr id="2080" name="Picture 32"/>
          <p:cNvPicPr>
            <a:picLocks noChangeAspect="1" noChangeArrowheads="1"/>
          </p:cNvPicPr>
          <p:nvPr/>
        </p:nvPicPr>
        <p:blipFill>
          <a:blip r:embed="rId10" cstate="print"/>
          <a:srcRect/>
          <a:stretch>
            <a:fillRect/>
          </a:stretch>
        </p:blipFill>
        <p:spPr bwMode="auto">
          <a:xfrm>
            <a:off x="5038725" y="2446338"/>
            <a:ext cx="544513" cy="2928937"/>
          </a:xfrm>
          <a:prstGeom prst="rect">
            <a:avLst/>
          </a:prstGeom>
          <a:noFill/>
          <a:ln w="9525">
            <a:noFill/>
            <a:miter lim="800000"/>
            <a:headEnd/>
            <a:tailEnd/>
          </a:ln>
        </p:spPr>
      </p:pic>
      <p:pic>
        <p:nvPicPr>
          <p:cNvPr id="2083" name="Picture 35"/>
          <p:cNvPicPr>
            <a:picLocks noChangeAspect="1" noChangeArrowheads="1"/>
          </p:cNvPicPr>
          <p:nvPr/>
        </p:nvPicPr>
        <p:blipFill>
          <a:blip r:embed="rId11" cstate="print"/>
          <a:srcRect/>
          <a:stretch>
            <a:fillRect/>
          </a:stretch>
        </p:blipFill>
        <p:spPr bwMode="auto">
          <a:xfrm>
            <a:off x="5000625" y="2365375"/>
            <a:ext cx="561975" cy="3684588"/>
          </a:xfrm>
          <a:prstGeom prst="rect">
            <a:avLst/>
          </a:prstGeom>
          <a:noFill/>
          <a:ln w="9525">
            <a:noFill/>
            <a:miter lim="800000"/>
            <a:headEnd/>
            <a:tailEnd/>
          </a:ln>
        </p:spPr>
      </p:pic>
      <p:pic>
        <p:nvPicPr>
          <p:cNvPr id="278532" name="Picture 4"/>
          <p:cNvPicPr>
            <a:picLocks noChangeAspect="1" noChangeArrowheads="1"/>
          </p:cNvPicPr>
          <p:nvPr/>
        </p:nvPicPr>
        <p:blipFill>
          <a:blip r:embed="rId12" cstate="print"/>
          <a:srcRect/>
          <a:stretch>
            <a:fillRect/>
          </a:stretch>
        </p:blipFill>
        <p:spPr bwMode="auto">
          <a:xfrm>
            <a:off x="5183188" y="3500438"/>
            <a:ext cx="2109787" cy="728662"/>
          </a:xfrm>
          <a:prstGeom prst="rect">
            <a:avLst/>
          </a:prstGeom>
          <a:noFill/>
          <a:ln w="9525">
            <a:noFill/>
            <a:miter lim="800000"/>
            <a:headEnd/>
            <a:tailEnd/>
          </a:ln>
        </p:spPr>
      </p:pic>
      <p:pic>
        <p:nvPicPr>
          <p:cNvPr id="985" name="Picture 4"/>
          <p:cNvPicPr>
            <a:picLocks noChangeAspect="1" noChangeArrowheads="1"/>
          </p:cNvPicPr>
          <p:nvPr/>
        </p:nvPicPr>
        <p:blipFill>
          <a:blip r:embed="rId12" cstate="print"/>
          <a:srcRect/>
          <a:stretch>
            <a:fillRect/>
          </a:stretch>
        </p:blipFill>
        <p:spPr bwMode="auto">
          <a:xfrm>
            <a:off x="5183188" y="4229100"/>
            <a:ext cx="2109787" cy="728663"/>
          </a:xfrm>
          <a:prstGeom prst="rect">
            <a:avLst/>
          </a:prstGeom>
          <a:noFill/>
          <a:ln w="9525">
            <a:noFill/>
            <a:miter lim="800000"/>
            <a:headEnd/>
            <a:tailEnd/>
          </a:ln>
        </p:spPr>
      </p:pic>
      <p:pic>
        <p:nvPicPr>
          <p:cNvPr id="986" name="Picture 4"/>
          <p:cNvPicPr>
            <a:picLocks noChangeAspect="1" noChangeArrowheads="1"/>
          </p:cNvPicPr>
          <p:nvPr/>
        </p:nvPicPr>
        <p:blipFill>
          <a:blip r:embed="rId12" cstate="print"/>
          <a:srcRect/>
          <a:stretch>
            <a:fillRect/>
          </a:stretch>
        </p:blipFill>
        <p:spPr bwMode="auto">
          <a:xfrm>
            <a:off x="5183188" y="4959350"/>
            <a:ext cx="2109787" cy="728663"/>
          </a:xfrm>
          <a:prstGeom prst="rect">
            <a:avLst/>
          </a:prstGeom>
          <a:noFill/>
          <a:ln w="9525">
            <a:noFill/>
            <a:miter lim="800000"/>
            <a:headEnd/>
            <a:tailEnd/>
          </a:ln>
        </p:spPr>
      </p:pic>
      <p:pic>
        <p:nvPicPr>
          <p:cNvPr id="987" name="Picture 4"/>
          <p:cNvPicPr>
            <a:picLocks noChangeAspect="1" noChangeArrowheads="1"/>
          </p:cNvPicPr>
          <p:nvPr/>
        </p:nvPicPr>
        <p:blipFill>
          <a:blip r:embed="rId12" cstate="print"/>
          <a:srcRect/>
          <a:stretch>
            <a:fillRect/>
          </a:stretch>
        </p:blipFill>
        <p:spPr bwMode="auto">
          <a:xfrm>
            <a:off x="5183188" y="5691188"/>
            <a:ext cx="2109787" cy="727075"/>
          </a:xfrm>
          <a:prstGeom prst="rect">
            <a:avLst/>
          </a:prstGeom>
          <a:noFill/>
          <a:ln w="9525">
            <a:noFill/>
            <a:miter lim="800000"/>
            <a:headEnd/>
            <a:tailEnd/>
          </a:ln>
        </p:spPr>
      </p:pic>
      <p:pic>
        <p:nvPicPr>
          <p:cNvPr id="447" name="Picture 446" descr="Hitachi_laptop_hard_drive.jpg"/>
          <p:cNvPicPr>
            <a:picLocks noChangeAspect="1"/>
          </p:cNvPicPr>
          <p:nvPr/>
        </p:nvPicPr>
        <p:blipFill>
          <a:blip r:embed="rId13" cstate="print">
            <a:lum contrast="-60000"/>
          </a:blip>
          <a:srcRect/>
          <a:stretch>
            <a:fillRect/>
          </a:stretch>
        </p:blipFill>
        <p:spPr bwMode="auto">
          <a:xfrm>
            <a:off x="5232400" y="3576638"/>
            <a:ext cx="201613" cy="144462"/>
          </a:xfrm>
          <a:prstGeom prst="rect">
            <a:avLst/>
          </a:prstGeom>
          <a:noFill/>
          <a:ln w="9525">
            <a:noFill/>
            <a:miter lim="800000"/>
            <a:headEnd/>
            <a:tailEnd/>
          </a:ln>
        </p:spPr>
      </p:pic>
      <p:pic>
        <p:nvPicPr>
          <p:cNvPr id="520" name="Picture 519" descr="Hitachi_laptop_hard_drive.jpg"/>
          <p:cNvPicPr>
            <a:picLocks noChangeAspect="1"/>
          </p:cNvPicPr>
          <p:nvPr/>
        </p:nvPicPr>
        <p:blipFill>
          <a:blip r:embed="rId13" cstate="print">
            <a:lum contrast="-60000"/>
          </a:blip>
          <a:srcRect/>
          <a:stretch>
            <a:fillRect/>
          </a:stretch>
        </p:blipFill>
        <p:spPr bwMode="auto">
          <a:xfrm>
            <a:off x="5434013" y="3576638"/>
            <a:ext cx="200025" cy="144462"/>
          </a:xfrm>
          <a:prstGeom prst="rect">
            <a:avLst/>
          </a:prstGeom>
          <a:noFill/>
          <a:ln w="9525">
            <a:noFill/>
            <a:miter lim="800000"/>
            <a:headEnd/>
            <a:tailEnd/>
          </a:ln>
        </p:spPr>
      </p:pic>
      <p:pic>
        <p:nvPicPr>
          <p:cNvPr id="521" name="Picture 520" descr="Hitachi_laptop_hard_drive.jpg"/>
          <p:cNvPicPr>
            <a:picLocks noChangeAspect="1"/>
          </p:cNvPicPr>
          <p:nvPr/>
        </p:nvPicPr>
        <p:blipFill>
          <a:blip r:embed="rId13" cstate="print">
            <a:lum contrast="-60000"/>
          </a:blip>
          <a:srcRect/>
          <a:stretch>
            <a:fillRect/>
          </a:stretch>
        </p:blipFill>
        <p:spPr bwMode="auto">
          <a:xfrm>
            <a:off x="5634038" y="3571875"/>
            <a:ext cx="201612" cy="144463"/>
          </a:xfrm>
          <a:prstGeom prst="rect">
            <a:avLst/>
          </a:prstGeom>
          <a:noFill/>
          <a:ln w="9525">
            <a:noFill/>
            <a:miter lim="800000"/>
            <a:headEnd/>
            <a:tailEnd/>
          </a:ln>
        </p:spPr>
      </p:pic>
      <p:pic>
        <p:nvPicPr>
          <p:cNvPr id="522" name="Picture 521" descr="Hitachi_laptop_hard_drive.jpg"/>
          <p:cNvPicPr>
            <a:picLocks noChangeAspect="1"/>
          </p:cNvPicPr>
          <p:nvPr/>
        </p:nvPicPr>
        <p:blipFill>
          <a:blip r:embed="rId13" cstate="print">
            <a:lum contrast="-60000"/>
          </a:blip>
          <a:srcRect/>
          <a:stretch>
            <a:fillRect/>
          </a:stretch>
        </p:blipFill>
        <p:spPr bwMode="auto">
          <a:xfrm>
            <a:off x="5835650" y="3571875"/>
            <a:ext cx="200025" cy="144463"/>
          </a:xfrm>
          <a:prstGeom prst="rect">
            <a:avLst/>
          </a:prstGeom>
          <a:noFill/>
          <a:ln w="9525">
            <a:noFill/>
            <a:miter lim="800000"/>
            <a:headEnd/>
            <a:tailEnd/>
          </a:ln>
        </p:spPr>
      </p:pic>
      <p:pic>
        <p:nvPicPr>
          <p:cNvPr id="523" name="Picture 522" descr="Hitachi_laptop_hard_drive.jpg"/>
          <p:cNvPicPr>
            <a:picLocks noChangeAspect="1"/>
          </p:cNvPicPr>
          <p:nvPr/>
        </p:nvPicPr>
        <p:blipFill>
          <a:blip r:embed="rId13" cstate="print">
            <a:lum contrast="-60000"/>
          </a:blip>
          <a:srcRect/>
          <a:stretch>
            <a:fillRect/>
          </a:stretch>
        </p:blipFill>
        <p:spPr bwMode="auto">
          <a:xfrm>
            <a:off x="6035675" y="3571875"/>
            <a:ext cx="201613" cy="144463"/>
          </a:xfrm>
          <a:prstGeom prst="rect">
            <a:avLst/>
          </a:prstGeom>
          <a:noFill/>
          <a:ln w="9525">
            <a:noFill/>
            <a:miter lim="800000"/>
            <a:headEnd/>
            <a:tailEnd/>
          </a:ln>
        </p:spPr>
      </p:pic>
      <p:pic>
        <p:nvPicPr>
          <p:cNvPr id="524" name="Picture 523" descr="Hitachi_laptop_hard_drive.jpg"/>
          <p:cNvPicPr>
            <a:picLocks noChangeAspect="1"/>
          </p:cNvPicPr>
          <p:nvPr/>
        </p:nvPicPr>
        <p:blipFill>
          <a:blip r:embed="rId13" cstate="print">
            <a:lum contrast="-60000"/>
          </a:blip>
          <a:srcRect/>
          <a:stretch>
            <a:fillRect/>
          </a:stretch>
        </p:blipFill>
        <p:spPr bwMode="auto">
          <a:xfrm>
            <a:off x="6237288" y="3571875"/>
            <a:ext cx="200025" cy="144463"/>
          </a:xfrm>
          <a:prstGeom prst="rect">
            <a:avLst/>
          </a:prstGeom>
          <a:noFill/>
          <a:ln w="9525">
            <a:noFill/>
            <a:miter lim="800000"/>
            <a:headEnd/>
            <a:tailEnd/>
          </a:ln>
        </p:spPr>
      </p:pic>
      <p:pic>
        <p:nvPicPr>
          <p:cNvPr id="525" name="Picture 524" descr="Hitachi_laptop_hard_drive.jpg"/>
          <p:cNvPicPr>
            <a:picLocks noChangeAspect="1"/>
          </p:cNvPicPr>
          <p:nvPr/>
        </p:nvPicPr>
        <p:blipFill>
          <a:blip r:embed="rId13" cstate="print">
            <a:lum contrast="-60000"/>
          </a:blip>
          <a:srcRect/>
          <a:stretch>
            <a:fillRect/>
          </a:stretch>
        </p:blipFill>
        <p:spPr bwMode="auto">
          <a:xfrm>
            <a:off x="6437313" y="3571875"/>
            <a:ext cx="201612" cy="144463"/>
          </a:xfrm>
          <a:prstGeom prst="rect">
            <a:avLst/>
          </a:prstGeom>
          <a:noFill/>
          <a:ln w="9525">
            <a:noFill/>
            <a:miter lim="800000"/>
            <a:headEnd/>
            <a:tailEnd/>
          </a:ln>
        </p:spPr>
      </p:pic>
      <p:pic>
        <p:nvPicPr>
          <p:cNvPr id="526" name="Picture 525" descr="Hitachi_laptop_hard_drive.jpg"/>
          <p:cNvPicPr>
            <a:picLocks noChangeAspect="1"/>
          </p:cNvPicPr>
          <p:nvPr/>
        </p:nvPicPr>
        <p:blipFill>
          <a:blip r:embed="rId13" cstate="print">
            <a:lum contrast="-60000"/>
          </a:blip>
          <a:srcRect/>
          <a:stretch>
            <a:fillRect/>
          </a:stretch>
        </p:blipFill>
        <p:spPr bwMode="auto">
          <a:xfrm>
            <a:off x="6638925" y="3567113"/>
            <a:ext cx="200025" cy="144462"/>
          </a:xfrm>
          <a:prstGeom prst="rect">
            <a:avLst/>
          </a:prstGeom>
          <a:noFill/>
          <a:ln w="9525">
            <a:noFill/>
            <a:miter lim="800000"/>
            <a:headEnd/>
            <a:tailEnd/>
          </a:ln>
        </p:spPr>
      </p:pic>
      <p:pic>
        <p:nvPicPr>
          <p:cNvPr id="527" name="Picture 526" descr="Hitachi_laptop_hard_drive.jpg"/>
          <p:cNvPicPr>
            <a:picLocks noChangeAspect="1"/>
          </p:cNvPicPr>
          <p:nvPr/>
        </p:nvPicPr>
        <p:blipFill>
          <a:blip r:embed="rId13" cstate="print">
            <a:lum contrast="-60000"/>
          </a:blip>
          <a:srcRect/>
          <a:stretch>
            <a:fillRect/>
          </a:stretch>
        </p:blipFill>
        <p:spPr bwMode="auto">
          <a:xfrm>
            <a:off x="6838950" y="3567113"/>
            <a:ext cx="201613" cy="144462"/>
          </a:xfrm>
          <a:prstGeom prst="rect">
            <a:avLst/>
          </a:prstGeom>
          <a:noFill/>
          <a:ln w="9525">
            <a:noFill/>
            <a:miter lim="800000"/>
            <a:headEnd/>
            <a:tailEnd/>
          </a:ln>
        </p:spPr>
      </p:pic>
      <p:pic>
        <p:nvPicPr>
          <p:cNvPr id="528" name="Picture 527" descr="Hitachi_laptop_hard_drive.jpg"/>
          <p:cNvPicPr>
            <a:picLocks noChangeAspect="1"/>
          </p:cNvPicPr>
          <p:nvPr/>
        </p:nvPicPr>
        <p:blipFill>
          <a:blip r:embed="rId13" cstate="print">
            <a:lum contrast="-60000"/>
          </a:blip>
          <a:srcRect/>
          <a:stretch>
            <a:fillRect/>
          </a:stretch>
        </p:blipFill>
        <p:spPr bwMode="auto">
          <a:xfrm>
            <a:off x="7040563" y="3567113"/>
            <a:ext cx="200025" cy="144462"/>
          </a:xfrm>
          <a:prstGeom prst="rect">
            <a:avLst/>
          </a:prstGeom>
          <a:noFill/>
          <a:ln w="9525">
            <a:noFill/>
            <a:miter lim="800000"/>
            <a:headEnd/>
            <a:tailEnd/>
          </a:ln>
        </p:spPr>
      </p:pic>
      <p:pic>
        <p:nvPicPr>
          <p:cNvPr id="529" name="Picture 528" descr="Hitachi_laptop_hard_drive.jpg"/>
          <p:cNvPicPr>
            <a:picLocks noChangeAspect="1"/>
          </p:cNvPicPr>
          <p:nvPr/>
        </p:nvPicPr>
        <p:blipFill>
          <a:blip r:embed="rId13" cstate="print">
            <a:lum contrast="-60000"/>
          </a:blip>
          <a:srcRect/>
          <a:stretch>
            <a:fillRect/>
          </a:stretch>
        </p:blipFill>
        <p:spPr bwMode="auto">
          <a:xfrm>
            <a:off x="5230813" y="3719513"/>
            <a:ext cx="200025" cy="144462"/>
          </a:xfrm>
          <a:prstGeom prst="rect">
            <a:avLst/>
          </a:prstGeom>
          <a:noFill/>
          <a:ln w="9525">
            <a:noFill/>
            <a:miter lim="800000"/>
            <a:headEnd/>
            <a:tailEnd/>
          </a:ln>
        </p:spPr>
      </p:pic>
      <p:pic>
        <p:nvPicPr>
          <p:cNvPr id="530" name="Picture 529" descr="Hitachi_laptop_hard_drive.jpg"/>
          <p:cNvPicPr>
            <a:picLocks noChangeAspect="1"/>
          </p:cNvPicPr>
          <p:nvPr/>
        </p:nvPicPr>
        <p:blipFill>
          <a:blip r:embed="rId13" cstate="print">
            <a:lum contrast="-60000"/>
          </a:blip>
          <a:srcRect/>
          <a:stretch>
            <a:fillRect/>
          </a:stretch>
        </p:blipFill>
        <p:spPr bwMode="auto">
          <a:xfrm>
            <a:off x="5430838" y="3719513"/>
            <a:ext cx="201612" cy="144462"/>
          </a:xfrm>
          <a:prstGeom prst="rect">
            <a:avLst/>
          </a:prstGeom>
          <a:noFill/>
          <a:ln w="9525">
            <a:noFill/>
            <a:miter lim="800000"/>
            <a:headEnd/>
            <a:tailEnd/>
          </a:ln>
        </p:spPr>
      </p:pic>
      <p:pic>
        <p:nvPicPr>
          <p:cNvPr id="531" name="Picture 530" descr="Hitachi_laptop_hard_drive.jpg"/>
          <p:cNvPicPr>
            <a:picLocks noChangeAspect="1"/>
          </p:cNvPicPr>
          <p:nvPr/>
        </p:nvPicPr>
        <p:blipFill>
          <a:blip r:embed="rId13" cstate="print">
            <a:lum contrast="-60000"/>
          </a:blip>
          <a:srcRect/>
          <a:stretch>
            <a:fillRect/>
          </a:stretch>
        </p:blipFill>
        <p:spPr bwMode="auto">
          <a:xfrm>
            <a:off x="5632450" y="3719513"/>
            <a:ext cx="200025" cy="144462"/>
          </a:xfrm>
          <a:prstGeom prst="rect">
            <a:avLst/>
          </a:prstGeom>
          <a:noFill/>
          <a:ln w="9525">
            <a:noFill/>
            <a:miter lim="800000"/>
            <a:headEnd/>
            <a:tailEnd/>
          </a:ln>
        </p:spPr>
      </p:pic>
      <p:pic>
        <p:nvPicPr>
          <p:cNvPr id="532" name="Picture 531" descr="Hitachi_laptop_hard_drive.jpg"/>
          <p:cNvPicPr>
            <a:picLocks noChangeAspect="1"/>
          </p:cNvPicPr>
          <p:nvPr/>
        </p:nvPicPr>
        <p:blipFill>
          <a:blip r:embed="rId13" cstate="print">
            <a:lum contrast="-60000"/>
          </a:blip>
          <a:srcRect/>
          <a:stretch>
            <a:fillRect/>
          </a:stretch>
        </p:blipFill>
        <p:spPr bwMode="auto">
          <a:xfrm>
            <a:off x="5832475" y="3719513"/>
            <a:ext cx="201613" cy="144462"/>
          </a:xfrm>
          <a:prstGeom prst="rect">
            <a:avLst/>
          </a:prstGeom>
          <a:noFill/>
          <a:ln w="9525">
            <a:noFill/>
            <a:miter lim="800000"/>
            <a:headEnd/>
            <a:tailEnd/>
          </a:ln>
        </p:spPr>
      </p:pic>
      <p:pic>
        <p:nvPicPr>
          <p:cNvPr id="533" name="Picture 532" descr="Hitachi_laptop_hard_drive.jpg"/>
          <p:cNvPicPr>
            <a:picLocks noChangeAspect="1"/>
          </p:cNvPicPr>
          <p:nvPr/>
        </p:nvPicPr>
        <p:blipFill>
          <a:blip r:embed="rId13" cstate="print">
            <a:lum contrast="-60000"/>
          </a:blip>
          <a:srcRect/>
          <a:stretch>
            <a:fillRect/>
          </a:stretch>
        </p:blipFill>
        <p:spPr bwMode="auto">
          <a:xfrm>
            <a:off x="6034088" y="3719513"/>
            <a:ext cx="200025" cy="144462"/>
          </a:xfrm>
          <a:prstGeom prst="rect">
            <a:avLst/>
          </a:prstGeom>
          <a:noFill/>
          <a:ln w="9525">
            <a:noFill/>
            <a:miter lim="800000"/>
            <a:headEnd/>
            <a:tailEnd/>
          </a:ln>
        </p:spPr>
      </p:pic>
      <p:pic>
        <p:nvPicPr>
          <p:cNvPr id="534" name="Picture 533" descr="Hitachi_laptop_hard_drive.jpg"/>
          <p:cNvPicPr>
            <a:picLocks noChangeAspect="1"/>
          </p:cNvPicPr>
          <p:nvPr/>
        </p:nvPicPr>
        <p:blipFill>
          <a:blip r:embed="rId13" cstate="print">
            <a:lum contrast="-60000"/>
          </a:blip>
          <a:srcRect/>
          <a:stretch>
            <a:fillRect/>
          </a:stretch>
        </p:blipFill>
        <p:spPr bwMode="auto">
          <a:xfrm>
            <a:off x="6234113" y="3719513"/>
            <a:ext cx="201612" cy="144462"/>
          </a:xfrm>
          <a:prstGeom prst="rect">
            <a:avLst/>
          </a:prstGeom>
          <a:noFill/>
          <a:ln w="9525">
            <a:noFill/>
            <a:miter lim="800000"/>
            <a:headEnd/>
            <a:tailEnd/>
          </a:ln>
        </p:spPr>
      </p:pic>
      <p:pic>
        <p:nvPicPr>
          <p:cNvPr id="535" name="Picture 534" descr="Hitachi_laptop_hard_drive.jpg"/>
          <p:cNvPicPr>
            <a:picLocks noChangeAspect="1"/>
          </p:cNvPicPr>
          <p:nvPr/>
        </p:nvPicPr>
        <p:blipFill>
          <a:blip r:embed="rId13" cstate="print">
            <a:lum contrast="-60000"/>
          </a:blip>
          <a:srcRect/>
          <a:stretch>
            <a:fillRect/>
          </a:stretch>
        </p:blipFill>
        <p:spPr bwMode="auto">
          <a:xfrm>
            <a:off x="6435725" y="3719513"/>
            <a:ext cx="200025" cy="144462"/>
          </a:xfrm>
          <a:prstGeom prst="rect">
            <a:avLst/>
          </a:prstGeom>
          <a:noFill/>
          <a:ln w="9525">
            <a:noFill/>
            <a:miter lim="800000"/>
            <a:headEnd/>
            <a:tailEnd/>
          </a:ln>
        </p:spPr>
      </p:pic>
      <p:pic>
        <p:nvPicPr>
          <p:cNvPr id="536" name="Picture 535" descr="Hitachi_laptop_hard_drive.jpg"/>
          <p:cNvPicPr>
            <a:picLocks noChangeAspect="1"/>
          </p:cNvPicPr>
          <p:nvPr/>
        </p:nvPicPr>
        <p:blipFill>
          <a:blip r:embed="rId13" cstate="print">
            <a:lum contrast="-60000"/>
          </a:blip>
          <a:srcRect/>
          <a:stretch>
            <a:fillRect/>
          </a:stretch>
        </p:blipFill>
        <p:spPr bwMode="auto">
          <a:xfrm>
            <a:off x="6635750" y="3714750"/>
            <a:ext cx="201613" cy="144463"/>
          </a:xfrm>
          <a:prstGeom prst="rect">
            <a:avLst/>
          </a:prstGeom>
          <a:noFill/>
          <a:ln w="9525">
            <a:noFill/>
            <a:miter lim="800000"/>
            <a:headEnd/>
            <a:tailEnd/>
          </a:ln>
        </p:spPr>
      </p:pic>
      <p:pic>
        <p:nvPicPr>
          <p:cNvPr id="537" name="Picture 536" descr="Hitachi_laptop_hard_drive.jpg"/>
          <p:cNvPicPr>
            <a:picLocks noChangeAspect="1"/>
          </p:cNvPicPr>
          <p:nvPr/>
        </p:nvPicPr>
        <p:blipFill>
          <a:blip r:embed="rId13" cstate="print">
            <a:lum contrast="-60000"/>
          </a:blip>
          <a:srcRect/>
          <a:stretch>
            <a:fillRect/>
          </a:stretch>
        </p:blipFill>
        <p:spPr bwMode="auto">
          <a:xfrm>
            <a:off x="6837363" y="3714750"/>
            <a:ext cx="200025" cy="144463"/>
          </a:xfrm>
          <a:prstGeom prst="rect">
            <a:avLst/>
          </a:prstGeom>
          <a:noFill/>
          <a:ln w="9525">
            <a:noFill/>
            <a:miter lim="800000"/>
            <a:headEnd/>
            <a:tailEnd/>
          </a:ln>
        </p:spPr>
      </p:pic>
      <p:pic>
        <p:nvPicPr>
          <p:cNvPr id="538" name="Picture 537" descr="Hitachi_laptop_hard_drive.jpg"/>
          <p:cNvPicPr>
            <a:picLocks noChangeAspect="1"/>
          </p:cNvPicPr>
          <p:nvPr/>
        </p:nvPicPr>
        <p:blipFill>
          <a:blip r:embed="rId13" cstate="print">
            <a:lum contrast="-60000"/>
          </a:blip>
          <a:srcRect/>
          <a:stretch>
            <a:fillRect/>
          </a:stretch>
        </p:blipFill>
        <p:spPr bwMode="auto">
          <a:xfrm>
            <a:off x="7037388" y="3714750"/>
            <a:ext cx="201612" cy="144463"/>
          </a:xfrm>
          <a:prstGeom prst="rect">
            <a:avLst/>
          </a:prstGeom>
          <a:noFill/>
          <a:ln w="9525">
            <a:noFill/>
            <a:miter lim="800000"/>
            <a:headEnd/>
            <a:tailEnd/>
          </a:ln>
        </p:spPr>
      </p:pic>
      <p:pic>
        <p:nvPicPr>
          <p:cNvPr id="539" name="Picture 538" descr="Hitachi_laptop_hard_drive.jpg"/>
          <p:cNvPicPr>
            <a:picLocks noChangeAspect="1"/>
          </p:cNvPicPr>
          <p:nvPr/>
        </p:nvPicPr>
        <p:blipFill>
          <a:blip r:embed="rId13" cstate="print">
            <a:lum contrast="-60000"/>
          </a:blip>
          <a:srcRect/>
          <a:stretch>
            <a:fillRect/>
          </a:stretch>
        </p:blipFill>
        <p:spPr bwMode="auto">
          <a:xfrm>
            <a:off x="5230813" y="3863975"/>
            <a:ext cx="200025" cy="144463"/>
          </a:xfrm>
          <a:prstGeom prst="rect">
            <a:avLst/>
          </a:prstGeom>
          <a:noFill/>
          <a:ln w="9525">
            <a:noFill/>
            <a:miter lim="800000"/>
            <a:headEnd/>
            <a:tailEnd/>
          </a:ln>
        </p:spPr>
      </p:pic>
      <p:pic>
        <p:nvPicPr>
          <p:cNvPr id="540" name="Picture 539" descr="Hitachi_laptop_hard_drive.jpg"/>
          <p:cNvPicPr>
            <a:picLocks noChangeAspect="1"/>
          </p:cNvPicPr>
          <p:nvPr/>
        </p:nvPicPr>
        <p:blipFill>
          <a:blip r:embed="rId13" cstate="print">
            <a:lum contrast="-60000"/>
          </a:blip>
          <a:srcRect/>
          <a:stretch>
            <a:fillRect/>
          </a:stretch>
        </p:blipFill>
        <p:spPr bwMode="auto">
          <a:xfrm>
            <a:off x="5430838" y="3867150"/>
            <a:ext cx="201612" cy="144463"/>
          </a:xfrm>
          <a:prstGeom prst="rect">
            <a:avLst/>
          </a:prstGeom>
          <a:noFill/>
          <a:ln w="9525">
            <a:noFill/>
            <a:miter lim="800000"/>
            <a:headEnd/>
            <a:tailEnd/>
          </a:ln>
        </p:spPr>
      </p:pic>
      <p:pic>
        <p:nvPicPr>
          <p:cNvPr id="541" name="Picture 540" descr="Hitachi_laptop_hard_drive.jpg"/>
          <p:cNvPicPr>
            <a:picLocks noChangeAspect="1"/>
          </p:cNvPicPr>
          <p:nvPr/>
        </p:nvPicPr>
        <p:blipFill>
          <a:blip r:embed="rId13" cstate="print">
            <a:lum contrast="-60000"/>
          </a:blip>
          <a:srcRect/>
          <a:stretch>
            <a:fillRect/>
          </a:stretch>
        </p:blipFill>
        <p:spPr bwMode="auto">
          <a:xfrm>
            <a:off x="5632450" y="3867150"/>
            <a:ext cx="200025" cy="144463"/>
          </a:xfrm>
          <a:prstGeom prst="rect">
            <a:avLst/>
          </a:prstGeom>
          <a:noFill/>
          <a:ln w="9525">
            <a:noFill/>
            <a:miter lim="800000"/>
            <a:headEnd/>
            <a:tailEnd/>
          </a:ln>
        </p:spPr>
      </p:pic>
      <p:pic>
        <p:nvPicPr>
          <p:cNvPr id="542" name="Picture 541" descr="Hitachi_laptop_hard_drive.jpg"/>
          <p:cNvPicPr>
            <a:picLocks noChangeAspect="1"/>
          </p:cNvPicPr>
          <p:nvPr/>
        </p:nvPicPr>
        <p:blipFill>
          <a:blip r:embed="rId13" cstate="print">
            <a:lum contrast="-60000"/>
          </a:blip>
          <a:srcRect/>
          <a:stretch>
            <a:fillRect/>
          </a:stretch>
        </p:blipFill>
        <p:spPr bwMode="auto">
          <a:xfrm>
            <a:off x="5832475" y="3867150"/>
            <a:ext cx="201613" cy="144463"/>
          </a:xfrm>
          <a:prstGeom prst="rect">
            <a:avLst/>
          </a:prstGeom>
          <a:noFill/>
          <a:ln w="9525">
            <a:noFill/>
            <a:miter lim="800000"/>
            <a:headEnd/>
            <a:tailEnd/>
          </a:ln>
        </p:spPr>
      </p:pic>
      <p:pic>
        <p:nvPicPr>
          <p:cNvPr id="543" name="Picture 542" descr="Hitachi_laptop_hard_drive.jpg"/>
          <p:cNvPicPr>
            <a:picLocks noChangeAspect="1"/>
          </p:cNvPicPr>
          <p:nvPr/>
        </p:nvPicPr>
        <p:blipFill>
          <a:blip r:embed="rId13" cstate="print">
            <a:lum contrast="-60000"/>
          </a:blip>
          <a:srcRect/>
          <a:stretch>
            <a:fillRect/>
          </a:stretch>
        </p:blipFill>
        <p:spPr bwMode="auto">
          <a:xfrm>
            <a:off x="6034088" y="3867150"/>
            <a:ext cx="200025" cy="144463"/>
          </a:xfrm>
          <a:prstGeom prst="rect">
            <a:avLst/>
          </a:prstGeom>
          <a:noFill/>
          <a:ln w="9525">
            <a:noFill/>
            <a:miter lim="800000"/>
            <a:headEnd/>
            <a:tailEnd/>
          </a:ln>
        </p:spPr>
      </p:pic>
      <p:pic>
        <p:nvPicPr>
          <p:cNvPr id="544" name="Picture 543" descr="Hitachi_laptop_hard_drive.jpg"/>
          <p:cNvPicPr>
            <a:picLocks noChangeAspect="1"/>
          </p:cNvPicPr>
          <p:nvPr/>
        </p:nvPicPr>
        <p:blipFill>
          <a:blip r:embed="rId13" cstate="print">
            <a:lum contrast="-60000"/>
          </a:blip>
          <a:srcRect/>
          <a:stretch>
            <a:fillRect/>
          </a:stretch>
        </p:blipFill>
        <p:spPr bwMode="auto">
          <a:xfrm>
            <a:off x="6234113" y="3867150"/>
            <a:ext cx="201612" cy="144463"/>
          </a:xfrm>
          <a:prstGeom prst="rect">
            <a:avLst/>
          </a:prstGeom>
          <a:noFill/>
          <a:ln w="9525">
            <a:noFill/>
            <a:miter lim="800000"/>
            <a:headEnd/>
            <a:tailEnd/>
          </a:ln>
        </p:spPr>
      </p:pic>
      <p:pic>
        <p:nvPicPr>
          <p:cNvPr id="545" name="Picture 544" descr="Hitachi_laptop_hard_drive.jpg"/>
          <p:cNvPicPr>
            <a:picLocks noChangeAspect="1"/>
          </p:cNvPicPr>
          <p:nvPr/>
        </p:nvPicPr>
        <p:blipFill>
          <a:blip r:embed="rId13" cstate="print">
            <a:lum contrast="-60000"/>
          </a:blip>
          <a:srcRect/>
          <a:stretch>
            <a:fillRect/>
          </a:stretch>
        </p:blipFill>
        <p:spPr bwMode="auto">
          <a:xfrm>
            <a:off x="6435725" y="3867150"/>
            <a:ext cx="200025" cy="144463"/>
          </a:xfrm>
          <a:prstGeom prst="rect">
            <a:avLst/>
          </a:prstGeom>
          <a:noFill/>
          <a:ln w="9525">
            <a:noFill/>
            <a:miter lim="800000"/>
            <a:headEnd/>
            <a:tailEnd/>
          </a:ln>
        </p:spPr>
      </p:pic>
      <p:pic>
        <p:nvPicPr>
          <p:cNvPr id="546" name="Picture 545" descr="Hitachi_laptop_hard_drive.jpg"/>
          <p:cNvPicPr>
            <a:picLocks noChangeAspect="1"/>
          </p:cNvPicPr>
          <p:nvPr/>
        </p:nvPicPr>
        <p:blipFill>
          <a:blip r:embed="rId13" cstate="print">
            <a:lum contrast="-60000"/>
          </a:blip>
          <a:srcRect/>
          <a:stretch>
            <a:fillRect/>
          </a:stretch>
        </p:blipFill>
        <p:spPr bwMode="auto">
          <a:xfrm>
            <a:off x="6635750" y="3862388"/>
            <a:ext cx="201613" cy="144462"/>
          </a:xfrm>
          <a:prstGeom prst="rect">
            <a:avLst/>
          </a:prstGeom>
          <a:noFill/>
          <a:ln w="9525">
            <a:noFill/>
            <a:miter lim="800000"/>
            <a:headEnd/>
            <a:tailEnd/>
          </a:ln>
        </p:spPr>
      </p:pic>
      <p:pic>
        <p:nvPicPr>
          <p:cNvPr id="547" name="Picture 546" descr="Hitachi_laptop_hard_drive.jpg"/>
          <p:cNvPicPr>
            <a:picLocks noChangeAspect="1"/>
          </p:cNvPicPr>
          <p:nvPr/>
        </p:nvPicPr>
        <p:blipFill>
          <a:blip r:embed="rId13" cstate="print">
            <a:lum contrast="-60000"/>
          </a:blip>
          <a:srcRect/>
          <a:stretch>
            <a:fillRect/>
          </a:stretch>
        </p:blipFill>
        <p:spPr bwMode="auto">
          <a:xfrm>
            <a:off x="6837363" y="3862388"/>
            <a:ext cx="200025" cy="144462"/>
          </a:xfrm>
          <a:prstGeom prst="rect">
            <a:avLst/>
          </a:prstGeom>
          <a:noFill/>
          <a:ln w="9525">
            <a:noFill/>
            <a:miter lim="800000"/>
            <a:headEnd/>
            <a:tailEnd/>
          </a:ln>
        </p:spPr>
      </p:pic>
      <p:pic>
        <p:nvPicPr>
          <p:cNvPr id="548" name="Picture 547" descr="Hitachi_laptop_hard_drive.jpg"/>
          <p:cNvPicPr>
            <a:picLocks noChangeAspect="1"/>
          </p:cNvPicPr>
          <p:nvPr/>
        </p:nvPicPr>
        <p:blipFill>
          <a:blip r:embed="rId13" cstate="print">
            <a:lum contrast="-60000"/>
          </a:blip>
          <a:srcRect/>
          <a:stretch>
            <a:fillRect/>
          </a:stretch>
        </p:blipFill>
        <p:spPr bwMode="auto">
          <a:xfrm>
            <a:off x="7037388" y="3862388"/>
            <a:ext cx="201612" cy="144462"/>
          </a:xfrm>
          <a:prstGeom prst="rect">
            <a:avLst/>
          </a:prstGeom>
          <a:noFill/>
          <a:ln w="9525">
            <a:noFill/>
            <a:miter lim="800000"/>
            <a:headEnd/>
            <a:tailEnd/>
          </a:ln>
        </p:spPr>
      </p:pic>
      <p:pic>
        <p:nvPicPr>
          <p:cNvPr id="549" name="Picture 548" descr="Hitachi_laptop_hard_drive.jpg"/>
          <p:cNvPicPr>
            <a:picLocks noChangeAspect="1"/>
          </p:cNvPicPr>
          <p:nvPr/>
        </p:nvPicPr>
        <p:blipFill>
          <a:blip r:embed="rId13" cstate="print">
            <a:lum contrast="-60000"/>
          </a:blip>
          <a:srcRect/>
          <a:stretch>
            <a:fillRect/>
          </a:stretch>
        </p:blipFill>
        <p:spPr bwMode="auto">
          <a:xfrm>
            <a:off x="5227638" y="4013200"/>
            <a:ext cx="201612" cy="144463"/>
          </a:xfrm>
          <a:prstGeom prst="rect">
            <a:avLst/>
          </a:prstGeom>
          <a:noFill/>
          <a:ln w="9525">
            <a:noFill/>
            <a:miter lim="800000"/>
            <a:headEnd/>
            <a:tailEnd/>
          </a:ln>
        </p:spPr>
      </p:pic>
      <p:pic>
        <p:nvPicPr>
          <p:cNvPr id="550" name="Picture 549" descr="Hitachi_laptop_hard_drive.jpg"/>
          <p:cNvPicPr>
            <a:picLocks noChangeAspect="1"/>
          </p:cNvPicPr>
          <p:nvPr/>
        </p:nvPicPr>
        <p:blipFill>
          <a:blip r:embed="rId13" cstate="print">
            <a:lum contrast="-60000"/>
          </a:blip>
          <a:srcRect/>
          <a:stretch>
            <a:fillRect/>
          </a:stretch>
        </p:blipFill>
        <p:spPr bwMode="auto">
          <a:xfrm>
            <a:off x="5429250" y="4013200"/>
            <a:ext cx="200025" cy="144463"/>
          </a:xfrm>
          <a:prstGeom prst="rect">
            <a:avLst/>
          </a:prstGeom>
          <a:noFill/>
          <a:ln w="9525">
            <a:noFill/>
            <a:miter lim="800000"/>
            <a:headEnd/>
            <a:tailEnd/>
          </a:ln>
        </p:spPr>
      </p:pic>
      <p:pic>
        <p:nvPicPr>
          <p:cNvPr id="551" name="Picture 550" descr="Hitachi_laptop_hard_drive.jpg"/>
          <p:cNvPicPr>
            <a:picLocks noChangeAspect="1"/>
          </p:cNvPicPr>
          <p:nvPr/>
        </p:nvPicPr>
        <p:blipFill>
          <a:blip r:embed="rId13" cstate="print">
            <a:lum contrast="-60000"/>
          </a:blip>
          <a:srcRect/>
          <a:stretch>
            <a:fillRect/>
          </a:stretch>
        </p:blipFill>
        <p:spPr bwMode="auto">
          <a:xfrm>
            <a:off x="5629275" y="4013200"/>
            <a:ext cx="201613" cy="144463"/>
          </a:xfrm>
          <a:prstGeom prst="rect">
            <a:avLst/>
          </a:prstGeom>
          <a:noFill/>
          <a:ln w="9525">
            <a:noFill/>
            <a:miter lim="800000"/>
            <a:headEnd/>
            <a:tailEnd/>
          </a:ln>
        </p:spPr>
      </p:pic>
      <p:pic>
        <p:nvPicPr>
          <p:cNvPr id="552" name="Picture 551" descr="Hitachi_laptop_hard_drive.jpg"/>
          <p:cNvPicPr>
            <a:picLocks noChangeAspect="1"/>
          </p:cNvPicPr>
          <p:nvPr/>
        </p:nvPicPr>
        <p:blipFill>
          <a:blip r:embed="rId13" cstate="print">
            <a:lum contrast="-60000"/>
          </a:blip>
          <a:srcRect/>
          <a:stretch>
            <a:fillRect/>
          </a:stretch>
        </p:blipFill>
        <p:spPr bwMode="auto">
          <a:xfrm>
            <a:off x="5830888" y="4013200"/>
            <a:ext cx="200025" cy="144463"/>
          </a:xfrm>
          <a:prstGeom prst="rect">
            <a:avLst/>
          </a:prstGeom>
          <a:noFill/>
          <a:ln w="9525">
            <a:noFill/>
            <a:miter lim="800000"/>
            <a:headEnd/>
            <a:tailEnd/>
          </a:ln>
        </p:spPr>
      </p:pic>
      <p:pic>
        <p:nvPicPr>
          <p:cNvPr id="553" name="Picture 552" descr="Hitachi_laptop_hard_drive.jpg"/>
          <p:cNvPicPr>
            <a:picLocks noChangeAspect="1"/>
          </p:cNvPicPr>
          <p:nvPr/>
        </p:nvPicPr>
        <p:blipFill>
          <a:blip r:embed="rId13" cstate="print">
            <a:lum contrast="-60000"/>
          </a:blip>
          <a:srcRect/>
          <a:stretch>
            <a:fillRect/>
          </a:stretch>
        </p:blipFill>
        <p:spPr bwMode="auto">
          <a:xfrm>
            <a:off x="6030913" y="4013200"/>
            <a:ext cx="201612" cy="144463"/>
          </a:xfrm>
          <a:prstGeom prst="rect">
            <a:avLst/>
          </a:prstGeom>
          <a:noFill/>
          <a:ln w="9525">
            <a:noFill/>
            <a:miter lim="800000"/>
            <a:headEnd/>
            <a:tailEnd/>
          </a:ln>
        </p:spPr>
      </p:pic>
      <p:pic>
        <p:nvPicPr>
          <p:cNvPr id="554" name="Picture 553" descr="Hitachi_laptop_hard_drive.jpg"/>
          <p:cNvPicPr>
            <a:picLocks noChangeAspect="1"/>
          </p:cNvPicPr>
          <p:nvPr/>
        </p:nvPicPr>
        <p:blipFill>
          <a:blip r:embed="rId13" cstate="print">
            <a:lum contrast="-60000"/>
          </a:blip>
          <a:srcRect/>
          <a:stretch>
            <a:fillRect/>
          </a:stretch>
        </p:blipFill>
        <p:spPr bwMode="auto">
          <a:xfrm>
            <a:off x="6232525" y="4013200"/>
            <a:ext cx="200025" cy="144463"/>
          </a:xfrm>
          <a:prstGeom prst="rect">
            <a:avLst/>
          </a:prstGeom>
          <a:noFill/>
          <a:ln w="9525">
            <a:noFill/>
            <a:miter lim="800000"/>
            <a:headEnd/>
            <a:tailEnd/>
          </a:ln>
        </p:spPr>
      </p:pic>
      <p:pic>
        <p:nvPicPr>
          <p:cNvPr id="555" name="Picture 554" descr="Hitachi_laptop_hard_drive.jpg"/>
          <p:cNvPicPr>
            <a:picLocks noChangeAspect="1"/>
          </p:cNvPicPr>
          <p:nvPr/>
        </p:nvPicPr>
        <p:blipFill>
          <a:blip r:embed="rId13" cstate="print">
            <a:lum contrast="-60000"/>
          </a:blip>
          <a:srcRect/>
          <a:stretch>
            <a:fillRect/>
          </a:stretch>
        </p:blipFill>
        <p:spPr bwMode="auto">
          <a:xfrm>
            <a:off x="6432550" y="4013200"/>
            <a:ext cx="201613" cy="144463"/>
          </a:xfrm>
          <a:prstGeom prst="rect">
            <a:avLst/>
          </a:prstGeom>
          <a:noFill/>
          <a:ln w="9525">
            <a:noFill/>
            <a:miter lim="800000"/>
            <a:headEnd/>
            <a:tailEnd/>
          </a:ln>
        </p:spPr>
      </p:pic>
      <p:pic>
        <p:nvPicPr>
          <p:cNvPr id="556" name="Picture 555" descr="Hitachi_laptop_hard_drive.jpg"/>
          <p:cNvPicPr>
            <a:picLocks noChangeAspect="1"/>
          </p:cNvPicPr>
          <p:nvPr/>
        </p:nvPicPr>
        <p:blipFill>
          <a:blip r:embed="rId13" cstate="print">
            <a:lum contrast="-60000"/>
          </a:blip>
          <a:srcRect/>
          <a:stretch>
            <a:fillRect/>
          </a:stretch>
        </p:blipFill>
        <p:spPr bwMode="auto">
          <a:xfrm>
            <a:off x="6634163" y="4010025"/>
            <a:ext cx="200025" cy="144463"/>
          </a:xfrm>
          <a:prstGeom prst="rect">
            <a:avLst/>
          </a:prstGeom>
          <a:noFill/>
          <a:ln w="9525">
            <a:noFill/>
            <a:miter lim="800000"/>
            <a:headEnd/>
            <a:tailEnd/>
          </a:ln>
        </p:spPr>
      </p:pic>
      <p:pic>
        <p:nvPicPr>
          <p:cNvPr id="557" name="Picture 556" descr="Hitachi_laptop_hard_drive.jpg"/>
          <p:cNvPicPr>
            <a:picLocks noChangeAspect="1"/>
          </p:cNvPicPr>
          <p:nvPr/>
        </p:nvPicPr>
        <p:blipFill>
          <a:blip r:embed="rId13" cstate="print">
            <a:lum contrast="-60000"/>
          </a:blip>
          <a:srcRect/>
          <a:stretch>
            <a:fillRect/>
          </a:stretch>
        </p:blipFill>
        <p:spPr bwMode="auto">
          <a:xfrm>
            <a:off x="6834188" y="4010025"/>
            <a:ext cx="201612" cy="144463"/>
          </a:xfrm>
          <a:prstGeom prst="rect">
            <a:avLst/>
          </a:prstGeom>
          <a:noFill/>
          <a:ln w="9525">
            <a:noFill/>
            <a:miter lim="800000"/>
            <a:headEnd/>
            <a:tailEnd/>
          </a:ln>
        </p:spPr>
      </p:pic>
      <p:pic>
        <p:nvPicPr>
          <p:cNvPr id="558" name="Picture 557" descr="Hitachi_laptop_hard_drive.jpg"/>
          <p:cNvPicPr>
            <a:picLocks noChangeAspect="1"/>
          </p:cNvPicPr>
          <p:nvPr/>
        </p:nvPicPr>
        <p:blipFill>
          <a:blip r:embed="rId13" cstate="print">
            <a:lum contrast="-60000"/>
          </a:blip>
          <a:srcRect/>
          <a:stretch>
            <a:fillRect/>
          </a:stretch>
        </p:blipFill>
        <p:spPr bwMode="auto">
          <a:xfrm>
            <a:off x="7035800" y="4010025"/>
            <a:ext cx="200025" cy="144463"/>
          </a:xfrm>
          <a:prstGeom prst="rect">
            <a:avLst/>
          </a:prstGeom>
          <a:noFill/>
          <a:ln w="9525">
            <a:noFill/>
            <a:miter lim="800000"/>
            <a:headEnd/>
            <a:tailEnd/>
          </a:ln>
        </p:spPr>
      </p:pic>
      <p:graphicFrame>
        <p:nvGraphicFramePr>
          <p:cNvPr id="193539" name="Object 54"/>
          <p:cNvGraphicFramePr>
            <a:graphicFrameLocks noChangeAspect="1"/>
          </p:cNvGraphicFramePr>
          <p:nvPr/>
        </p:nvGraphicFramePr>
        <p:xfrm>
          <a:off x="5176838" y="2057400"/>
          <a:ext cx="2109787" cy="723900"/>
        </p:xfrm>
        <a:graphic>
          <a:graphicData uri="http://schemas.openxmlformats.org/presentationml/2006/ole">
            <p:oleObj spid="_x0000_s50178" name="Visio" r:id="rId14" imgW="1372972" imgH="558817" progId="Visio.Drawing.11">
              <p:embed/>
            </p:oleObj>
          </a:graphicData>
        </a:graphic>
      </p:graphicFrame>
      <p:sp>
        <p:nvSpPr>
          <p:cNvPr id="385135" name="Rectangle 2"/>
          <p:cNvSpPr>
            <a:spLocks noGrp="1" noChangeArrowheads="1"/>
          </p:cNvSpPr>
          <p:nvPr>
            <p:ph type="title" idx="4294967295"/>
          </p:nvPr>
        </p:nvSpPr>
        <p:spPr>
          <a:xfrm>
            <a:off x="15875" y="444500"/>
            <a:ext cx="4392613" cy="320675"/>
          </a:xfrm>
        </p:spPr>
        <p:txBody>
          <a:bodyPr lIns="228600" anchor="ctr"/>
          <a:lstStyle/>
          <a:p>
            <a:r>
              <a:rPr lang="en-US" sz="1900" smtClean="0">
                <a:latin typeface="Arial" charset="0"/>
                <a:cs typeface="Arial" charset="0"/>
              </a:rPr>
              <a:t>3PAR InServ Data Layout</a:t>
            </a:r>
          </a:p>
        </p:txBody>
      </p:sp>
      <p:sp>
        <p:nvSpPr>
          <p:cNvPr id="2442" name="Oval 17"/>
          <p:cNvSpPr>
            <a:spLocks noChangeAspect="1" noChangeArrowheads="1"/>
          </p:cNvSpPr>
          <p:nvPr/>
        </p:nvSpPr>
        <p:spPr bwMode="auto">
          <a:xfrm>
            <a:off x="5238750" y="3578225"/>
            <a:ext cx="128588" cy="128588"/>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cxnSp>
        <p:nvCxnSpPr>
          <p:cNvPr id="385137" name="Straight Arrow Connector 4054"/>
          <p:cNvCxnSpPr>
            <a:cxnSpLocks noChangeShapeType="1"/>
          </p:cNvCxnSpPr>
          <p:nvPr/>
        </p:nvCxnSpPr>
        <p:spPr bwMode="auto">
          <a:xfrm rot="16200000" flipV="1">
            <a:off x="7623969" y="-1086644"/>
            <a:ext cx="212725" cy="6653213"/>
          </a:xfrm>
          <a:prstGeom prst="straightConnector1">
            <a:avLst/>
          </a:prstGeom>
          <a:noFill/>
          <a:ln w="9525" algn="ctr">
            <a:noFill/>
            <a:round/>
            <a:headEnd/>
            <a:tailEnd type="arrow" w="med" len="med"/>
          </a:ln>
        </p:spPr>
      </p:cxnSp>
      <p:graphicFrame>
        <p:nvGraphicFramePr>
          <p:cNvPr id="54273" name="Object 58"/>
          <p:cNvGraphicFramePr>
            <a:graphicFrameLocks noChangeAspect="1"/>
          </p:cNvGraphicFramePr>
          <p:nvPr/>
        </p:nvGraphicFramePr>
        <p:xfrm>
          <a:off x="5173663" y="2736850"/>
          <a:ext cx="2109787" cy="723900"/>
        </p:xfrm>
        <a:graphic>
          <a:graphicData uri="http://schemas.openxmlformats.org/presentationml/2006/ole">
            <p:oleObj spid="_x0000_s50179" name="Visio" r:id="rId15" imgW="1372972" imgH="558817" progId="Visio.Drawing.11">
              <p:embed/>
            </p:oleObj>
          </a:graphicData>
        </a:graphic>
      </p:graphicFrame>
      <p:sp>
        <p:nvSpPr>
          <p:cNvPr id="453" name="AutoShape 3"/>
          <p:cNvSpPr>
            <a:spLocks noChangeAspect="1" noChangeArrowheads="1"/>
          </p:cNvSpPr>
          <p:nvPr/>
        </p:nvSpPr>
        <p:spPr bwMode="auto">
          <a:xfrm>
            <a:off x="7585075" y="2901950"/>
            <a:ext cx="319088" cy="515938"/>
          </a:xfrm>
          <a:prstGeom prst="can">
            <a:avLst>
              <a:gd name="adj" fmla="val 25047"/>
            </a:avLst>
          </a:prstGeom>
          <a:solidFill>
            <a:srgbClr val="FFFF00"/>
          </a:solidFill>
          <a:ln w="9525">
            <a:noFill/>
            <a:round/>
            <a:headEnd/>
            <a:tailEnd/>
          </a:ln>
        </p:spPr>
        <p:txBody>
          <a:bodyPr anchor="ctr">
            <a:spAutoFit/>
          </a:bodyPr>
          <a:lstStyle/>
          <a:p>
            <a:pPr algn="ctr" defTabSz="914400"/>
            <a:r>
              <a:rPr lang="en-US" sz="1000" b="1">
                <a:cs typeface="Arial" charset="0"/>
              </a:rPr>
              <a:t>L</a:t>
            </a:r>
          </a:p>
          <a:p>
            <a:pPr algn="ctr" defTabSz="914400"/>
            <a:r>
              <a:rPr lang="en-US" sz="1000" b="1">
                <a:cs typeface="Arial" charset="0"/>
              </a:rPr>
              <a:t>D</a:t>
            </a:r>
          </a:p>
        </p:txBody>
      </p:sp>
      <p:sp>
        <p:nvSpPr>
          <p:cNvPr id="463" name="AutoShape 3"/>
          <p:cNvSpPr>
            <a:spLocks noChangeAspect="1" noChangeArrowheads="1"/>
          </p:cNvSpPr>
          <p:nvPr/>
        </p:nvSpPr>
        <p:spPr bwMode="auto">
          <a:xfrm>
            <a:off x="4122738" y="2901950"/>
            <a:ext cx="285750" cy="504825"/>
          </a:xfrm>
          <a:prstGeom prst="can">
            <a:avLst>
              <a:gd name="adj" fmla="val 24913"/>
            </a:avLst>
          </a:prstGeom>
          <a:solidFill>
            <a:srgbClr val="00B050"/>
          </a:solidFill>
          <a:ln w="9525">
            <a:noFill/>
            <a:round/>
            <a:headEnd/>
            <a:tailEnd/>
          </a:ln>
        </p:spPr>
        <p:txBody>
          <a:bodyPr anchor="ctr">
            <a:spAutoFit/>
          </a:bodyPr>
          <a:lstStyle/>
          <a:p>
            <a:pPr defTabSz="914400"/>
            <a:r>
              <a:rPr lang="en-US" sz="1000" b="1">
                <a:cs typeface="Arial" charset="0"/>
              </a:rPr>
              <a:t>LD</a:t>
            </a:r>
          </a:p>
        </p:txBody>
      </p:sp>
      <p:sp>
        <p:nvSpPr>
          <p:cNvPr id="4106" name="AutoShape 3"/>
          <p:cNvSpPr>
            <a:spLocks noChangeAspect="1" noChangeArrowheads="1"/>
          </p:cNvSpPr>
          <p:nvPr/>
        </p:nvSpPr>
        <p:spPr bwMode="auto">
          <a:xfrm>
            <a:off x="4578350" y="2901950"/>
            <a:ext cx="296863" cy="523875"/>
          </a:xfrm>
          <a:prstGeom prst="can">
            <a:avLst>
              <a:gd name="adj" fmla="val 24959"/>
            </a:avLst>
          </a:prstGeom>
          <a:solidFill>
            <a:srgbClr val="FF0000">
              <a:alpha val="74901"/>
            </a:srgbClr>
          </a:solidFill>
          <a:ln w="9525">
            <a:noFill/>
            <a:round/>
            <a:headEnd/>
            <a:tailEnd/>
          </a:ln>
        </p:spPr>
        <p:txBody>
          <a:bodyPr anchor="ctr">
            <a:spAutoFit/>
          </a:bodyPr>
          <a:lstStyle/>
          <a:p>
            <a:pPr algn="ctr" defTabSz="914400"/>
            <a:r>
              <a:rPr lang="en-US" sz="1000" b="1">
                <a:cs typeface="Arial" charset="0"/>
              </a:rPr>
              <a:t>LD</a:t>
            </a:r>
          </a:p>
        </p:txBody>
      </p:sp>
      <p:pic>
        <p:nvPicPr>
          <p:cNvPr id="859" name="Picture 858" descr="Hitachi_laptop_hard_drive.jpg"/>
          <p:cNvPicPr>
            <a:picLocks noChangeAspect="1"/>
          </p:cNvPicPr>
          <p:nvPr/>
        </p:nvPicPr>
        <p:blipFill>
          <a:blip r:embed="rId13" cstate="print">
            <a:lum contrast="-60000"/>
          </a:blip>
          <a:srcRect/>
          <a:stretch>
            <a:fillRect/>
          </a:stretch>
        </p:blipFill>
        <p:spPr bwMode="auto">
          <a:xfrm>
            <a:off x="5233988" y="4310063"/>
            <a:ext cx="200025" cy="144462"/>
          </a:xfrm>
          <a:prstGeom prst="rect">
            <a:avLst/>
          </a:prstGeom>
          <a:noFill/>
          <a:ln w="9525">
            <a:noFill/>
            <a:miter lim="800000"/>
            <a:headEnd/>
            <a:tailEnd/>
          </a:ln>
        </p:spPr>
      </p:pic>
      <p:pic>
        <p:nvPicPr>
          <p:cNvPr id="860" name="Picture 859" descr="Hitachi_laptop_hard_drive.jpg"/>
          <p:cNvPicPr>
            <a:picLocks noChangeAspect="1"/>
          </p:cNvPicPr>
          <p:nvPr/>
        </p:nvPicPr>
        <p:blipFill>
          <a:blip r:embed="rId13" cstate="print">
            <a:lum contrast="-60000"/>
          </a:blip>
          <a:srcRect/>
          <a:stretch>
            <a:fillRect/>
          </a:stretch>
        </p:blipFill>
        <p:spPr bwMode="auto">
          <a:xfrm>
            <a:off x="5434013" y="4310063"/>
            <a:ext cx="201612" cy="144462"/>
          </a:xfrm>
          <a:prstGeom prst="rect">
            <a:avLst/>
          </a:prstGeom>
          <a:noFill/>
          <a:ln w="9525">
            <a:noFill/>
            <a:miter lim="800000"/>
            <a:headEnd/>
            <a:tailEnd/>
          </a:ln>
        </p:spPr>
      </p:pic>
      <p:pic>
        <p:nvPicPr>
          <p:cNvPr id="861" name="Picture 860" descr="Hitachi_laptop_hard_drive.jpg"/>
          <p:cNvPicPr>
            <a:picLocks noChangeAspect="1"/>
          </p:cNvPicPr>
          <p:nvPr/>
        </p:nvPicPr>
        <p:blipFill>
          <a:blip r:embed="rId13" cstate="print">
            <a:lum contrast="-60000"/>
          </a:blip>
          <a:srcRect/>
          <a:stretch>
            <a:fillRect/>
          </a:stretch>
        </p:blipFill>
        <p:spPr bwMode="auto">
          <a:xfrm>
            <a:off x="5635625" y="4305300"/>
            <a:ext cx="200025" cy="144463"/>
          </a:xfrm>
          <a:prstGeom prst="rect">
            <a:avLst/>
          </a:prstGeom>
          <a:noFill/>
          <a:ln w="9525">
            <a:noFill/>
            <a:miter lim="800000"/>
            <a:headEnd/>
            <a:tailEnd/>
          </a:ln>
        </p:spPr>
      </p:pic>
      <p:pic>
        <p:nvPicPr>
          <p:cNvPr id="862" name="Picture 861" descr="Hitachi_laptop_hard_drive.jpg"/>
          <p:cNvPicPr>
            <a:picLocks noChangeAspect="1"/>
          </p:cNvPicPr>
          <p:nvPr/>
        </p:nvPicPr>
        <p:blipFill>
          <a:blip r:embed="rId13" cstate="print">
            <a:lum contrast="-60000"/>
          </a:blip>
          <a:srcRect/>
          <a:stretch>
            <a:fillRect/>
          </a:stretch>
        </p:blipFill>
        <p:spPr bwMode="auto">
          <a:xfrm>
            <a:off x="5835650" y="4305300"/>
            <a:ext cx="201613" cy="144463"/>
          </a:xfrm>
          <a:prstGeom prst="rect">
            <a:avLst/>
          </a:prstGeom>
          <a:noFill/>
          <a:ln w="9525">
            <a:noFill/>
            <a:miter lim="800000"/>
            <a:headEnd/>
            <a:tailEnd/>
          </a:ln>
        </p:spPr>
      </p:pic>
      <p:pic>
        <p:nvPicPr>
          <p:cNvPr id="863" name="Picture 862" descr="Hitachi_laptop_hard_drive.jpg"/>
          <p:cNvPicPr>
            <a:picLocks noChangeAspect="1"/>
          </p:cNvPicPr>
          <p:nvPr/>
        </p:nvPicPr>
        <p:blipFill>
          <a:blip r:embed="rId13" cstate="print">
            <a:lum contrast="-60000"/>
          </a:blip>
          <a:srcRect/>
          <a:stretch>
            <a:fillRect/>
          </a:stretch>
        </p:blipFill>
        <p:spPr bwMode="auto">
          <a:xfrm>
            <a:off x="6037263" y="4305300"/>
            <a:ext cx="200025" cy="144463"/>
          </a:xfrm>
          <a:prstGeom prst="rect">
            <a:avLst/>
          </a:prstGeom>
          <a:noFill/>
          <a:ln w="9525">
            <a:noFill/>
            <a:miter lim="800000"/>
            <a:headEnd/>
            <a:tailEnd/>
          </a:ln>
        </p:spPr>
      </p:pic>
      <p:pic>
        <p:nvPicPr>
          <p:cNvPr id="864" name="Picture 863" descr="Hitachi_laptop_hard_drive.jpg"/>
          <p:cNvPicPr>
            <a:picLocks noChangeAspect="1"/>
          </p:cNvPicPr>
          <p:nvPr/>
        </p:nvPicPr>
        <p:blipFill>
          <a:blip r:embed="rId13" cstate="print">
            <a:lum contrast="-60000"/>
          </a:blip>
          <a:srcRect/>
          <a:stretch>
            <a:fillRect/>
          </a:stretch>
        </p:blipFill>
        <p:spPr bwMode="auto">
          <a:xfrm>
            <a:off x="6237288" y="4305300"/>
            <a:ext cx="201612" cy="144463"/>
          </a:xfrm>
          <a:prstGeom prst="rect">
            <a:avLst/>
          </a:prstGeom>
          <a:noFill/>
          <a:ln w="9525">
            <a:noFill/>
            <a:miter lim="800000"/>
            <a:headEnd/>
            <a:tailEnd/>
          </a:ln>
        </p:spPr>
      </p:pic>
      <p:pic>
        <p:nvPicPr>
          <p:cNvPr id="865" name="Picture 864" descr="Hitachi_laptop_hard_drive.jpg"/>
          <p:cNvPicPr>
            <a:picLocks noChangeAspect="1"/>
          </p:cNvPicPr>
          <p:nvPr/>
        </p:nvPicPr>
        <p:blipFill>
          <a:blip r:embed="rId13" cstate="print">
            <a:lum contrast="-60000"/>
          </a:blip>
          <a:srcRect/>
          <a:stretch>
            <a:fillRect/>
          </a:stretch>
        </p:blipFill>
        <p:spPr bwMode="auto">
          <a:xfrm>
            <a:off x="6438900" y="4305300"/>
            <a:ext cx="200025" cy="144463"/>
          </a:xfrm>
          <a:prstGeom prst="rect">
            <a:avLst/>
          </a:prstGeom>
          <a:noFill/>
          <a:ln w="9525">
            <a:noFill/>
            <a:miter lim="800000"/>
            <a:headEnd/>
            <a:tailEnd/>
          </a:ln>
        </p:spPr>
      </p:pic>
      <p:pic>
        <p:nvPicPr>
          <p:cNvPr id="866" name="Picture 865" descr="Hitachi_laptop_hard_drive.jpg"/>
          <p:cNvPicPr>
            <a:picLocks noChangeAspect="1"/>
          </p:cNvPicPr>
          <p:nvPr/>
        </p:nvPicPr>
        <p:blipFill>
          <a:blip r:embed="rId13" cstate="print">
            <a:lum contrast="-60000"/>
          </a:blip>
          <a:srcRect/>
          <a:stretch>
            <a:fillRect/>
          </a:stretch>
        </p:blipFill>
        <p:spPr bwMode="auto">
          <a:xfrm>
            <a:off x="6638925" y="4305300"/>
            <a:ext cx="201613" cy="144463"/>
          </a:xfrm>
          <a:prstGeom prst="rect">
            <a:avLst/>
          </a:prstGeom>
          <a:noFill/>
          <a:ln w="9525">
            <a:noFill/>
            <a:miter lim="800000"/>
            <a:headEnd/>
            <a:tailEnd/>
          </a:ln>
        </p:spPr>
      </p:pic>
      <p:pic>
        <p:nvPicPr>
          <p:cNvPr id="867" name="Picture 866" descr="Hitachi_laptop_hard_drive.jpg"/>
          <p:cNvPicPr>
            <a:picLocks noChangeAspect="1"/>
          </p:cNvPicPr>
          <p:nvPr/>
        </p:nvPicPr>
        <p:blipFill>
          <a:blip r:embed="rId13" cstate="print">
            <a:lum contrast="-60000"/>
          </a:blip>
          <a:srcRect/>
          <a:stretch>
            <a:fillRect/>
          </a:stretch>
        </p:blipFill>
        <p:spPr bwMode="auto">
          <a:xfrm>
            <a:off x="6840538" y="4305300"/>
            <a:ext cx="200025" cy="144463"/>
          </a:xfrm>
          <a:prstGeom prst="rect">
            <a:avLst/>
          </a:prstGeom>
          <a:noFill/>
          <a:ln w="9525">
            <a:noFill/>
            <a:miter lim="800000"/>
            <a:headEnd/>
            <a:tailEnd/>
          </a:ln>
        </p:spPr>
      </p:pic>
      <p:pic>
        <p:nvPicPr>
          <p:cNvPr id="868" name="Picture 867" descr="Hitachi_laptop_hard_drive.jpg"/>
          <p:cNvPicPr>
            <a:picLocks noChangeAspect="1"/>
          </p:cNvPicPr>
          <p:nvPr/>
        </p:nvPicPr>
        <p:blipFill>
          <a:blip r:embed="rId13" cstate="print">
            <a:lum contrast="-60000"/>
          </a:blip>
          <a:srcRect/>
          <a:stretch>
            <a:fillRect/>
          </a:stretch>
        </p:blipFill>
        <p:spPr bwMode="auto">
          <a:xfrm>
            <a:off x="7040563" y="4305300"/>
            <a:ext cx="201612" cy="144463"/>
          </a:xfrm>
          <a:prstGeom prst="rect">
            <a:avLst/>
          </a:prstGeom>
          <a:noFill/>
          <a:ln w="9525">
            <a:noFill/>
            <a:miter lim="800000"/>
            <a:headEnd/>
            <a:tailEnd/>
          </a:ln>
        </p:spPr>
      </p:pic>
      <p:pic>
        <p:nvPicPr>
          <p:cNvPr id="869" name="Picture 868" descr="Hitachi_laptop_hard_drive.jpg"/>
          <p:cNvPicPr>
            <a:picLocks noChangeAspect="1"/>
          </p:cNvPicPr>
          <p:nvPr/>
        </p:nvPicPr>
        <p:blipFill>
          <a:blip r:embed="rId13" cstate="print">
            <a:lum contrast="-60000"/>
          </a:blip>
          <a:srcRect/>
          <a:stretch>
            <a:fillRect/>
          </a:stretch>
        </p:blipFill>
        <p:spPr bwMode="auto">
          <a:xfrm>
            <a:off x="5230813" y="4452938"/>
            <a:ext cx="201612" cy="144462"/>
          </a:xfrm>
          <a:prstGeom prst="rect">
            <a:avLst/>
          </a:prstGeom>
          <a:noFill/>
          <a:ln w="9525">
            <a:noFill/>
            <a:miter lim="800000"/>
            <a:headEnd/>
            <a:tailEnd/>
          </a:ln>
        </p:spPr>
      </p:pic>
      <p:pic>
        <p:nvPicPr>
          <p:cNvPr id="870" name="Picture 869" descr="Hitachi_laptop_hard_drive.jpg"/>
          <p:cNvPicPr>
            <a:picLocks noChangeAspect="1"/>
          </p:cNvPicPr>
          <p:nvPr/>
        </p:nvPicPr>
        <p:blipFill>
          <a:blip r:embed="rId13" cstate="print">
            <a:lum contrast="-60000"/>
          </a:blip>
          <a:srcRect/>
          <a:stretch>
            <a:fillRect/>
          </a:stretch>
        </p:blipFill>
        <p:spPr bwMode="auto">
          <a:xfrm>
            <a:off x="5432425" y="4452938"/>
            <a:ext cx="200025" cy="144462"/>
          </a:xfrm>
          <a:prstGeom prst="rect">
            <a:avLst/>
          </a:prstGeom>
          <a:noFill/>
          <a:ln w="9525">
            <a:noFill/>
            <a:miter lim="800000"/>
            <a:headEnd/>
            <a:tailEnd/>
          </a:ln>
        </p:spPr>
      </p:pic>
      <p:pic>
        <p:nvPicPr>
          <p:cNvPr id="871" name="Picture 870" descr="Hitachi_laptop_hard_drive.jpg"/>
          <p:cNvPicPr>
            <a:picLocks noChangeAspect="1"/>
          </p:cNvPicPr>
          <p:nvPr/>
        </p:nvPicPr>
        <p:blipFill>
          <a:blip r:embed="rId13" cstate="print">
            <a:lum contrast="-60000"/>
          </a:blip>
          <a:srcRect/>
          <a:stretch>
            <a:fillRect/>
          </a:stretch>
        </p:blipFill>
        <p:spPr bwMode="auto">
          <a:xfrm>
            <a:off x="5632450" y="4452938"/>
            <a:ext cx="201613" cy="144462"/>
          </a:xfrm>
          <a:prstGeom prst="rect">
            <a:avLst/>
          </a:prstGeom>
          <a:noFill/>
          <a:ln w="9525">
            <a:noFill/>
            <a:miter lim="800000"/>
            <a:headEnd/>
            <a:tailEnd/>
          </a:ln>
        </p:spPr>
      </p:pic>
      <p:pic>
        <p:nvPicPr>
          <p:cNvPr id="872" name="Picture 871" descr="Hitachi_laptop_hard_drive.jpg"/>
          <p:cNvPicPr>
            <a:picLocks noChangeAspect="1"/>
          </p:cNvPicPr>
          <p:nvPr/>
        </p:nvPicPr>
        <p:blipFill>
          <a:blip r:embed="rId13" cstate="print">
            <a:lum contrast="-60000"/>
          </a:blip>
          <a:srcRect/>
          <a:stretch>
            <a:fillRect/>
          </a:stretch>
        </p:blipFill>
        <p:spPr bwMode="auto">
          <a:xfrm>
            <a:off x="5834063" y="4452938"/>
            <a:ext cx="200025" cy="144462"/>
          </a:xfrm>
          <a:prstGeom prst="rect">
            <a:avLst/>
          </a:prstGeom>
          <a:noFill/>
          <a:ln w="9525">
            <a:noFill/>
            <a:miter lim="800000"/>
            <a:headEnd/>
            <a:tailEnd/>
          </a:ln>
        </p:spPr>
      </p:pic>
      <p:pic>
        <p:nvPicPr>
          <p:cNvPr id="873" name="Picture 872" descr="Hitachi_laptop_hard_drive.jpg"/>
          <p:cNvPicPr>
            <a:picLocks noChangeAspect="1"/>
          </p:cNvPicPr>
          <p:nvPr/>
        </p:nvPicPr>
        <p:blipFill>
          <a:blip r:embed="rId13" cstate="print">
            <a:lum contrast="-60000"/>
          </a:blip>
          <a:srcRect/>
          <a:stretch>
            <a:fillRect/>
          </a:stretch>
        </p:blipFill>
        <p:spPr bwMode="auto">
          <a:xfrm>
            <a:off x="6034088" y="4452938"/>
            <a:ext cx="201612" cy="144462"/>
          </a:xfrm>
          <a:prstGeom prst="rect">
            <a:avLst/>
          </a:prstGeom>
          <a:noFill/>
          <a:ln w="9525">
            <a:noFill/>
            <a:miter lim="800000"/>
            <a:headEnd/>
            <a:tailEnd/>
          </a:ln>
        </p:spPr>
      </p:pic>
      <p:pic>
        <p:nvPicPr>
          <p:cNvPr id="874" name="Picture 873" descr="Hitachi_laptop_hard_drive.jpg"/>
          <p:cNvPicPr>
            <a:picLocks noChangeAspect="1"/>
          </p:cNvPicPr>
          <p:nvPr/>
        </p:nvPicPr>
        <p:blipFill>
          <a:blip r:embed="rId13" cstate="print">
            <a:lum contrast="-60000"/>
          </a:blip>
          <a:srcRect/>
          <a:stretch>
            <a:fillRect/>
          </a:stretch>
        </p:blipFill>
        <p:spPr bwMode="auto">
          <a:xfrm>
            <a:off x="6235700" y="4452938"/>
            <a:ext cx="200025" cy="144462"/>
          </a:xfrm>
          <a:prstGeom prst="rect">
            <a:avLst/>
          </a:prstGeom>
          <a:noFill/>
          <a:ln w="9525">
            <a:noFill/>
            <a:miter lim="800000"/>
            <a:headEnd/>
            <a:tailEnd/>
          </a:ln>
        </p:spPr>
      </p:pic>
      <p:pic>
        <p:nvPicPr>
          <p:cNvPr id="875" name="Picture 874" descr="Hitachi_laptop_hard_drive.jpg"/>
          <p:cNvPicPr>
            <a:picLocks noChangeAspect="1"/>
          </p:cNvPicPr>
          <p:nvPr/>
        </p:nvPicPr>
        <p:blipFill>
          <a:blip r:embed="rId13" cstate="print">
            <a:lum contrast="-60000"/>
          </a:blip>
          <a:srcRect/>
          <a:stretch>
            <a:fillRect/>
          </a:stretch>
        </p:blipFill>
        <p:spPr bwMode="auto">
          <a:xfrm>
            <a:off x="6435725" y="4452938"/>
            <a:ext cx="201613" cy="144462"/>
          </a:xfrm>
          <a:prstGeom prst="rect">
            <a:avLst/>
          </a:prstGeom>
          <a:noFill/>
          <a:ln w="9525">
            <a:noFill/>
            <a:miter lim="800000"/>
            <a:headEnd/>
            <a:tailEnd/>
          </a:ln>
        </p:spPr>
      </p:pic>
      <p:pic>
        <p:nvPicPr>
          <p:cNvPr id="876" name="Picture 875" descr="Hitachi_laptop_hard_drive.jpg"/>
          <p:cNvPicPr>
            <a:picLocks noChangeAspect="1"/>
          </p:cNvPicPr>
          <p:nvPr/>
        </p:nvPicPr>
        <p:blipFill>
          <a:blip r:embed="rId13" cstate="print">
            <a:lum contrast="-60000"/>
          </a:blip>
          <a:srcRect/>
          <a:stretch>
            <a:fillRect/>
          </a:stretch>
        </p:blipFill>
        <p:spPr bwMode="auto">
          <a:xfrm>
            <a:off x="6637338" y="4452938"/>
            <a:ext cx="200025" cy="144462"/>
          </a:xfrm>
          <a:prstGeom prst="rect">
            <a:avLst/>
          </a:prstGeom>
          <a:noFill/>
          <a:ln w="9525">
            <a:noFill/>
            <a:miter lim="800000"/>
            <a:headEnd/>
            <a:tailEnd/>
          </a:ln>
        </p:spPr>
      </p:pic>
      <p:pic>
        <p:nvPicPr>
          <p:cNvPr id="877" name="Picture 876" descr="Hitachi_laptop_hard_drive.jpg"/>
          <p:cNvPicPr>
            <a:picLocks noChangeAspect="1"/>
          </p:cNvPicPr>
          <p:nvPr/>
        </p:nvPicPr>
        <p:blipFill>
          <a:blip r:embed="rId13" cstate="print">
            <a:lum contrast="-60000"/>
          </a:blip>
          <a:srcRect/>
          <a:stretch>
            <a:fillRect/>
          </a:stretch>
        </p:blipFill>
        <p:spPr bwMode="auto">
          <a:xfrm>
            <a:off x="6837363" y="4452938"/>
            <a:ext cx="201612" cy="144462"/>
          </a:xfrm>
          <a:prstGeom prst="rect">
            <a:avLst/>
          </a:prstGeom>
          <a:noFill/>
          <a:ln w="9525">
            <a:noFill/>
            <a:miter lim="800000"/>
            <a:headEnd/>
            <a:tailEnd/>
          </a:ln>
        </p:spPr>
      </p:pic>
      <p:pic>
        <p:nvPicPr>
          <p:cNvPr id="878" name="Picture 877" descr="Hitachi_laptop_hard_drive.jpg"/>
          <p:cNvPicPr>
            <a:picLocks noChangeAspect="1"/>
          </p:cNvPicPr>
          <p:nvPr/>
        </p:nvPicPr>
        <p:blipFill>
          <a:blip r:embed="rId13" cstate="print">
            <a:lum contrast="-60000"/>
          </a:blip>
          <a:srcRect/>
          <a:stretch>
            <a:fillRect/>
          </a:stretch>
        </p:blipFill>
        <p:spPr bwMode="auto">
          <a:xfrm>
            <a:off x="7038975" y="4452938"/>
            <a:ext cx="200025" cy="144462"/>
          </a:xfrm>
          <a:prstGeom prst="rect">
            <a:avLst/>
          </a:prstGeom>
          <a:noFill/>
          <a:ln w="9525">
            <a:noFill/>
            <a:miter lim="800000"/>
            <a:headEnd/>
            <a:tailEnd/>
          </a:ln>
        </p:spPr>
      </p:pic>
      <p:pic>
        <p:nvPicPr>
          <p:cNvPr id="880" name="Picture 879" descr="Hitachi_laptop_hard_drive.jpg"/>
          <p:cNvPicPr>
            <a:picLocks noChangeAspect="1"/>
          </p:cNvPicPr>
          <p:nvPr/>
        </p:nvPicPr>
        <p:blipFill>
          <a:blip r:embed="rId13" cstate="print">
            <a:lum contrast="-60000"/>
          </a:blip>
          <a:srcRect/>
          <a:stretch>
            <a:fillRect/>
          </a:stretch>
        </p:blipFill>
        <p:spPr bwMode="auto">
          <a:xfrm>
            <a:off x="5230813" y="4595813"/>
            <a:ext cx="201612" cy="144462"/>
          </a:xfrm>
          <a:prstGeom prst="rect">
            <a:avLst/>
          </a:prstGeom>
          <a:noFill/>
          <a:ln w="9525">
            <a:noFill/>
            <a:miter lim="800000"/>
            <a:headEnd/>
            <a:tailEnd/>
          </a:ln>
        </p:spPr>
      </p:pic>
      <p:pic>
        <p:nvPicPr>
          <p:cNvPr id="881" name="Picture 880" descr="Hitachi_laptop_hard_drive.jpg"/>
          <p:cNvPicPr>
            <a:picLocks noChangeAspect="1"/>
          </p:cNvPicPr>
          <p:nvPr/>
        </p:nvPicPr>
        <p:blipFill>
          <a:blip r:embed="rId13" cstate="print">
            <a:lum contrast="-60000"/>
          </a:blip>
          <a:srcRect/>
          <a:stretch>
            <a:fillRect/>
          </a:stretch>
        </p:blipFill>
        <p:spPr bwMode="auto">
          <a:xfrm>
            <a:off x="5432425" y="4600575"/>
            <a:ext cx="200025" cy="144463"/>
          </a:xfrm>
          <a:prstGeom prst="rect">
            <a:avLst/>
          </a:prstGeom>
          <a:noFill/>
          <a:ln w="9525">
            <a:noFill/>
            <a:miter lim="800000"/>
            <a:headEnd/>
            <a:tailEnd/>
          </a:ln>
        </p:spPr>
      </p:pic>
      <p:pic>
        <p:nvPicPr>
          <p:cNvPr id="882" name="Picture 881" descr="Hitachi_laptop_hard_drive.jpg"/>
          <p:cNvPicPr>
            <a:picLocks noChangeAspect="1"/>
          </p:cNvPicPr>
          <p:nvPr/>
        </p:nvPicPr>
        <p:blipFill>
          <a:blip r:embed="rId13" cstate="print">
            <a:lum contrast="-60000"/>
          </a:blip>
          <a:srcRect/>
          <a:stretch>
            <a:fillRect/>
          </a:stretch>
        </p:blipFill>
        <p:spPr bwMode="auto">
          <a:xfrm>
            <a:off x="5632450" y="4600575"/>
            <a:ext cx="201613" cy="144463"/>
          </a:xfrm>
          <a:prstGeom prst="rect">
            <a:avLst/>
          </a:prstGeom>
          <a:noFill/>
          <a:ln w="9525">
            <a:noFill/>
            <a:miter lim="800000"/>
            <a:headEnd/>
            <a:tailEnd/>
          </a:ln>
        </p:spPr>
      </p:pic>
      <p:pic>
        <p:nvPicPr>
          <p:cNvPr id="883" name="Picture 882" descr="Hitachi_laptop_hard_drive.jpg"/>
          <p:cNvPicPr>
            <a:picLocks noChangeAspect="1"/>
          </p:cNvPicPr>
          <p:nvPr/>
        </p:nvPicPr>
        <p:blipFill>
          <a:blip r:embed="rId13" cstate="print">
            <a:lum contrast="-60000"/>
          </a:blip>
          <a:srcRect/>
          <a:stretch>
            <a:fillRect/>
          </a:stretch>
        </p:blipFill>
        <p:spPr bwMode="auto">
          <a:xfrm>
            <a:off x="5834063" y="4600575"/>
            <a:ext cx="200025" cy="144463"/>
          </a:xfrm>
          <a:prstGeom prst="rect">
            <a:avLst/>
          </a:prstGeom>
          <a:noFill/>
          <a:ln w="9525">
            <a:noFill/>
            <a:miter lim="800000"/>
            <a:headEnd/>
            <a:tailEnd/>
          </a:ln>
        </p:spPr>
      </p:pic>
      <p:pic>
        <p:nvPicPr>
          <p:cNvPr id="884" name="Picture 883" descr="Hitachi_laptop_hard_drive.jpg"/>
          <p:cNvPicPr>
            <a:picLocks noChangeAspect="1"/>
          </p:cNvPicPr>
          <p:nvPr/>
        </p:nvPicPr>
        <p:blipFill>
          <a:blip r:embed="rId13" cstate="print">
            <a:lum contrast="-60000"/>
          </a:blip>
          <a:srcRect/>
          <a:stretch>
            <a:fillRect/>
          </a:stretch>
        </p:blipFill>
        <p:spPr bwMode="auto">
          <a:xfrm>
            <a:off x="6034088" y="4600575"/>
            <a:ext cx="201612" cy="144463"/>
          </a:xfrm>
          <a:prstGeom prst="rect">
            <a:avLst/>
          </a:prstGeom>
          <a:noFill/>
          <a:ln w="9525">
            <a:noFill/>
            <a:miter lim="800000"/>
            <a:headEnd/>
            <a:tailEnd/>
          </a:ln>
        </p:spPr>
      </p:pic>
      <p:pic>
        <p:nvPicPr>
          <p:cNvPr id="885" name="Picture 884" descr="Hitachi_laptop_hard_drive.jpg"/>
          <p:cNvPicPr>
            <a:picLocks noChangeAspect="1"/>
          </p:cNvPicPr>
          <p:nvPr/>
        </p:nvPicPr>
        <p:blipFill>
          <a:blip r:embed="rId13" cstate="print">
            <a:lum contrast="-60000"/>
          </a:blip>
          <a:srcRect/>
          <a:stretch>
            <a:fillRect/>
          </a:stretch>
        </p:blipFill>
        <p:spPr bwMode="auto">
          <a:xfrm>
            <a:off x="6235700" y="4600575"/>
            <a:ext cx="200025" cy="144463"/>
          </a:xfrm>
          <a:prstGeom prst="rect">
            <a:avLst/>
          </a:prstGeom>
          <a:noFill/>
          <a:ln w="9525">
            <a:noFill/>
            <a:miter lim="800000"/>
            <a:headEnd/>
            <a:tailEnd/>
          </a:ln>
        </p:spPr>
      </p:pic>
      <p:pic>
        <p:nvPicPr>
          <p:cNvPr id="886" name="Picture 885" descr="Hitachi_laptop_hard_drive.jpg"/>
          <p:cNvPicPr>
            <a:picLocks noChangeAspect="1"/>
          </p:cNvPicPr>
          <p:nvPr/>
        </p:nvPicPr>
        <p:blipFill>
          <a:blip r:embed="rId13" cstate="print">
            <a:lum contrast="-60000"/>
          </a:blip>
          <a:srcRect/>
          <a:stretch>
            <a:fillRect/>
          </a:stretch>
        </p:blipFill>
        <p:spPr bwMode="auto">
          <a:xfrm>
            <a:off x="6435725" y="4600575"/>
            <a:ext cx="201613" cy="144463"/>
          </a:xfrm>
          <a:prstGeom prst="rect">
            <a:avLst/>
          </a:prstGeom>
          <a:noFill/>
          <a:ln w="9525">
            <a:noFill/>
            <a:miter lim="800000"/>
            <a:headEnd/>
            <a:tailEnd/>
          </a:ln>
        </p:spPr>
      </p:pic>
      <p:pic>
        <p:nvPicPr>
          <p:cNvPr id="887" name="Picture 886" descr="Hitachi_laptop_hard_drive.jpg"/>
          <p:cNvPicPr>
            <a:picLocks noChangeAspect="1"/>
          </p:cNvPicPr>
          <p:nvPr/>
        </p:nvPicPr>
        <p:blipFill>
          <a:blip r:embed="rId13" cstate="print">
            <a:lum contrast="-60000"/>
          </a:blip>
          <a:srcRect/>
          <a:stretch>
            <a:fillRect/>
          </a:stretch>
        </p:blipFill>
        <p:spPr bwMode="auto">
          <a:xfrm>
            <a:off x="6637338" y="4600575"/>
            <a:ext cx="200025" cy="144463"/>
          </a:xfrm>
          <a:prstGeom prst="rect">
            <a:avLst/>
          </a:prstGeom>
          <a:noFill/>
          <a:ln w="9525">
            <a:noFill/>
            <a:miter lim="800000"/>
            <a:headEnd/>
            <a:tailEnd/>
          </a:ln>
        </p:spPr>
      </p:pic>
      <p:pic>
        <p:nvPicPr>
          <p:cNvPr id="888" name="Picture 887" descr="Hitachi_laptop_hard_drive.jpg"/>
          <p:cNvPicPr>
            <a:picLocks noChangeAspect="1"/>
          </p:cNvPicPr>
          <p:nvPr/>
        </p:nvPicPr>
        <p:blipFill>
          <a:blip r:embed="rId13" cstate="print">
            <a:lum contrast="-60000"/>
          </a:blip>
          <a:srcRect/>
          <a:stretch>
            <a:fillRect/>
          </a:stretch>
        </p:blipFill>
        <p:spPr bwMode="auto">
          <a:xfrm>
            <a:off x="6837363" y="4600575"/>
            <a:ext cx="201612" cy="144463"/>
          </a:xfrm>
          <a:prstGeom prst="rect">
            <a:avLst/>
          </a:prstGeom>
          <a:noFill/>
          <a:ln w="9525">
            <a:noFill/>
            <a:miter lim="800000"/>
            <a:headEnd/>
            <a:tailEnd/>
          </a:ln>
        </p:spPr>
      </p:pic>
      <p:pic>
        <p:nvPicPr>
          <p:cNvPr id="889" name="Picture 888" descr="Hitachi_laptop_hard_drive.jpg"/>
          <p:cNvPicPr>
            <a:picLocks noChangeAspect="1"/>
          </p:cNvPicPr>
          <p:nvPr/>
        </p:nvPicPr>
        <p:blipFill>
          <a:blip r:embed="rId13" cstate="print">
            <a:lum contrast="-60000"/>
          </a:blip>
          <a:srcRect/>
          <a:stretch>
            <a:fillRect/>
          </a:stretch>
        </p:blipFill>
        <p:spPr bwMode="auto">
          <a:xfrm>
            <a:off x="7038975" y="4600575"/>
            <a:ext cx="200025" cy="144463"/>
          </a:xfrm>
          <a:prstGeom prst="rect">
            <a:avLst/>
          </a:prstGeom>
          <a:noFill/>
          <a:ln w="9525">
            <a:noFill/>
            <a:miter lim="800000"/>
            <a:headEnd/>
            <a:tailEnd/>
          </a:ln>
        </p:spPr>
      </p:pic>
      <p:pic>
        <p:nvPicPr>
          <p:cNvPr id="890" name="Picture 889" descr="Hitachi_laptop_hard_drive.jpg"/>
          <p:cNvPicPr>
            <a:picLocks noChangeAspect="1"/>
          </p:cNvPicPr>
          <p:nvPr/>
        </p:nvPicPr>
        <p:blipFill>
          <a:blip r:embed="rId13" cstate="print">
            <a:lum contrast="-60000"/>
          </a:blip>
          <a:srcRect/>
          <a:stretch>
            <a:fillRect/>
          </a:stretch>
        </p:blipFill>
        <p:spPr bwMode="auto">
          <a:xfrm>
            <a:off x="5229225" y="4748213"/>
            <a:ext cx="200025" cy="144462"/>
          </a:xfrm>
          <a:prstGeom prst="rect">
            <a:avLst/>
          </a:prstGeom>
          <a:noFill/>
          <a:ln w="9525">
            <a:noFill/>
            <a:miter lim="800000"/>
            <a:headEnd/>
            <a:tailEnd/>
          </a:ln>
        </p:spPr>
      </p:pic>
      <p:pic>
        <p:nvPicPr>
          <p:cNvPr id="891" name="Picture 890" descr="Hitachi_laptop_hard_drive.jpg"/>
          <p:cNvPicPr>
            <a:picLocks noChangeAspect="1"/>
          </p:cNvPicPr>
          <p:nvPr/>
        </p:nvPicPr>
        <p:blipFill>
          <a:blip r:embed="rId13" cstate="print">
            <a:lum contrast="-60000"/>
          </a:blip>
          <a:srcRect/>
          <a:stretch>
            <a:fillRect/>
          </a:stretch>
        </p:blipFill>
        <p:spPr bwMode="auto">
          <a:xfrm>
            <a:off x="5429250" y="4748213"/>
            <a:ext cx="201613" cy="144462"/>
          </a:xfrm>
          <a:prstGeom prst="rect">
            <a:avLst/>
          </a:prstGeom>
          <a:noFill/>
          <a:ln w="9525">
            <a:noFill/>
            <a:miter lim="800000"/>
            <a:headEnd/>
            <a:tailEnd/>
          </a:ln>
        </p:spPr>
      </p:pic>
      <p:pic>
        <p:nvPicPr>
          <p:cNvPr id="892" name="Picture 891" descr="Hitachi_laptop_hard_drive.jpg"/>
          <p:cNvPicPr>
            <a:picLocks noChangeAspect="1"/>
          </p:cNvPicPr>
          <p:nvPr/>
        </p:nvPicPr>
        <p:blipFill>
          <a:blip r:embed="rId13" cstate="print">
            <a:lum contrast="-60000"/>
          </a:blip>
          <a:srcRect/>
          <a:stretch>
            <a:fillRect/>
          </a:stretch>
        </p:blipFill>
        <p:spPr bwMode="auto">
          <a:xfrm>
            <a:off x="5630863" y="4748213"/>
            <a:ext cx="200025" cy="144462"/>
          </a:xfrm>
          <a:prstGeom prst="rect">
            <a:avLst/>
          </a:prstGeom>
          <a:noFill/>
          <a:ln w="9525">
            <a:noFill/>
            <a:miter lim="800000"/>
            <a:headEnd/>
            <a:tailEnd/>
          </a:ln>
        </p:spPr>
      </p:pic>
      <p:pic>
        <p:nvPicPr>
          <p:cNvPr id="893" name="Picture 892" descr="Hitachi_laptop_hard_drive.jpg"/>
          <p:cNvPicPr>
            <a:picLocks noChangeAspect="1"/>
          </p:cNvPicPr>
          <p:nvPr/>
        </p:nvPicPr>
        <p:blipFill>
          <a:blip r:embed="rId13" cstate="print">
            <a:lum contrast="-60000"/>
          </a:blip>
          <a:srcRect/>
          <a:stretch>
            <a:fillRect/>
          </a:stretch>
        </p:blipFill>
        <p:spPr bwMode="auto">
          <a:xfrm>
            <a:off x="5830888" y="4748213"/>
            <a:ext cx="201612" cy="144462"/>
          </a:xfrm>
          <a:prstGeom prst="rect">
            <a:avLst/>
          </a:prstGeom>
          <a:noFill/>
          <a:ln w="9525">
            <a:noFill/>
            <a:miter lim="800000"/>
            <a:headEnd/>
            <a:tailEnd/>
          </a:ln>
        </p:spPr>
      </p:pic>
      <p:pic>
        <p:nvPicPr>
          <p:cNvPr id="894" name="Picture 893" descr="Hitachi_laptop_hard_drive.jpg"/>
          <p:cNvPicPr>
            <a:picLocks noChangeAspect="1"/>
          </p:cNvPicPr>
          <p:nvPr/>
        </p:nvPicPr>
        <p:blipFill>
          <a:blip r:embed="rId13" cstate="print">
            <a:lum contrast="-60000"/>
          </a:blip>
          <a:srcRect/>
          <a:stretch>
            <a:fillRect/>
          </a:stretch>
        </p:blipFill>
        <p:spPr bwMode="auto">
          <a:xfrm>
            <a:off x="6032500" y="4748213"/>
            <a:ext cx="200025" cy="144462"/>
          </a:xfrm>
          <a:prstGeom prst="rect">
            <a:avLst/>
          </a:prstGeom>
          <a:noFill/>
          <a:ln w="9525">
            <a:noFill/>
            <a:miter lim="800000"/>
            <a:headEnd/>
            <a:tailEnd/>
          </a:ln>
        </p:spPr>
      </p:pic>
      <p:pic>
        <p:nvPicPr>
          <p:cNvPr id="895" name="Picture 894" descr="Hitachi_laptop_hard_drive.jpg"/>
          <p:cNvPicPr>
            <a:picLocks noChangeAspect="1"/>
          </p:cNvPicPr>
          <p:nvPr/>
        </p:nvPicPr>
        <p:blipFill>
          <a:blip r:embed="rId13" cstate="print">
            <a:lum contrast="-60000"/>
          </a:blip>
          <a:srcRect/>
          <a:stretch>
            <a:fillRect/>
          </a:stretch>
        </p:blipFill>
        <p:spPr bwMode="auto">
          <a:xfrm>
            <a:off x="6232525" y="4748213"/>
            <a:ext cx="201613" cy="144462"/>
          </a:xfrm>
          <a:prstGeom prst="rect">
            <a:avLst/>
          </a:prstGeom>
          <a:noFill/>
          <a:ln w="9525">
            <a:noFill/>
            <a:miter lim="800000"/>
            <a:headEnd/>
            <a:tailEnd/>
          </a:ln>
        </p:spPr>
      </p:pic>
      <p:pic>
        <p:nvPicPr>
          <p:cNvPr id="896" name="Picture 895" descr="Hitachi_laptop_hard_drive.jpg"/>
          <p:cNvPicPr>
            <a:picLocks noChangeAspect="1"/>
          </p:cNvPicPr>
          <p:nvPr/>
        </p:nvPicPr>
        <p:blipFill>
          <a:blip r:embed="rId13" cstate="print">
            <a:lum contrast="-60000"/>
          </a:blip>
          <a:srcRect/>
          <a:stretch>
            <a:fillRect/>
          </a:stretch>
        </p:blipFill>
        <p:spPr bwMode="auto">
          <a:xfrm>
            <a:off x="6434138" y="4748213"/>
            <a:ext cx="200025" cy="144462"/>
          </a:xfrm>
          <a:prstGeom prst="rect">
            <a:avLst/>
          </a:prstGeom>
          <a:noFill/>
          <a:ln w="9525">
            <a:noFill/>
            <a:miter lim="800000"/>
            <a:headEnd/>
            <a:tailEnd/>
          </a:ln>
        </p:spPr>
      </p:pic>
      <p:pic>
        <p:nvPicPr>
          <p:cNvPr id="897" name="Picture 896" descr="Hitachi_laptop_hard_drive.jpg"/>
          <p:cNvPicPr>
            <a:picLocks noChangeAspect="1"/>
          </p:cNvPicPr>
          <p:nvPr/>
        </p:nvPicPr>
        <p:blipFill>
          <a:blip r:embed="rId13" cstate="print">
            <a:lum contrast="-60000"/>
          </a:blip>
          <a:srcRect/>
          <a:stretch>
            <a:fillRect/>
          </a:stretch>
        </p:blipFill>
        <p:spPr bwMode="auto">
          <a:xfrm>
            <a:off x="6634163" y="4748213"/>
            <a:ext cx="201612" cy="144462"/>
          </a:xfrm>
          <a:prstGeom prst="rect">
            <a:avLst/>
          </a:prstGeom>
          <a:noFill/>
          <a:ln w="9525">
            <a:noFill/>
            <a:miter lim="800000"/>
            <a:headEnd/>
            <a:tailEnd/>
          </a:ln>
        </p:spPr>
      </p:pic>
      <p:pic>
        <p:nvPicPr>
          <p:cNvPr id="898" name="Picture 897" descr="Hitachi_laptop_hard_drive.jpg"/>
          <p:cNvPicPr>
            <a:picLocks noChangeAspect="1"/>
          </p:cNvPicPr>
          <p:nvPr/>
        </p:nvPicPr>
        <p:blipFill>
          <a:blip r:embed="rId13" cstate="print">
            <a:lum contrast="-60000"/>
          </a:blip>
          <a:srcRect/>
          <a:stretch>
            <a:fillRect/>
          </a:stretch>
        </p:blipFill>
        <p:spPr bwMode="auto">
          <a:xfrm>
            <a:off x="6835775" y="4748213"/>
            <a:ext cx="200025" cy="144462"/>
          </a:xfrm>
          <a:prstGeom prst="rect">
            <a:avLst/>
          </a:prstGeom>
          <a:noFill/>
          <a:ln w="9525">
            <a:noFill/>
            <a:miter lim="800000"/>
            <a:headEnd/>
            <a:tailEnd/>
          </a:ln>
        </p:spPr>
      </p:pic>
      <p:pic>
        <p:nvPicPr>
          <p:cNvPr id="899" name="Picture 898" descr="Hitachi_laptop_hard_drive.jpg"/>
          <p:cNvPicPr>
            <a:picLocks noChangeAspect="1"/>
          </p:cNvPicPr>
          <p:nvPr/>
        </p:nvPicPr>
        <p:blipFill>
          <a:blip r:embed="rId13" cstate="print">
            <a:lum contrast="-60000"/>
          </a:blip>
          <a:srcRect/>
          <a:stretch>
            <a:fillRect/>
          </a:stretch>
        </p:blipFill>
        <p:spPr bwMode="auto">
          <a:xfrm>
            <a:off x="7035800" y="4748213"/>
            <a:ext cx="201613" cy="144462"/>
          </a:xfrm>
          <a:prstGeom prst="rect">
            <a:avLst/>
          </a:prstGeom>
          <a:noFill/>
          <a:ln w="9525">
            <a:noFill/>
            <a:miter lim="800000"/>
            <a:headEnd/>
            <a:tailEnd/>
          </a:ln>
        </p:spPr>
      </p:pic>
      <p:pic>
        <p:nvPicPr>
          <p:cNvPr id="902" name="Picture 901" descr="Hitachi_laptop_hard_drive.jpg"/>
          <p:cNvPicPr>
            <a:picLocks noChangeAspect="1"/>
          </p:cNvPicPr>
          <p:nvPr/>
        </p:nvPicPr>
        <p:blipFill>
          <a:blip r:embed="rId13" cstate="print">
            <a:lum contrast="-60000"/>
          </a:blip>
          <a:srcRect/>
          <a:stretch>
            <a:fillRect/>
          </a:stretch>
        </p:blipFill>
        <p:spPr bwMode="auto">
          <a:xfrm>
            <a:off x="5232400" y="5043488"/>
            <a:ext cx="201613" cy="144462"/>
          </a:xfrm>
          <a:prstGeom prst="rect">
            <a:avLst/>
          </a:prstGeom>
          <a:noFill/>
          <a:ln w="9525">
            <a:noFill/>
            <a:miter lim="800000"/>
            <a:headEnd/>
            <a:tailEnd/>
          </a:ln>
        </p:spPr>
      </p:pic>
      <p:pic>
        <p:nvPicPr>
          <p:cNvPr id="903" name="Picture 902" descr="Hitachi_laptop_hard_drive.jpg"/>
          <p:cNvPicPr>
            <a:picLocks noChangeAspect="1"/>
          </p:cNvPicPr>
          <p:nvPr/>
        </p:nvPicPr>
        <p:blipFill>
          <a:blip r:embed="rId13" cstate="print">
            <a:lum contrast="-60000"/>
          </a:blip>
          <a:srcRect/>
          <a:stretch>
            <a:fillRect/>
          </a:stretch>
        </p:blipFill>
        <p:spPr bwMode="auto">
          <a:xfrm>
            <a:off x="5434013" y="5043488"/>
            <a:ext cx="200025" cy="144462"/>
          </a:xfrm>
          <a:prstGeom prst="rect">
            <a:avLst/>
          </a:prstGeom>
          <a:noFill/>
          <a:ln w="9525">
            <a:noFill/>
            <a:miter lim="800000"/>
            <a:headEnd/>
            <a:tailEnd/>
          </a:ln>
        </p:spPr>
      </p:pic>
      <p:pic>
        <p:nvPicPr>
          <p:cNvPr id="904" name="Picture 903" descr="Hitachi_laptop_hard_drive.jpg"/>
          <p:cNvPicPr>
            <a:picLocks noChangeAspect="1"/>
          </p:cNvPicPr>
          <p:nvPr/>
        </p:nvPicPr>
        <p:blipFill>
          <a:blip r:embed="rId13" cstate="print">
            <a:lum contrast="-60000"/>
          </a:blip>
          <a:srcRect/>
          <a:stretch>
            <a:fillRect/>
          </a:stretch>
        </p:blipFill>
        <p:spPr bwMode="auto">
          <a:xfrm>
            <a:off x="5634038" y="5040313"/>
            <a:ext cx="201612" cy="144462"/>
          </a:xfrm>
          <a:prstGeom prst="rect">
            <a:avLst/>
          </a:prstGeom>
          <a:noFill/>
          <a:ln w="9525">
            <a:noFill/>
            <a:miter lim="800000"/>
            <a:headEnd/>
            <a:tailEnd/>
          </a:ln>
        </p:spPr>
      </p:pic>
      <p:pic>
        <p:nvPicPr>
          <p:cNvPr id="905" name="Picture 904" descr="Hitachi_laptop_hard_drive.jpg"/>
          <p:cNvPicPr>
            <a:picLocks noChangeAspect="1"/>
          </p:cNvPicPr>
          <p:nvPr/>
        </p:nvPicPr>
        <p:blipFill>
          <a:blip r:embed="rId13" cstate="print">
            <a:lum contrast="-60000"/>
          </a:blip>
          <a:srcRect/>
          <a:stretch>
            <a:fillRect/>
          </a:stretch>
        </p:blipFill>
        <p:spPr bwMode="auto">
          <a:xfrm>
            <a:off x="5835650" y="5040313"/>
            <a:ext cx="200025" cy="144462"/>
          </a:xfrm>
          <a:prstGeom prst="rect">
            <a:avLst/>
          </a:prstGeom>
          <a:noFill/>
          <a:ln w="9525">
            <a:noFill/>
            <a:miter lim="800000"/>
            <a:headEnd/>
            <a:tailEnd/>
          </a:ln>
        </p:spPr>
      </p:pic>
      <p:pic>
        <p:nvPicPr>
          <p:cNvPr id="906" name="Picture 905" descr="Hitachi_laptop_hard_drive.jpg"/>
          <p:cNvPicPr>
            <a:picLocks noChangeAspect="1"/>
          </p:cNvPicPr>
          <p:nvPr/>
        </p:nvPicPr>
        <p:blipFill>
          <a:blip r:embed="rId13" cstate="print">
            <a:lum contrast="-60000"/>
          </a:blip>
          <a:srcRect/>
          <a:stretch>
            <a:fillRect/>
          </a:stretch>
        </p:blipFill>
        <p:spPr bwMode="auto">
          <a:xfrm>
            <a:off x="6035675" y="5040313"/>
            <a:ext cx="201613" cy="144462"/>
          </a:xfrm>
          <a:prstGeom prst="rect">
            <a:avLst/>
          </a:prstGeom>
          <a:noFill/>
          <a:ln w="9525">
            <a:noFill/>
            <a:miter lim="800000"/>
            <a:headEnd/>
            <a:tailEnd/>
          </a:ln>
        </p:spPr>
      </p:pic>
      <p:pic>
        <p:nvPicPr>
          <p:cNvPr id="907" name="Picture 906" descr="Hitachi_laptop_hard_drive.jpg"/>
          <p:cNvPicPr>
            <a:picLocks noChangeAspect="1"/>
          </p:cNvPicPr>
          <p:nvPr/>
        </p:nvPicPr>
        <p:blipFill>
          <a:blip r:embed="rId13" cstate="print">
            <a:lum contrast="-60000"/>
          </a:blip>
          <a:srcRect/>
          <a:stretch>
            <a:fillRect/>
          </a:stretch>
        </p:blipFill>
        <p:spPr bwMode="auto">
          <a:xfrm>
            <a:off x="6237288" y="5040313"/>
            <a:ext cx="200025" cy="144462"/>
          </a:xfrm>
          <a:prstGeom prst="rect">
            <a:avLst/>
          </a:prstGeom>
          <a:noFill/>
          <a:ln w="9525">
            <a:noFill/>
            <a:miter lim="800000"/>
            <a:headEnd/>
            <a:tailEnd/>
          </a:ln>
        </p:spPr>
      </p:pic>
      <p:pic>
        <p:nvPicPr>
          <p:cNvPr id="908" name="Picture 907" descr="Hitachi_laptop_hard_drive.jpg"/>
          <p:cNvPicPr>
            <a:picLocks noChangeAspect="1"/>
          </p:cNvPicPr>
          <p:nvPr/>
        </p:nvPicPr>
        <p:blipFill>
          <a:blip r:embed="rId13" cstate="print">
            <a:lum contrast="-60000"/>
          </a:blip>
          <a:srcRect/>
          <a:stretch>
            <a:fillRect/>
          </a:stretch>
        </p:blipFill>
        <p:spPr bwMode="auto">
          <a:xfrm>
            <a:off x="6437313" y="5040313"/>
            <a:ext cx="201612" cy="144462"/>
          </a:xfrm>
          <a:prstGeom prst="rect">
            <a:avLst/>
          </a:prstGeom>
          <a:noFill/>
          <a:ln w="9525">
            <a:noFill/>
            <a:miter lim="800000"/>
            <a:headEnd/>
            <a:tailEnd/>
          </a:ln>
        </p:spPr>
      </p:pic>
      <p:pic>
        <p:nvPicPr>
          <p:cNvPr id="909" name="Picture 908" descr="Hitachi_laptop_hard_drive.jpg"/>
          <p:cNvPicPr>
            <a:picLocks noChangeAspect="1"/>
          </p:cNvPicPr>
          <p:nvPr/>
        </p:nvPicPr>
        <p:blipFill>
          <a:blip r:embed="rId13" cstate="print">
            <a:lum contrast="-60000"/>
          </a:blip>
          <a:srcRect/>
          <a:stretch>
            <a:fillRect/>
          </a:stretch>
        </p:blipFill>
        <p:spPr bwMode="auto">
          <a:xfrm>
            <a:off x="6638925" y="5040313"/>
            <a:ext cx="200025" cy="144462"/>
          </a:xfrm>
          <a:prstGeom prst="rect">
            <a:avLst/>
          </a:prstGeom>
          <a:noFill/>
          <a:ln w="9525">
            <a:noFill/>
            <a:miter lim="800000"/>
            <a:headEnd/>
            <a:tailEnd/>
          </a:ln>
        </p:spPr>
      </p:pic>
      <p:pic>
        <p:nvPicPr>
          <p:cNvPr id="910" name="Picture 909" descr="Hitachi_laptop_hard_drive.jpg"/>
          <p:cNvPicPr>
            <a:picLocks noChangeAspect="1"/>
          </p:cNvPicPr>
          <p:nvPr/>
        </p:nvPicPr>
        <p:blipFill>
          <a:blip r:embed="rId13" cstate="print">
            <a:lum contrast="-60000"/>
          </a:blip>
          <a:srcRect/>
          <a:stretch>
            <a:fillRect/>
          </a:stretch>
        </p:blipFill>
        <p:spPr bwMode="auto">
          <a:xfrm>
            <a:off x="6838950" y="5040313"/>
            <a:ext cx="201613" cy="144462"/>
          </a:xfrm>
          <a:prstGeom prst="rect">
            <a:avLst/>
          </a:prstGeom>
          <a:noFill/>
          <a:ln w="9525">
            <a:noFill/>
            <a:miter lim="800000"/>
            <a:headEnd/>
            <a:tailEnd/>
          </a:ln>
        </p:spPr>
      </p:pic>
      <p:pic>
        <p:nvPicPr>
          <p:cNvPr id="911" name="Picture 910" descr="Hitachi_laptop_hard_drive.jpg"/>
          <p:cNvPicPr>
            <a:picLocks noChangeAspect="1"/>
          </p:cNvPicPr>
          <p:nvPr/>
        </p:nvPicPr>
        <p:blipFill>
          <a:blip r:embed="rId13" cstate="print">
            <a:lum contrast="-60000"/>
          </a:blip>
          <a:srcRect/>
          <a:stretch>
            <a:fillRect/>
          </a:stretch>
        </p:blipFill>
        <p:spPr bwMode="auto">
          <a:xfrm>
            <a:off x="7040563" y="5040313"/>
            <a:ext cx="200025" cy="144462"/>
          </a:xfrm>
          <a:prstGeom prst="rect">
            <a:avLst/>
          </a:prstGeom>
          <a:noFill/>
          <a:ln w="9525">
            <a:noFill/>
            <a:miter lim="800000"/>
            <a:headEnd/>
            <a:tailEnd/>
          </a:ln>
        </p:spPr>
      </p:pic>
      <p:pic>
        <p:nvPicPr>
          <p:cNvPr id="912" name="Picture 911" descr="Hitachi_laptop_hard_drive.jpg"/>
          <p:cNvPicPr>
            <a:picLocks noChangeAspect="1"/>
          </p:cNvPicPr>
          <p:nvPr/>
        </p:nvPicPr>
        <p:blipFill>
          <a:blip r:embed="rId13" cstate="print">
            <a:lum contrast="-60000"/>
          </a:blip>
          <a:srcRect/>
          <a:stretch>
            <a:fillRect/>
          </a:stretch>
        </p:blipFill>
        <p:spPr bwMode="auto">
          <a:xfrm>
            <a:off x="5230813" y="5187950"/>
            <a:ext cx="200025" cy="144463"/>
          </a:xfrm>
          <a:prstGeom prst="rect">
            <a:avLst/>
          </a:prstGeom>
          <a:noFill/>
          <a:ln w="9525">
            <a:noFill/>
            <a:miter lim="800000"/>
            <a:headEnd/>
            <a:tailEnd/>
          </a:ln>
        </p:spPr>
      </p:pic>
      <p:pic>
        <p:nvPicPr>
          <p:cNvPr id="913" name="Picture 912" descr="Hitachi_laptop_hard_drive.jpg"/>
          <p:cNvPicPr>
            <a:picLocks noChangeAspect="1"/>
          </p:cNvPicPr>
          <p:nvPr/>
        </p:nvPicPr>
        <p:blipFill>
          <a:blip r:embed="rId13" cstate="print">
            <a:lum contrast="-60000"/>
          </a:blip>
          <a:srcRect/>
          <a:stretch>
            <a:fillRect/>
          </a:stretch>
        </p:blipFill>
        <p:spPr bwMode="auto">
          <a:xfrm>
            <a:off x="5430838" y="5187950"/>
            <a:ext cx="201612" cy="144463"/>
          </a:xfrm>
          <a:prstGeom prst="rect">
            <a:avLst/>
          </a:prstGeom>
          <a:noFill/>
          <a:ln w="9525">
            <a:noFill/>
            <a:miter lim="800000"/>
            <a:headEnd/>
            <a:tailEnd/>
          </a:ln>
        </p:spPr>
      </p:pic>
      <p:pic>
        <p:nvPicPr>
          <p:cNvPr id="914" name="Picture 913" descr="Hitachi_laptop_hard_drive.jpg"/>
          <p:cNvPicPr>
            <a:picLocks noChangeAspect="1"/>
          </p:cNvPicPr>
          <p:nvPr/>
        </p:nvPicPr>
        <p:blipFill>
          <a:blip r:embed="rId13" cstate="print">
            <a:lum contrast="-60000"/>
          </a:blip>
          <a:srcRect/>
          <a:stretch>
            <a:fillRect/>
          </a:stretch>
        </p:blipFill>
        <p:spPr bwMode="auto">
          <a:xfrm>
            <a:off x="5632450" y="5187950"/>
            <a:ext cx="200025" cy="144463"/>
          </a:xfrm>
          <a:prstGeom prst="rect">
            <a:avLst/>
          </a:prstGeom>
          <a:noFill/>
          <a:ln w="9525">
            <a:noFill/>
            <a:miter lim="800000"/>
            <a:headEnd/>
            <a:tailEnd/>
          </a:ln>
        </p:spPr>
      </p:pic>
      <p:pic>
        <p:nvPicPr>
          <p:cNvPr id="915" name="Picture 914" descr="Hitachi_laptop_hard_drive.jpg"/>
          <p:cNvPicPr>
            <a:picLocks noChangeAspect="1"/>
          </p:cNvPicPr>
          <p:nvPr/>
        </p:nvPicPr>
        <p:blipFill>
          <a:blip r:embed="rId13" cstate="print">
            <a:lum contrast="-60000"/>
          </a:blip>
          <a:srcRect/>
          <a:stretch>
            <a:fillRect/>
          </a:stretch>
        </p:blipFill>
        <p:spPr bwMode="auto">
          <a:xfrm>
            <a:off x="5832475" y="5187950"/>
            <a:ext cx="201613" cy="144463"/>
          </a:xfrm>
          <a:prstGeom prst="rect">
            <a:avLst/>
          </a:prstGeom>
          <a:noFill/>
          <a:ln w="9525">
            <a:noFill/>
            <a:miter lim="800000"/>
            <a:headEnd/>
            <a:tailEnd/>
          </a:ln>
        </p:spPr>
      </p:pic>
      <p:pic>
        <p:nvPicPr>
          <p:cNvPr id="916" name="Picture 915" descr="Hitachi_laptop_hard_drive.jpg"/>
          <p:cNvPicPr>
            <a:picLocks noChangeAspect="1"/>
          </p:cNvPicPr>
          <p:nvPr/>
        </p:nvPicPr>
        <p:blipFill>
          <a:blip r:embed="rId13" cstate="print">
            <a:lum contrast="-60000"/>
          </a:blip>
          <a:srcRect/>
          <a:stretch>
            <a:fillRect/>
          </a:stretch>
        </p:blipFill>
        <p:spPr bwMode="auto">
          <a:xfrm>
            <a:off x="6034088" y="5187950"/>
            <a:ext cx="200025" cy="144463"/>
          </a:xfrm>
          <a:prstGeom prst="rect">
            <a:avLst/>
          </a:prstGeom>
          <a:noFill/>
          <a:ln w="9525">
            <a:noFill/>
            <a:miter lim="800000"/>
            <a:headEnd/>
            <a:tailEnd/>
          </a:ln>
        </p:spPr>
      </p:pic>
      <p:pic>
        <p:nvPicPr>
          <p:cNvPr id="917" name="Picture 916" descr="Hitachi_laptop_hard_drive.jpg"/>
          <p:cNvPicPr>
            <a:picLocks noChangeAspect="1"/>
          </p:cNvPicPr>
          <p:nvPr/>
        </p:nvPicPr>
        <p:blipFill>
          <a:blip r:embed="rId13" cstate="print">
            <a:lum contrast="-60000"/>
          </a:blip>
          <a:srcRect/>
          <a:stretch>
            <a:fillRect/>
          </a:stretch>
        </p:blipFill>
        <p:spPr bwMode="auto">
          <a:xfrm>
            <a:off x="6234113" y="5187950"/>
            <a:ext cx="201612" cy="144463"/>
          </a:xfrm>
          <a:prstGeom prst="rect">
            <a:avLst/>
          </a:prstGeom>
          <a:noFill/>
          <a:ln w="9525">
            <a:noFill/>
            <a:miter lim="800000"/>
            <a:headEnd/>
            <a:tailEnd/>
          </a:ln>
        </p:spPr>
      </p:pic>
      <p:pic>
        <p:nvPicPr>
          <p:cNvPr id="918" name="Picture 917" descr="Hitachi_laptop_hard_drive.jpg"/>
          <p:cNvPicPr>
            <a:picLocks noChangeAspect="1"/>
          </p:cNvPicPr>
          <p:nvPr/>
        </p:nvPicPr>
        <p:blipFill>
          <a:blip r:embed="rId13" cstate="print">
            <a:lum contrast="-60000"/>
          </a:blip>
          <a:srcRect/>
          <a:stretch>
            <a:fillRect/>
          </a:stretch>
        </p:blipFill>
        <p:spPr bwMode="auto">
          <a:xfrm>
            <a:off x="6435725" y="5187950"/>
            <a:ext cx="200025" cy="144463"/>
          </a:xfrm>
          <a:prstGeom prst="rect">
            <a:avLst/>
          </a:prstGeom>
          <a:noFill/>
          <a:ln w="9525">
            <a:noFill/>
            <a:miter lim="800000"/>
            <a:headEnd/>
            <a:tailEnd/>
          </a:ln>
        </p:spPr>
      </p:pic>
      <p:pic>
        <p:nvPicPr>
          <p:cNvPr id="919" name="Picture 918" descr="Hitachi_laptop_hard_drive.jpg"/>
          <p:cNvPicPr>
            <a:picLocks noChangeAspect="1"/>
          </p:cNvPicPr>
          <p:nvPr/>
        </p:nvPicPr>
        <p:blipFill>
          <a:blip r:embed="rId13" cstate="print">
            <a:lum contrast="-60000"/>
          </a:blip>
          <a:srcRect/>
          <a:stretch>
            <a:fillRect/>
          </a:stretch>
        </p:blipFill>
        <p:spPr bwMode="auto">
          <a:xfrm>
            <a:off x="6635750" y="5187950"/>
            <a:ext cx="201613" cy="144463"/>
          </a:xfrm>
          <a:prstGeom prst="rect">
            <a:avLst/>
          </a:prstGeom>
          <a:noFill/>
          <a:ln w="9525">
            <a:noFill/>
            <a:miter lim="800000"/>
            <a:headEnd/>
            <a:tailEnd/>
          </a:ln>
        </p:spPr>
      </p:pic>
      <p:pic>
        <p:nvPicPr>
          <p:cNvPr id="920" name="Picture 919" descr="Hitachi_laptop_hard_drive.jpg"/>
          <p:cNvPicPr>
            <a:picLocks noChangeAspect="1"/>
          </p:cNvPicPr>
          <p:nvPr/>
        </p:nvPicPr>
        <p:blipFill>
          <a:blip r:embed="rId13" cstate="print">
            <a:lum contrast="-60000"/>
          </a:blip>
          <a:srcRect/>
          <a:stretch>
            <a:fillRect/>
          </a:stretch>
        </p:blipFill>
        <p:spPr bwMode="auto">
          <a:xfrm>
            <a:off x="6837363" y="5187950"/>
            <a:ext cx="200025" cy="144463"/>
          </a:xfrm>
          <a:prstGeom prst="rect">
            <a:avLst/>
          </a:prstGeom>
          <a:noFill/>
          <a:ln w="9525">
            <a:noFill/>
            <a:miter lim="800000"/>
            <a:headEnd/>
            <a:tailEnd/>
          </a:ln>
        </p:spPr>
      </p:pic>
      <p:pic>
        <p:nvPicPr>
          <p:cNvPr id="921" name="Picture 920" descr="Hitachi_laptop_hard_drive.jpg"/>
          <p:cNvPicPr>
            <a:picLocks noChangeAspect="1"/>
          </p:cNvPicPr>
          <p:nvPr/>
        </p:nvPicPr>
        <p:blipFill>
          <a:blip r:embed="rId13" cstate="print">
            <a:lum contrast="-60000"/>
          </a:blip>
          <a:srcRect/>
          <a:stretch>
            <a:fillRect/>
          </a:stretch>
        </p:blipFill>
        <p:spPr bwMode="auto">
          <a:xfrm>
            <a:off x="7037388" y="5187950"/>
            <a:ext cx="201612" cy="144463"/>
          </a:xfrm>
          <a:prstGeom prst="rect">
            <a:avLst/>
          </a:prstGeom>
          <a:noFill/>
          <a:ln w="9525">
            <a:noFill/>
            <a:miter lim="800000"/>
            <a:headEnd/>
            <a:tailEnd/>
          </a:ln>
        </p:spPr>
      </p:pic>
      <p:pic>
        <p:nvPicPr>
          <p:cNvPr id="922" name="Picture 921" descr="Hitachi_laptop_hard_drive.jpg"/>
          <p:cNvPicPr>
            <a:picLocks noChangeAspect="1"/>
          </p:cNvPicPr>
          <p:nvPr/>
        </p:nvPicPr>
        <p:blipFill>
          <a:blip r:embed="rId13" cstate="print">
            <a:lum contrast="-60000"/>
          </a:blip>
          <a:srcRect/>
          <a:stretch>
            <a:fillRect/>
          </a:stretch>
        </p:blipFill>
        <p:spPr bwMode="auto">
          <a:xfrm>
            <a:off x="5230813" y="5332413"/>
            <a:ext cx="200025" cy="144462"/>
          </a:xfrm>
          <a:prstGeom prst="rect">
            <a:avLst/>
          </a:prstGeom>
          <a:noFill/>
          <a:ln w="9525">
            <a:noFill/>
            <a:miter lim="800000"/>
            <a:headEnd/>
            <a:tailEnd/>
          </a:ln>
        </p:spPr>
      </p:pic>
      <p:pic>
        <p:nvPicPr>
          <p:cNvPr id="923" name="Picture 922" descr="Hitachi_laptop_hard_drive.jpg"/>
          <p:cNvPicPr>
            <a:picLocks noChangeAspect="1"/>
          </p:cNvPicPr>
          <p:nvPr/>
        </p:nvPicPr>
        <p:blipFill>
          <a:blip r:embed="rId13" cstate="print">
            <a:lum contrast="-60000"/>
          </a:blip>
          <a:srcRect/>
          <a:stretch>
            <a:fillRect/>
          </a:stretch>
        </p:blipFill>
        <p:spPr bwMode="auto">
          <a:xfrm>
            <a:off x="5430838" y="5335588"/>
            <a:ext cx="201612" cy="144462"/>
          </a:xfrm>
          <a:prstGeom prst="rect">
            <a:avLst/>
          </a:prstGeom>
          <a:noFill/>
          <a:ln w="9525">
            <a:noFill/>
            <a:miter lim="800000"/>
            <a:headEnd/>
            <a:tailEnd/>
          </a:ln>
        </p:spPr>
      </p:pic>
      <p:pic>
        <p:nvPicPr>
          <p:cNvPr id="924" name="Picture 923" descr="Hitachi_laptop_hard_drive.jpg"/>
          <p:cNvPicPr>
            <a:picLocks noChangeAspect="1"/>
          </p:cNvPicPr>
          <p:nvPr/>
        </p:nvPicPr>
        <p:blipFill>
          <a:blip r:embed="rId13" cstate="print">
            <a:lum contrast="-60000"/>
          </a:blip>
          <a:srcRect/>
          <a:stretch>
            <a:fillRect/>
          </a:stretch>
        </p:blipFill>
        <p:spPr bwMode="auto">
          <a:xfrm>
            <a:off x="5632450" y="5335588"/>
            <a:ext cx="200025" cy="144462"/>
          </a:xfrm>
          <a:prstGeom prst="rect">
            <a:avLst/>
          </a:prstGeom>
          <a:noFill/>
          <a:ln w="9525">
            <a:noFill/>
            <a:miter lim="800000"/>
            <a:headEnd/>
            <a:tailEnd/>
          </a:ln>
        </p:spPr>
      </p:pic>
      <p:pic>
        <p:nvPicPr>
          <p:cNvPr id="925" name="Picture 924" descr="Hitachi_laptop_hard_drive.jpg"/>
          <p:cNvPicPr>
            <a:picLocks noChangeAspect="1"/>
          </p:cNvPicPr>
          <p:nvPr/>
        </p:nvPicPr>
        <p:blipFill>
          <a:blip r:embed="rId13" cstate="print">
            <a:lum contrast="-60000"/>
          </a:blip>
          <a:srcRect/>
          <a:stretch>
            <a:fillRect/>
          </a:stretch>
        </p:blipFill>
        <p:spPr bwMode="auto">
          <a:xfrm>
            <a:off x="5832475" y="5335588"/>
            <a:ext cx="201613" cy="144462"/>
          </a:xfrm>
          <a:prstGeom prst="rect">
            <a:avLst/>
          </a:prstGeom>
          <a:noFill/>
          <a:ln w="9525">
            <a:noFill/>
            <a:miter lim="800000"/>
            <a:headEnd/>
            <a:tailEnd/>
          </a:ln>
        </p:spPr>
      </p:pic>
      <p:pic>
        <p:nvPicPr>
          <p:cNvPr id="926" name="Picture 925" descr="Hitachi_laptop_hard_drive.jpg"/>
          <p:cNvPicPr>
            <a:picLocks noChangeAspect="1"/>
          </p:cNvPicPr>
          <p:nvPr/>
        </p:nvPicPr>
        <p:blipFill>
          <a:blip r:embed="rId13" cstate="print">
            <a:lum contrast="-60000"/>
          </a:blip>
          <a:srcRect/>
          <a:stretch>
            <a:fillRect/>
          </a:stretch>
        </p:blipFill>
        <p:spPr bwMode="auto">
          <a:xfrm>
            <a:off x="6034088" y="5335588"/>
            <a:ext cx="200025" cy="144462"/>
          </a:xfrm>
          <a:prstGeom prst="rect">
            <a:avLst/>
          </a:prstGeom>
          <a:noFill/>
          <a:ln w="9525">
            <a:noFill/>
            <a:miter lim="800000"/>
            <a:headEnd/>
            <a:tailEnd/>
          </a:ln>
        </p:spPr>
      </p:pic>
      <p:pic>
        <p:nvPicPr>
          <p:cNvPr id="927" name="Picture 926" descr="Hitachi_laptop_hard_drive.jpg"/>
          <p:cNvPicPr>
            <a:picLocks noChangeAspect="1"/>
          </p:cNvPicPr>
          <p:nvPr/>
        </p:nvPicPr>
        <p:blipFill>
          <a:blip r:embed="rId13" cstate="print">
            <a:lum contrast="-60000"/>
          </a:blip>
          <a:srcRect/>
          <a:stretch>
            <a:fillRect/>
          </a:stretch>
        </p:blipFill>
        <p:spPr bwMode="auto">
          <a:xfrm>
            <a:off x="6234113" y="5335588"/>
            <a:ext cx="201612" cy="144462"/>
          </a:xfrm>
          <a:prstGeom prst="rect">
            <a:avLst/>
          </a:prstGeom>
          <a:noFill/>
          <a:ln w="9525">
            <a:noFill/>
            <a:miter lim="800000"/>
            <a:headEnd/>
            <a:tailEnd/>
          </a:ln>
        </p:spPr>
      </p:pic>
      <p:pic>
        <p:nvPicPr>
          <p:cNvPr id="928" name="Picture 927" descr="Hitachi_laptop_hard_drive.jpg"/>
          <p:cNvPicPr>
            <a:picLocks noChangeAspect="1"/>
          </p:cNvPicPr>
          <p:nvPr/>
        </p:nvPicPr>
        <p:blipFill>
          <a:blip r:embed="rId13" cstate="print">
            <a:lum contrast="-60000"/>
          </a:blip>
          <a:srcRect/>
          <a:stretch>
            <a:fillRect/>
          </a:stretch>
        </p:blipFill>
        <p:spPr bwMode="auto">
          <a:xfrm>
            <a:off x="6435725" y="5335588"/>
            <a:ext cx="200025" cy="144462"/>
          </a:xfrm>
          <a:prstGeom prst="rect">
            <a:avLst/>
          </a:prstGeom>
          <a:noFill/>
          <a:ln w="9525">
            <a:noFill/>
            <a:miter lim="800000"/>
            <a:headEnd/>
            <a:tailEnd/>
          </a:ln>
        </p:spPr>
      </p:pic>
      <p:pic>
        <p:nvPicPr>
          <p:cNvPr id="929" name="Picture 928" descr="Hitachi_laptop_hard_drive.jpg"/>
          <p:cNvPicPr>
            <a:picLocks noChangeAspect="1"/>
          </p:cNvPicPr>
          <p:nvPr/>
        </p:nvPicPr>
        <p:blipFill>
          <a:blip r:embed="rId13" cstate="print">
            <a:lum contrast="-60000"/>
          </a:blip>
          <a:srcRect/>
          <a:stretch>
            <a:fillRect/>
          </a:stretch>
        </p:blipFill>
        <p:spPr bwMode="auto">
          <a:xfrm>
            <a:off x="6635750" y="5335588"/>
            <a:ext cx="201613" cy="144462"/>
          </a:xfrm>
          <a:prstGeom prst="rect">
            <a:avLst/>
          </a:prstGeom>
          <a:noFill/>
          <a:ln w="9525">
            <a:noFill/>
            <a:miter lim="800000"/>
            <a:headEnd/>
            <a:tailEnd/>
          </a:ln>
        </p:spPr>
      </p:pic>
      <p:pic>
        <p:nvPicPr>
          <p:cNvPr id="930" name="Picture 929" descr="Hitachi_laptop_hard_drive.jpg"/>
          <p:cNvPicPr>
            <a:picLocks noChangeAspect="1"/>
          </p:cNvPicPr>
          <p:nvPr/>
        </p:nvPicPr>
        <p:blipFill>
          <a:blip r:embed="rId13" cstate="print">
            <a:lum contrast="-60000"/>
          </a:blip>
          <a:srcRect/>
          <a:stretch>
            <a:fillRect/>
          </a:stretch>
        </p:blipFill>
        <p:spPr bwMode="auto">
          <a:xfrm>
            <a:off x="6837363" y="5335588"/>
            <a:ext cx="200025" cy="144462"/>
          </a:xfrm>
          <a:prstGeom prst="rect">
            <a:avLst/>
          </a:prstGeom>
          <a:noFill/>
          <a:ln w="9525">
            <a:noFill/>
            <a:miter lim="800000"/>
            <a:headEnd/>
            <a:tailEnd/>
          </a:ln>
        </p:spPr>
      </p:pic>
      <p:pic>
        <p:nvPicPr>
          <p:cNvPr id="931" name="Picture 930" descr="Hitachi_laptop_hard_drive.jpg"/>
          <p:cNvPicPr>
            <a:picLocks noChangeAspect="1"/>
          </p:cNvPicPr>
          <p:nvPr/>
        </p:nvPicPr>
        <p:blipFill>
          <a:blip r:embed="rId13" cstate="print">
            <a:lum contrast="-60000"/>
          </a:blip>
          <a:srcRect/>
          <a:stretch>
            <a:fillRect/>
          </a:stretch>
        </p:blipFill>
        <p:spPr bwMode="auto">
          <a:xfrm>
            <a:off x="7037388" y="5335588"/>
            <a:ext cx="201612" cy="144462"/>
          </a:xfrm>
          <a:prstGeom prst="rect">
            <a:avLst/>
          </a:prstGeom>
          <a:noFill/>
          <a:ln w="9525">
            <a:noFill/>
            <a:miter lim="800000"/>
            <a:headEnd/>
            <a:tailEnd/>
          </a:ln>
        </p:spPr>
      </p:pic>
      <p:pic>
        <p:nvPicPr>
          <p:cNvPr id="932" name="Picture 931" descr="Hitachi_laptop_hard_drive.jpg"/>
          <p:cNvPicPr>
            <a:picLocks noChangeAspect="1"/>
          </p:cNvPicPr>
          <p:nvPr/>
        </p:nvPicPr>
        <p:blipFill>
          <a:blip r:embed="rId13" cstate="print">
            <a:lum contrast="-60000"/>
          </a:blip>
          <a:srcRect/>
          <a:stretch>
            <a:fillRect/>
          </a:stretch>
        </p:blipFill>
        <p:spPr bwMode="auto">
          <a:xfrm>
            <a:off x="5227638" y="5483225"/>
            <a:ext cx="201612" cy="144463"/>
          </a:xfrm>
          <a:prstGeom prst="rect">
            <a:avLst/>
          </a:prstGeom>
          <a:noFill/>
          <a:ln w="9525">
            <a:noFill/>
            <a:miter lim="800000"/>
            <a:headEnd/>
            <a:tailEnd/>
          </a:ln>
        </p:spPr>
      </p:pic>
      <p:pic>
        <p:nvPicPr>
          <p:cNvPr id="933" name="Picture 932" descr="Hitachi_laptop_hard_drive.jpg"/>
          <p:cNvPicPr>
            <a:picLocks noChangeAspect="1"/>
          </p:cNvPicPr>
          <p:nvPr/>
        </p:nvPicPr>
        <p:blipFill>
          <a:blip r:embed="rId13" cstate="print">
            <a:lum contrast="-60000"/>
          </a:blip>
          <a:srcRect/>
          <a:stretch>
            <a:fillRect/>
          </a:stretch>
        </p:blipFill>
        <p:spPr bwMode="auto">
          <a:xfrm>
            <a:off x="5429250" y="5483225"/>
            <a:ext cx="200025" cy="144463"/>
          </a:xfrm>
          <a:prstGeom prst="rect">
            <a:avLst/>
          </a:prstGeom>
          <a:noFill/>
          <a:ln w="9525">
            <a:noFill/>
            <a:miter lim="800000"/>
            <a:headEnd/>
            <a:tailEnd/>
          </a:ln>
        </p:spPr>
      </p:pic>
      <p:pic>
        <p:nvPicPr>
          <p:cNvPr id="934" name="Picture 933" descr="Hitachi_laptop_hard_drive.jpg"/>
          <p:cNvPicPr>
            <a:picLocks noChangeAspect="1"/>
          </p:cNvPicPr>
          <p:nvPr/>
        </p:nvPicPr>
        <p:blipFill>
          <a:blip r:embed="rId13" cstate="print">
            <a:lum contrast="-60000"/>
          </a:blip>
          <a:srcRect/>
          <a:stretch>
            <a:fillRect/>
          </a:stretch>
        </p:blipFill>
        <p:spPr bwMode="auto">
          <a:xfrm>
            <a:off x="5629275" y="5483225"/>
            <a:ext cx="201613" cy="144463"/>
          </a:xfrm>
          <a:prstGeom prst="rect">
            <a:avLst/>
          </a:prstGeom>
          <a:noFill/>
          <a:ln w="9525">
            <a:noFill/>
            <a:miter lim="800000"/>
            <a:headEnd/>
            <a:tailEnd/>
          </a:ln>
        </p:spPr>
      </p:pic>
      <p:pic>
        <p:nvPicPr>
          <p:cNvPr id="935" name="Picture 934" descr="Hitachi_laptop_hard_drive.jpg"/>
          <p:cNvPicPr>
            <a:picLocks noChangeAspect="1"/>
          </p:cNvPicPr>
          <p:nvPr/>
        </p:nvPicPr>
        <p:blipFill>
          <a:blip r:embed="rId13" cstate="print">
            <a:lum contrast="-60000"/>
          </a:blip>
          <a:srcRect/>
          <a:stretch>
            <a:fillRect/>
          </a:stretch>
        </p:blipFill>
        <p:spPr bwMode="auto">
          <a:xfrm>
            <a:off x="5830888" y="5483225"/>
            <a:ext cx="200025" cy="144463"/>
          </a:xfrm>
          <a:prstGeom prst="rect">
            <a:avLst/>
          </a:prstGeom>
          <a:noFill/>
          <a:ln w="9525">
            <a:noFill/>
            <a:miter lim="800000"/>
            <a:headEnd/>
            <a:tailEnd/>
          </a:ln>
        </p:spPr>
      </p:pic>
      <p:pic>
        <p:nvPicPr>
          <p:cNvPr id="936" name="Picture 935" descr="Hitachi_laptop_hard_drive.jpg"/>
          <p:cNvPicPr>
            <a:picLocks noChangeAspect="1"/>
          </p:cNvPicPr>
          <p:nvPr/>
        </p:nvPicPr>
        <p:blipFill>
          <a:blip r:embed="rId13" cstate="print">
            <a:lum contrast="-60000"/>
          </a:blip>
          <a:srcRect/>
          <a:stretch>
            <a:fillRect/>
          </a:stretch>
        </p:blipFill>
        <p:spPr bwMode="auto">
          <a:xfrm>
            <a:off x="6030913" y="5483225"/>
            <a:ext cx="201612" cy="144463"/>
          </a:xfrm>
          <a:prstGeom prst="rect">
            <a:avLst/>
          </a:prstGeom>
          <a:noFill/>
          <a:ln w="9525">
            <a:noFill/>
            <a:miter lim="800000"/>
            <a:headEnd/>
            <a:tailEnd/>
          </a:ln>
        </p:spPr>
      </p:pic>
      <p:pic>
        <p:nvPicPr>
          <p:cNvPr id="937" name="Picture 936" descr="Hitachi_laptop_hard_drive.jpg"/>
          <p:cNvPicPr>
            <a:picLocks noChangeAspect="1"/>
          </p:cNvPicPr>
          <p:nvPr/>
        </p:nvPicPr>
        <p:blipFill>
          <a:blip r:embed="rId13" cstate="print">
            <a:lum contrast="-60000"/>
          </a:blip>
          <a:srcRect/>
          <a:stretch>
            <a:fillRect/>
          </a:stretch>
        </p:blipFill>
        <p:spPr bwMode="auto">
          <a:xfrm>
            <a:off x="6232525" y="5483225"/>
            <a:ext cx="200025" cy="144463"/>
          </a:xfrm>
          <a:prstGeom prst="rect">
            <a:avLst/>
          </a:prstGeom>
          <a:noFill/>
          <a:ln w="9525">
            <a:noFill/>
            <a:miter lim="800000"/>
            <a:headEnd/>
            <a:tailEnd/>
          </a:ln>
        </p:spPr>
      </p:pic>
      <p:pic>
        <p:nvPicPr>
          <p:cNvPr id="938" name="Picture 937" descr="Hitachi_laptop_hard_drive.jpg"/>
          <p:cNvPicPr>
            <a:picLocks noChangeAspect="1"/>
          </p:cNvPicPr>
          <p:nvPr/>
        </p:nvPicPr>
        <p:blipFill>
          <a:blip r:embed="rId13" cstate="print">
            <a:lum contrast="-60000"/>
          </a:blip>
          <a:srcRect/>
          <a:stretch>
            <a:fillRect/>
          </a:stretch>
        </p:blipFill>
        <p:spPr bwMode="auto">
          <a:xfrm>
            <a:off x="6432550" y="5483225"/>
            <a:ext cx="201613" cy="144463"/>
          </a:xfrm>
          <a:prstGeom prst="rect">
            <a:avLst/>
          </a:prstGeom>
          <a:noFill/>
          <a:ln w="9525">
            <a:noFill/>
            <a:miter lim="800000"/>
            <a:headEnd/>
            <a:tailEnd/>
          </a:ln>
        </p:spPr>
      </p:pic>
      <p:pic>
        <p:nvPicPr>
          <p:cNvPr id="939" name="Picture 938" descr="Hitachi_laptop_hard_drive.jpg"/>
          <p:cNvPicPr>
            <a:picLocks noChangeAspect="1"/>
          </p:cNvPicPr>
          <p:nvPr/>
        </p:nvPicPr>
        <p:blipFill>
          <a:blip r:embed="rId13" cstate="print">
            <a:lum contrast="-60000"/>
          </a:blip>
          <a:srcRect/>
          <a:stretch>
            <a:fillRect/>
          </a:stretch>
        </p:blipFill>
        <p:spPr bwMode="auto">
          <a:xfrm>
            <a:off x="6634163" y="5483225"/>
            <a:ext cx="200025" cy="144463"/>
          </a:xfrm>
          <a:prstGeom prst="rect">
            <a:avLst/>
          </a:prstGeom>
          <a:noFill/>
          <a:ln w="9525">
            <a:noFill/>
            <a:miter lim="800000"/>
            <a:headEnd/>
            <a:tailEnd/>
          </a:ln>
        </p:spPr>
      </p:pic>
      <p:pic>
        <p:nvPicPr>
          <p:cNvPr id="940" name="Picture 939" descr="Hitachi_laptop_hard_drive.jpg"/>
          <p:cNvPicPr>
            <a:picLocks noChangeAspect="1"/>
          </p:cNvPicPr>
          <p:nvPr/>
        </p:nvPicPr>
        <p:blipFill>
          <a:blip r:embed="rId13" cstate="print">
            <a:lum contrast="-60000"/>
          </a:blip>
          <a:srcRect/>
          <a:stretch>
            <a:fillRect/>
          </a:stretch>
        </p:blipFill>
        <p:spPr bwMode="auto">
          <a:xfrm>
            <a:off x="6834188" y="5483225"/>
            <a:ext cx="201612" cy="144463"/>
          </a:xfrm>
          <a:prstGeom prst="rect">
            <a:avLst/>
          </a:prstGeom>
          <a:noFill/>
          <a:ln w="9525">
            <a:noFill/>
            <a:miter lim="800000"/>
            <a:headEnd/>
            <a:tailEnd/>
          </a:ln>
        </p:spPr>
      </p:pic>
      <p:pic>
        <p:nvPicPr>
          <p:cNvPr id="941" name="Picture 940" descr="Hitachi_laptop_hard_drive.jpg"/>
          <p:cNvPicPr>
            <a:picLocks noChangeAspect="1"/>
          </p:cNvPicPr>
          <p:nvPr/>
        </p:nvPicPr>
        <p:blipFill>
          <a:blip r:embed="rId13" cstate="print">
            <a:lum contrast="-60000"/>
          </a:blip>
          <a:srcRect/>
          <a:stretch>
            <a:fillRect/>
          </a:stretch>
        </p:blipFill>
        <p:spPr bwMode="auto">
          <a:xfrm>
            <a:off x="7035800" y="5483225"/>
            <a:ext cx="200025" cy="144463"/>
          </a:xfrm>
          <a:prstGeom prst="rect">
            <a:avLst/>
          </a:prstGeom>
          <a:noFill/>
          <a:ln w="9525">
            <a:noFill/>
            <a:miter lim="800000"/>
            <a:headEnd/>
            <a:tailEnd/>
          </a:ln>
        </p:spPr>
      </p:pic>
      <p:pic>
        <p:nvPicPr>
          <p:cNvPr id="944" name="Picture 943" descr="Hitachi_laptop_hard_drive.jpg"/>
          <p:cNvPicPr>
            <a:picLocks noChangeAspect="1"/>
          </p:cNvPicPr>
          <p:nvPr/>
        </p:nvPicPr>
        <p:blipFill>
          <a:blip r:embed="rId13" cstate="print">
            <a:lum contrast="-60000"/>
          </a:blip>
          <a:srcRect/>
          <a:stretch>
            <a:fillRect/>
          </a:stretch>
        </p:blipFill>
        <p:spPr bwMode="auto">
          <a:xfrm>
            <a:off x="5233988" y="5784850"/>
            <a:ext cx="201612" cy="144463"/>
          </a:xfrm>
          <a:prstGeom prst="rect">
            <a:avLst/>
          </a:prstGeom>
          <a:noFill/>
          <a:ln w="9525">
            <a:noFill/>
            <a:miter lim="800000"/>
            <a:headEnd/>
            <a:tailEnd/>
          </a:ln>
        </p:spPr>
      </p:pic>
      <p:pic>
        <p:nvPicPr>
          <p:cNvPr id="945" name="Picture 944" descr="Hitachi_laptop_hard_drive.jpg"/>
          <p:cNvPicPr>
            <a:picLocks noChangeAspect="1"/>
          </p:cNvPicPr>
          <p:nvPr/>
        </p:nvPicPr>
        <p:blipFill>
          <a:blip r:embed="rId13" cstate="print">
            <a:lum contrast="-60000"/>
          </a:blip>
          <a:srcRect/>
          <a:stretch>
            <a:fillRect/>
          </a:stretch>
        </p:blipFill>
        <p:spPr bwMode="auto">
          <a:xfrm>
            <a:off x="5435600" y="5784850"/>
            <a:ext cx="201613" cy="144463"/>
          </a:xfrm>
          <a:prstGeom prst="rect">
            <a:avLst/>
          </a:prstGeom>
          <a:noFill/>
          <a:ln w="9525">
            <a:noFill/>
            <a:miter lim="800000"/>
            <a:headEnd/>
            <a:tailEnd/>
          </a:ln>
        </p:spPr>
      </p:pic>
      <p:pic>
        <p:nvPicPr>
          <p:cNvPr id="946" name="Picture 945" descr="Hitachi_laptop_hard_drive.jpg"/>
          <p:cNvPicPr>
            <a:picLocks noChangeAspect="1"/>
          </p:cNvPicPr>
          <p:nvPr/>
        </p:nvPicPr>
        <p:blipFill>
          <a:blip r:embed="rId13" cstate="print">
            <a:lum contrast="-60000"/>
          </a:blip>
          <a:srcRect/>
          <a:stretch>
            <a:fillRect/>
          </a:stretch>
        </p:blipFill>
        <p:spPr bwMode="auto">
          <a:xfrm>
            <a:off x="5637213" y="5780088"/>
            <a:ext cx="200025" cy="144462"/>
          </a:xfrm>
          <a:prstGeom prst="rect">
            <a:avLst/>
          </a:prstGeom>
          <a:noFill/>
          <a:ln w="9525">
            <a:noFill/>
            <a:miter lim="800000"/>
            <a:headEnd/>
            <a:tailEnd/>
          </a:ln>
        </p:spPr>
      </p:pic>
      <p:pic>
        <p:nvPicPr>
          <p:cNvPr id="947" name="Picture 946" descr="Hitachi_laptop_hard_drive.jpg"/>
          <p:cNvPicPr>
            <a:picLocks noChangeAspect="1"/>
          </p:cNvPicPr>
          <p:nvPr/>
        </p:nvPicPr>
        <p:blipFill>
          <a:blip r:embed="rId13" cstate="print">
            <a:lum contrast="-60000"/>
          </a:blip>
          <a:srcRect/>
          <a:stretch>
            <a:fillRect/>
          </a:stretch>
        </p:blipFill>
        <p:spPr bwMode="auto">
          <a:xfrm>
            <a:off x="5837238" y="5780088"/>
            <a:ext cx="201612" cy="144462"/>
          </a:xfrm>
          <a:prstGeom prst="rect">
            <a:avLst/>
          </a:prstGeom>
          <a:noFill/>
          <a:ln w="9525">
            <a:noFill/>
            <a:miter lim="800000"/>
            <a:headEnd/>
            <a:tailEnd/>
          </a:ln>
        </p:spPr>
      </p:pic>
      <p:pic>
        <p:nvPicPr>
          <p:cNvPr id="948" name="Picture 947" descr="Hitachi_laptop_hard_drive.jpg"/>
          <p:cNvPicPr>
            <a:picLocks noChangeAspect="1"/>
          </p:cNvPicPr>
          <p:nvPr/>
        </p:nvPicPr>
        <p:blipFill>
          <a:blip r:embed="rId13" cstate="print">
            <a:lum contrast="-60000"/>
          </a:blip>
          <a:srcRect/>
          <a:stretch>
            <a:fillRect/>
          </a:stretch>
        </p:blipFill>
        <p:spPr bwMode="auto">
          <a:xfrm>
            <a:off x="6038850" y="5780088"/>
            <a:ext cx="200025" cy="144462"/>
          </a:xfrm>
          <a:prstGeom prst="rect">
            <a:avLst/>
          </a:prstGeom>
          <a:noFill/>
          <a:ln w="9525">
            <a:noFill/>
            <a:miter lim="800000"/>
            <a:headEnd/>
            <a:tailEnd/>
          </a:ln>
        </p:spPr>
      </p:pic>
      <p:pic>
        <p:nvPicPr>
          <p:cNvPr id="949" name="Picture 948" descr="Hitachi_laptop_hard_drive.jpg"/>
          <p:cNvPicPr>
            <a:picLocks noChangeAspect="1"/>
          </p:cNvPicPr>
          <p:nvPr/>
        </p:nvPicPr>
        <p:blipFill>
          <a:blip r:embed="rId13" cstate="print">
            <a:lum contrast="-60000"/>
          </a:blip>
          <a:srcRect/>
          <a:stretch>
            <a:fillRect/>
          </a:stretch>
        </p:blipFill>
        <p:spPr bwMode="auto">
          <a:xfrm>
            <a:off x="6238875" y="5780088"/>
            <a:ext cx="201613" cy="144462"/>
          </a:xfrm>
          <a:prstGeom prst="rect">
            <a:avLst/>
          </a:prstGeom>
          <a:noFill/>
          <a:ln w="9525">
            <a:noFill/>
            <a:miter lim="800000"/>
            <a:headEnd/>
            <a:tailEnd/>
          </a:ln>
        </p:spPr>
      </p:pic>
      <p:pic>
        <p:nvPicPr>
          <p:cNvPr id="950" name="Picture 949" descr="Hitachi_laptop_hard_drive.jpg"/>
          <p:cNvPicPr>
            <a:picLocks noChangeAspect="1"/>
          </p:cNvPicPr>
          <p:nvPr/>
        </p:nvPicPr>
        <p:blipFill>
          <a:blip r:embed="rId13" cstate="print">
            <a:lum contrast="-60000"/>
          </a:blip>
          <a:srcRect/>
          <a:stretch>
            <a:fillRect/>
          </a:stretch>
        </p:blipFill>
        <p:spPr bwMode="auto">
          <a:xfrm>
            <a:off x="6440488" y="5780088"/>
            <a:ext cx="200025" cy="144462"/>
          </a:xfrm>
          <a:prstGeom prst="rect">
            <a:avLst/>
          </a:prstGeom>
          <a:noFill/>
          <a:ln w="9525">
            <a:noFill/>
            <a:miter lim="800000"/>
            <a:headEnd/>
            <a:tailEnd/>
          </a:ln>
        </p:spPr>
      </p:pic>
      <p:pic>
        <p:nvPicPr>
          <p:cNvPr id="951" name="Picture 950" descr="Hitachi_laptop_hard_drive.jpg"/>
          <p:cNvPicPr>
            <a:picLocks noChangeAspect="1"/>
          </p:cNvPicPr>
          <p:nvPr/>
        </p:nvPicPr>
        <p:blipFill>
          <a:blip r:embed="rId13" cstate="print">
            <a:lum contrast="-60000"/>
          </a:blip>
          <a:srcRect/>
          <a:stretch>
            <a:fillRect/>
          </a:stretch>
        </p:blipFill>
        <p:spPr bwMode="auto">
          <a:xfrm>
            <a:off x="6638925" y="5780088"/>
            <a:ext cx="200025" cy="144462"/>
          </a:xfrm>
          <a:prstGeom prst="rect">
            <a:avLst/>
          </a:prstGeom>
          <a:noFill/>
          <a:ln w="9525">
            <a:noFill/>
            <a:miter lim="800000"/>
            <a:headEnd/>
            <a:tailEnd/>
          </a:ln>
        </p:spPr>
      </p:pic>
      <p:pic>
        <p:nvPicPr>
          <p:cNvPr id="952" name="Picture 951" descr="Hitachi_laptop_hard_drive.jpg"/>
          <p:cNvPicPr>
            <a:picLocks noChangeAspect="1"/>
          </p:cNvPicPr>
          <p:nvPr/>
        </p:nvPicPr>
        <p:blipFill>
          <a:blip r:embed="rId13" cstate="print">
            <a:lum contrast="-60000"/>
          </a:blip>
          <a:srcRect/>
          <a:stretch>
            <a:fillRect/>
          </a:stretch>
        </p:blipFill>
        <p:spPr bwMode="auto">
          <a:xfrm>
            <a:off x="6838950" y="5780088"/>
            <a:ext cx="201613" cy="144462"/>
          </a:xfrm>
          <a:prstGeom prst="rect">
            <a:avLst/>
          </a:prstGeom>
          <a:noFill/>
          <a:ln w="9525">
            <a:noFill/>
            <a:miter lim="800000"/>
            <a:headEnd/>
            <a:tailEnd/>
          </a:ln>
        </p:spPr>
      </p:pic>
      <p:pic>
        <p:nvPicPr>
          <p:cNvPr id="953" name="Picture 952" descr="Hitachi_laptop_hard_drive.jpg"/>
          <p:cNvPicPr>
            <a:picLocks noChangeAspect="1"/>
          </p:cNvPicPr>
          <p:nvPr/>
        </p:nvPicPr>
        <p:blipFill>
          <a:blip r:embed="rId13" cstate="print">
            <a:lum contrast="-60000"/>
          </a:blip>
          <a:srcRect/>
          <a:stretch>
            <a:fillRect/>
          </a:stretch>
        </p:blipFill>
        <p:spPr bwMode="auto">
          <a:xfrm>
            <a:off x="7040563" y="5780088"/>
            <a:ext cx="200025" cy="144462"/>
          </a:xfrm>
          <a:prstGeom prst="rect">
            <a:avLst/>
          </a:prstGeom>
          <a:noFill/>
          <a:ln w="9525">
            <a:noFill/>
            <a:miter lim="800000"/>
            <a:headEnd/>
            <a:tailEnd/>
          </a:ln>
        </p:spPr>
      </p:pic>
      <p:pic>
        <p:nvPicPr>
          <p:cNvPr id="954" name="Picture 953" descr="Hitachi_laptop_hard_drive.jpg"/>
          <p:cNvPicPr>
            <a:picLocks noChangeAspect="1"/>
          </p:cNvPicPr>
          <p:nvPr/>
        </p:nvPicPr>
        <p:blipFill>
          <a:blip r:embed="rId13" cstate="print">
            <a:lum contrast="-60000"/>
          </a:blip>
          <a:srcRect/>
          <a:stretch>
            <a:fillRect/>
          </a:stretch>
        </p:blipFill>
        <p:spPr bwMode="auto">
          <a:xfrm>
            <a:off x="5232400" y="5926138"/>
            <a:ext cx="201613" cy="144462"/>
          </a:xfrm>
          <a:prstGeom prst="rect">
            <a:avLst/>
          </a:prstGeom>
          <a:noFill/>
          <a:ln w="9525">
            <a:noFill/>
            <a:miter lim="800000"/>
            <a:headEnd/>
            <a:tailEnd/>
          </a:ln>
        </p:spPr>
      </p:pic>
      <p:pic>
        <p:nvPicPr>
          <p:cNvPr id="955" name="Picture 954" descr="Hitachi_laptop_hard_drive.jpg"/>
          <p:cNvPicPr>
            <a:picLocks noChangeAspect="1"/>
          </p:cNvPicPr>
          <p:nvPr/>
        </p:nvPicPr>
        <p:blipFill>
          <a:blip r:embed="rId13" cstate="print">
            <a:lum contrast="-60000"/>
          </a:blip>
          <a:srcRect/>
          <a:stretch>
            <a:fillRect/>
          </a:stretch>
        </p:blipFill>
        <p:spPr bwMode="auto">
          <a:xfrm>
            <a:off x="5434013" y="5926138"/>
            <a:ext cx="200025" cy="144462"/>
          </a:xfrm>
          <a:prstGeom prst="rect">
            <a:avLst/>
          </a:prstGeom>
          <a:noFill/>
          <a:ln w="9525">
            <a:noFill/>
            <a:miter lim="800000"/>
            <a:headEnd/>
            <a:tailEnd/>
          </a:ln>
        </p:spPr>
      </p:pic>
      <p:pic>
        <p:nvPicPr>
          <p:cNvPr id="956" name="Picture 955" descr="Hitachi_laptop_hard_drive.jpg"/>
          <p:cNvPicPr>
            <a:picLocks noChangeAspect="1"/>
          </p:cNvPicPr>
          <p:nvPr/>
        </p:nvPicPr>
        <p:blipFill>
          <a:blip r:embed="rId13" cstate="print">
            <a:lum contrast="-60000"/>
          </a:blip>
          <a:srcRect/>
          <a:stretch>
            <a:fillRect/>
          </a:stretch>
        </p:blipFill>
        <p:spPr bwMode="auto">
          <a:xfrm>
            <a:off x="5634038" y="5926138"/>
            <a:ext cx="201612" cy="144462"/>
          </a:xfrm>
          <a:prstGeom prst="rect">
            <a:avLst/>
          </a:prstGeom>
          <a:noFill/>
          <a:ln w="9525">
            <a:noFill/>
            <a:miter lim="800000"/>
            <a:headEnd/>
            <a:tailEnd/>
          </a:ln>
        </p:spPr>
      </p:pic>
      <p:pic>
        <p:nvPicPr>
          <p:cNvPr id="957" name="Picture 956" descr="Hitachi_laptop_hard_drive.jpg"/>
          <p:cNvPicPr>
            <a:picLocks noChangeAspect="1"/>
          </p:cNvPicPr>
          <p:nvPr/>
        </p:nvPicPr>
        <p:blipFill>
          <a:blip r:embed="rId13" cstate="print">
            <a:lum contrast="-60000"/>
          </a:blip>
          <a:srcRect/>
          <a:stretch>
            <a:fillRect/>
          </a:stretch>
        </p:blipFill>
        <p:spPr bwMode="auto">
          <a:xfrm>
            <a:off x="5835650" y="5926138"/>
            <a:ext cx="200025" cy="144462"/>
          </a:xfrm>
          <a:prstGeom prst="rect">
            <a:avLst/>
          </a:prstGeom>
          <a:noFill/>
          <a:ln w="9525">
            <a:noFill/>
            <a:miter lim="800000"/>
            <a:headEnd/>
            <a:tailEnd/>
          </a:ln>
        </p:spPr>
      </p:pic>
      <p:pic>
        <p:nvPicPr>
          <p:cNvPr id="958" name="Picture 957" descr="Hitachi_laptop_hard_drive.jpg"/>
          <p:cNvPicPr>
            <a:picLocks noChangeAspect="1"/>
          </p:cNvPicPr>
          <p:nvPr/>
        </p:nvPicPr>
        <p:blipFill>
          <a:blip r:embed="rId13" cstate="print">
            <a:lum contrast="-60000"/>
          </a:blip>
          <a:srcRect/>
          <a:stretch>
            <a:fillRect/>
          </a:stretch>
        </p:blipFill>
        <p:spPr bwMode="auto">
          <a:xfrm>
            <a:off x="6035675" y="5926138"/>
            <a:ext cx="201613" cy="144462"/>
          </a:xfrm>
          <a:prstGeom prst="rect">
            <a:avLst/>
          </a:prstGeom>
          <a:noFill/>
          <a:ln w="9525">
            <a:noFill/>
            <a:miter lim="800000"/>
            <a:headEnd/>
            <a:tailEnd/>
          </a:ln>
        </p:spPr>
      </p:pic>
      <p:pic>
        <p:nvPicPr>
          <p:cNvPr id="959" name="Picture 958" descr="Hitachi_laptop_hard_drive.jpg"/>
          <p:cNvPicPr>
            <a:picLocks noChangeAspect="1"/>
          </p:cNvPicPr>
          <p:nvPr/>
        </p:nvPicPr>
        <p:blipFill>
          <a:blip r:embed="rId13" cstate="print">
            <a:lum contrast="-60000"/>
          </a:blip>
          <a:srcRect/>
          <a:stretch>
            <a:fillRect/>
          </a:stretch>
        </p:blipFill>
        <p:spPr bwMode="auto">
          <a:xfrm>
            <a:off x="6237288" y="5926138"/>
            <a:ext cx="200025" cy="144462"/>
          </a:xfrm>
          <a:prstGeom prst="rect">
            <a:avLst/>
          </a:prstGeom>
          <a:noFill/>
          <a:ln w="9525">
            <a:noFill/>
            <a:miter lim="800000"/>
            <a:headEnd/>
            <a:tailEnd/>
          </a:ln>
        </p:spPr>
      </p:pic>
      <p:pic>
        <p:nvPicPr>
          <p:cNvPr id="960" name="Picture 959" descr="Hitachi_laptop_hard_drive.jpg"/>
          <p:cNvPicPr>
            <a:picLocks noChangeAspect="1"/>
          </p:cNvPicPr>
          <p:nvPr/>
        </p:nvPicPr>
        <p:blipFill>
          <a:blip r:embed="rId13" cstate="print">
            <a:lum contrast="-60000"/>
          </a:blip>
          <a:srcRect/>
          <a:stretch>
            <a:fillRect/>
          </a:stretch>
        </p:blipFill>
        <p:spPr bwMode="auto">
          <a:xfrm>
            <a:off x="6437313" y="5926138"/>
            <a:ext cx="201612" cy="144462"/>
          </a:xfrm>
          <a:prstGeom prst="rect">
            <a:avLst/>
          </a:prstGeom>
          <a:noFill/>
          <a:ln w="9525">
            <a:noFill/>
            <a:miter lim="800000"/>
            <a:headEnd/>
            <a:tailEnd/>
          </a:ln>
        </p:spPr>
      </p:pic>
      <p:pic>
        <p:nvPicPr>
          <p:cNvPr id="961" name="Picture 960" descr="Hitachi_laptop_hard_drive.jpg"/>
          <p:cNvPicPr>
            <a:picLocks noChangeAspect="1"/>
          </p:cNvPicPr>
          <p:nvPr/>
        </p:nvPicPr>
        <p:blipFill>
          <a:blip r:embed="rId13" cstate="print">
            <a:lum contrast="-60000"/>
          </a:blip>
          <a:srcRect/>
          <a:stretch>
            <a:fillRect/>
          </a:stretch>
        </p:blipFill>
        <p:spPr bwMode="auto">
          <a:xfrm>
            <a:off x="6635750" y="5926138"/>
            <a:ext cx="201613" cy="144462"/>
          </a:xfrm>
          <a:prstGeom prst="rect">
            <a:avLst/>
          </a:prstGeom>
          <a:noFill/>
          <a:ln w="9525">
            <a:noFill/>
            <a:miter lim="800000"/>
            <a:headEnd/>
            <a:tailEnd/>
          </a:ln>
        </p:spPr>
      </p:pic>
      <p:pic>
        <p:nvPicPr>
          <p:cNvPr id="962" name="Picture 961" descr="Hitachi_laptop_hard_drive.jpg"/>
          <p:cNvPicPr>
            <a:picLocks noChangeAspect="1"/>
          </p:cNvPicPr>
          <p:nvPr/>
        </p:nvPicPr>
        <p:blipFill>
          <a:blip r:embed="rId13" cstate="print">
            <a:lum contrast="-60000"/>
          </a:blip>
          <a:srcRect/>
          <a:stretch>
            <a:fillRect/>
          </a:stretch>
        </p:blipFill>
        <p:spPr bwMode="auto">
          <a:xfrm>
            <a:off x="6837363" y="5926138"/>
            <a:ext cx="200025" cy="144462"/>
          </a:xfrm>
          <a:prstGeom prst="rect">
            <a:avLst/>
          </a:prstGeom>
          <a:noFill/>
          <a:ln w="9525">
            <a:noFill/>
            <a:miter lim="800000"/>
            <a:headEnd/>
            <a:tailEnd/>
          </a:ln>
        </p:spPr>
      </p:pic>
      <p:pic>
        <p:nvPicPr>
          <p:cNvPr id="963" name="Picture 962" descr="Hitachi_laptop_hard_drive.jpg"/>
          <p:cNvPicPr>
            <a:picLocks noChangeAspect="1"/>
          </p:cNvPicPr>
          <p:nvPr/>
        </p:nvPicPr>
        <p:blipFill>
          <a:blip r:embed="rId13" cstate="print">
            <a:lum contrast="-60000"/>
          </a:blip>
          <a:srcRect/>
          <a:stretch>
            <a:fillRect/>
          </a:stretch>
        </p:blipFill>
        <p:spPr bwMode="auto">
          <a:xfrm>
            <a:off x="7037388" y="5926138"/>
            <a:ext cx="201612" cy="144462"/>
          </a:xfrm>
          <a:prstGeom prst="rect">
            <a:avLst/>
          </a:prstGeom>
          <a:noFill/>
          <a:ln w="9525">
            <a:noFill/>
            <a:miter lim="800000"/>
            <a:headEnd/>
            <a:tailEnd/>
          </a:ln>
        </p:spPr>
      </p:pic>
      <p:pic>
        <p:nvPicPr>
          <p:cNvPr id="964" name="Picture 963" descr="Hitachi_laptop_hard_drive.jpg"/>
          <p:cNvPicPr>
            <a:picLocks noChangeAspect="1"/>
          </p:cNvPicPr>
          <p:nvPr/>
        </p:nvPicPr>
        <p:blipFill>
          <a:blip r:embed="rId13" cstate="print">
            <a:lum contrast="-60000"/>
          </a:blip>
          <a:srcRect/>
          <a:stretch>
            <a:fillRect/>
          </a:stretch>
        </p:blipFill>
        <p:spPr bwMode="auto">
          <a:xfrm>
            <a:off x="5232400" y="6069013"/>
            <a:ext cx="201613" cy="144462"/>
          </a:xfrm>
          <a:prstGeom prst="rect">
            <a:avLst/>
          </a:prstGeom>
          <a:noFill/>
          <a:ln w="9525">
            <a:noFill/>
            <a:miter lim="800000"/>
            <a:headEnd/>
            <a:tailEnd/>
          </a:ln>
        </p:spPr>
      </p:pic>
      <p:pic>
        <p:nvPicPr>
          <p:cNvPr id="965" name="Picture 964" descr="Hitachi_laptop_hard_drive.jpg"/>
          <p:cNvPicPr>
            <a:picLocks noChangeAspect="1"/>
          </p:cNvPicPr>
          <p:nvPr/>
        </p:nvPicPr>
        <p:blipFill>
          <a:blip r:embed="rId13" cstate="print">
            <a:lum contrast="-60000"/>
          </a:blip>
          <a:srcRect/>
          <a:stretch>
            <a:fillRect/>
          </a:stretch>
        </p:blipFill>
        <p:spPr bwMode="auto">
          <a:xfrm>
            <a:off x="5434013" y="6073775"/>
            <a:ext cx="200025" cy="144463"/>
          </a:xfrm>
          <a:prstGeom prst="rect">
            <a:avLst/>
          </a:prstGeom>
          <a:noFill/>
          <a:ln w="9525">
            <a:noFill/>
            <a:miter lim="800000"/>
            <a:headEnd/>
            <a:tailEnd/>
          </a:ln>
        </p:spPr>
      </p:pic>
      <p:pic>
        <p:nvPicPr>
          <p:cNvPr id="966" name="Picture 965" descr="Hitachi_laptop_hard_drive.jpg"/>
          <p:cNvPicPr>
            <a:picLocks noChangeAspect="1"/>
          </p:cNvPicPr>
          <p:nvPr/>
        </p:nvPicPr>
        <p:blipFill>
          <a:blip r:embed="rId13" cstate="print">
            <a:lum contrast="-60000"/>
          </a:blip>
          <a:srcRect/>
          <a:stretch>
            <a:fillRect/>
          </a:stretch>
        </p:blipFill>
        <p:spPr bwMode="auto">
          <a:xfrm>
            <a:off x="5634038" y="6073775"/>
            <a:ext cx="201612" cy="144463"/>
          </a:xfrm>
          <a:prstGeom prst="rect">
            <a:avLst/>
          </a:prstGeom>
          <a:noFill/>
          <a:ln w="9525">
            <a:noFill/>
            <a:miter lim="800000"/>
            <a:headEnd/>
            <a:tailEnd/>
          </a:ln>
        </p:spPr>
      </p:pic>
      <p:pic>
        <p:nvPicPr>
          <p:cNvPr id="967" name="Picture 966" descr="Hitachi_laptop_hard_drive.jpg"/>
          <p:cNvPicPr>
            <a:picLocks noChangeAspect="1"/>
          </p:cNvPicPr>
          <p:nvPr/>
        </p:nvPicPr>
        <p:blipFill>
          <a:blip r:embed="rId13" cstate="print">
            <a:lum contrast="-60000"/>
          </a:blip>
          <a:srcRect/>
          <a:stretch>
            <a:fillRect/>
          </a:stretch>
        </p:blipFill>
        <p:spPr bwMode="auto">
          <a:xfrm>
            <a:off x="5835650" y="6073775"/>
            <a:ext cx="200025" cy="144463"/>
          </a:xfrm>
          <a:prstGeom prst="rect">
            <a:avLst/>
          </a:prstGeom>
          <a:noFill/>
          <a:ln w="9525">
            <a:noFill/>
            <a:miter lim="800000"/>
            <a:headEnd/>
            <a:tailEnd/>
          </a:ln>
        </p:spPr>
      </p:pic>
      <p:pic>
        <p:nvPicPr>
          <p:cNvPr id="968" name="Picture 967" descr="Hitachi_laptop_hard_drive.jpg"/>
          <p:cNvPicPr>
            <a:picLocks noChangeAspect="1"/>
          </p:cNvPicPr>
          <p:nvPr/>
        </p:nvPicPr>
        <p:blipFill>
          <a:blip r:embed="rId13" cstate="print">
            <a:lum contrast="-60000"/>
          </a:blip>
          <a:srcRect/>
          <a:stretch>
            <a:fillRect/>
          </a:stretch>
        </p:blipFill>
        <p:spPr bwMode="auto">
          <a:xfrm>
            <a:off x="6035675" y="6073775"/>
            <a:ext cx="201613" cy="144463"/>
          </a:xfrm>
          <a:prstGeom prst="rect">
            <a:avLst/>
          </a:prstGeom>
          <a:noFill/>
          <a:ln w="9525">
            <a:noFill/>
            <a:miter lim="800000"/>
            <a:headEnd/>
            <a:tailEnd/>
          </a:ln>
        </p:spPr>
      </p:pic>
      <p:pic>
        <p:nvPicPr>
          <p:cNvPr id="969" name="Picture 968" descr="Hitachi_laptop_hard_drive.jpg"/>
          <p:cNvPicPr>
            <a:picLocks noChangeAspect="1"/>
          </p:cNvPicPr>
          <p:nvPr/>
        </p:nvPicPr>
        <p:blipFill>
          <a:blip r:embed="rId13" cstate="print">
            <a:lum contrast="-60000"/>
          </a:blip>
          <a:srcRect/>
          <a:stretch>
            <a:fillRect/>
          </a:stretch>
        </p:blipFill>
        <p:spPr bwMode="auto">
          <a:xfrm>
            <a:off x="6237288" y="6073775"/>
            <a:ext cx="200025" cy="144463"/>
          </a:xfrm>
          <a:prstGeom prst="rect">
            <a:avLst/>
          </a:prstGeom>
          <a:noFill/>
          <a:ln w="9525">
            <a:noFill/>
            <a:miter lim="800000"/>
            <a:headEnd/>
            <a:tailEnd/>
          </a:ln>
        </p:spPr>
      </p:pic>
      <p:pic>
        <p:nvPicPr>
          <p:cNvPr id="970" name="Picture 969" descr="Hitachi_laptop_hard_drive.jpg"/>
          <p:cNvPicPr>
            <a:picLocks noChangeAspect="1"/>
          </p:cNvPicPr>
          <p:nvPr/>
        </p:nvPicPr>
        <p:blipFill>
          <a:blip r:embed="rId13" cstate="print">
            <a:lum contrast="-60000"/>
          </a:blip>
          <a:srcRect/>
          <a:stretch>
            <a:fillRect/>
          </a:stretch>
        </p:blipFill>
        <p:spPr bwMode="auto">
          <a:xfrm>
            <a:off x="6435725" y="6073775"/>
            <a:ext cx="200025" cy="144463"/>
          </a:xfrm>
          <a:prstGeom prst="rect">
            <a:avLst/>
          </a:prstGeom>
          <a:noFill/>
          <a:ln w="9525">
            <a:noFill/>
            <a:miter lim="800000"/>
            <a:headEnd/>
            <a:tailEnd/>
          </a:ln>
        </p:spPr>
      </p:pic>
      <p:pic>
        <p:nvPicPr>
          <p:cNvPr id="971" name="Picture 970" descr="Hitachi_laptop_hard_drive.jpg"/>
          <p:cNvPicPr>
            <a:picLocks noChangeAspect="1"/>
          </p:cNvPicPr>
          <p:nvPr/>
        </p:nvPicPr>
        <p:blipFill>
          <a:blip r:embed="rId13" cstate="print">
            <a:lum contrast="-60000"/>
          </a:blip>
          <a:srcRect/>
          <a:stretch>
            <a:fillRect/>
          </a:stretch>
        </p:blipFill>
        <p:spPr bwMode="auto">
          <a:xfrm>
            <a:off x="6635750" y="6073775"/>
            <a:ext cx="201613" cy="144463"/>
          </a:xfrm>
          <a:prstGeom prst="rect">
            <a:avLst/>
          </a:prstGeom>
          <a:noFill/>
          <a:ln w="9525">
            <a:noFill/>
            <a:miter lim="800000"/>
            <a:headEnd/>
            <a:tailEnd/>
          </a:ln>
        </p:spPr>
      </p:pic>
      <p:pic>
        <p:nvPicPr>
          <p:cNvPr id="972" name="Picture 971" descr="Hitachi_laptop_hard_drive.jpg"/>
          <p:cNvPicPr>
            <a:picLocks noChangeAspect="1"/>
          </p:cNvPicPr>
          <p:nvPr/>
        </p:nvPicPr>
        <p:blipFill>
          <a:blip r:embed="rId13" cstate="print">
            <a:lum contrast="-60000"/>
          </a:blip>
          <a:srcRect/>
          <a:stretch>
            <a:fillRect/>
          </a:stretch>
        </p:blipFill>
        <p:spPr bwMode="auto">
          <a:xfrm>
            <a:off x="6837363" y="6073775"/>
            <a:ext cx="200025" cy="144463"/>
          </a:xfrm>
          <a:prstGeom prst="rect">
            <a:avLst/>
          </a:prstGeom>
          <a:noFill/>
          <a:ln w="9525">
            <a:noFill/>
            <a:miter lim="800000"/>
            <a:headEnd/>
            <a:tailEnd/>
          </a:ln>
        </p:spPr>
      </p:pic>
      <p:pic>
        <p:nvPicPr>
          <p:cNvPr id="973" name="Picture 972" descr="Hitachi_laptop_hard_drive.jpg"/>
          <p:cNvPicPr>
            <a:picLocks noChangeAspect="1"/>
          </p:cNvPicPr>
          <p:nvPr/>
        </p:nvPicPr>
        <p:blipFill>
          <a:blip r:embed="rId13" cstate="print">
            <a:lum contrast="-60000"/>
          </a:blip>
          <a:srcRect/>
          <a:stretch>
            <a:fillRect/>
          </a:stretch>
        </p:blipFill>
        <p:spPr bwMode="auto">
          <a:xfrm>
            <a:off x="7037388" y="6073775"/>
            <a:ext cx="201612" cy="144463"/>
          </a:xfrm>
          <a:prstGeom prst="rect">
            <a:avLst/>
          </a:prstGeom>
          <a:noFill/>
          <a:ln w="9525">
            <a:noFill/>
            <a:miter lim="800000"/>
            <a:headEnd/>
            <a:tailEnd/>
          </a:ln>
        </p:spPr>
      </p:pic>
      <p:pic>
        <p:nvPicPr>
          <p:cNvPr id="974" name="Picture 973" descr="Hitachi_laptop_hard_drive.jpg"/>
          <p:cNvPicPr>
            <a:picLocks noChangeAspect="1"/>
          </p:cNvPicPr>
          <p:nvPr/>
        </p:nvPicPr>
        <p:blipFill>
          <a:blip r:embed="rId13" cstate="print">
            <a:lum contrast="-60000"/>
          </a:blip>
          <a:srcRect/>
          <a:stretch>
            <a:fillRect/>
          </a:stretch>
        </p:blipFill>
        <p:spPr bwMode="auto">
          <a:xfrm>
            <a:off x="5230813" y="6221413"/>
            <a:ext cx="200025" cy="144462"/>
          </a:xfrm>
          <a:prstGeom prst="rect">
            <a:avLst/>
          </a:prstGeom>
          <a:noFill/>
          <a:ln w="9525">
            <a:noFill/>
            <a:miter lim="800000"/>
            <a:headEnd/>
            <a:tailEnd/>
          </a:ln>
        </p:spPr>
      </p:pic>
      <p:pic>
        <p:nvPicPr>
          <p:cNvPr id="975" name="Picture 974" descr="Hitachi_laptop_hard_drive.jpg"/>
          <p:cNvPicPr>
            <a:picLocks noChangeAspect="1"/>
          </p:cNvPicPr>
          <p:nvPr/>
        </p:nvPicPr>
        <p:blipFill>
          <a:blip r:embed="rId13" cstate="print">
            <a:lum contrast="-60000"/>
          </a:blip>
          <a:srcRect/>
          <a:stretch>
            <a:fillRect/>
          </a:stretch>
        </p:blipFill>
        <p:spPr bwMode="auto">
          <a:xfrm>
            <a:off x="5430838" y="6221413"/>
            <a:ext cx="201612" cy="144462"/>
          </a:xfrm>
          <a:prstGeom prst="rect">
            <a:avLst/>
          </a:prstGeom>
          <a:noFill/>
          <a:ln w="9525">
            <a:noFill/>
            <a:miter lim="800000"/>
            <a:headEnd/>
            <a:tailEnd/>
          </a:ln>
        </p:spPr>
      </p:pic>
      <p:pic>
        <p:nvPicPr>
          <p:cNvPr id="976" name="Picture 975" descr="Hitachi_laptop_hard_drive.jpg"/>
          <p:cNvPicPr>
            <a:picLocks noChangeAspect="1"/>
          </p:cNvPicPr>
          <p:nvPr/>
        </p:nvPicPr>
        <p:blipFill>
          <a:blip r:embed="rId13" cstate="print">
            <a:lum contrast="-60000"/>
          </a:blip>
          <a:srcRect/>
          <a:stretch>
            <a:fillRect/>
          </a:stretch>
        </p:blipFill>
        <p:spPr bwMode="auto">
          <a:xfrm>
            <a:off x="5632450" y="6221413"/>
            <a:ext cx="200025" cy="144462"/>
          </a:xfrm>
          <a:prstGeom prst="rect">
            <a:avLst/>
          </a:prstGeom>
          <a:noFill/>
          <a:ln w="9525">
            <a:noFill/>
            <a:miter lim="800000"/>
            <a:headEnd/>
            <a:tailEnd/>
          </a:ln>
        </p:spPr>
      </p:pic>
      <p:pic>
        <p:nvPicPr>
          <p:cNvPr id="977" name="Picture 976" descr="Hitachi_laptop_hard_drive.jpg"/>
          <p:cNvPicPr>
            <a:picLocks noChangeAspect="1"/>
          </p:cNvPicPr>
          <p:nvPr/>
        </p:nvPicPr>
        <p:blipFill>
          <a:blip r:embed="rId13" cstate="print">
            <a:lum contrast="-60000"/>
          </a:blip>
          <a:srcRect/>
          <a:stretch>
            <a:fillRect/>
          </a:stretch>
        </p:blipFill>
        <p:spPr bwMode="auto">
          <a:xfrm>
            <a:off x="5832475" y="6221413"/>
            <a:ext cx="201613" cy="144462"/>
          </a:xfrm>
          <a:prstGeom prst="rect">
            <a:avLst/>
          </a:prstGeom>
          <a:noFill/>
          <a:ln w="9525">
            <a:noFill/>
            <a:miter lim="800000"/>
            <a:headEnd/>
            <a:tailEnd/>
          </a:ln>
        </p:spPr>
      </p:pic>
      <p:pic>
        <p:nvPicPr>
          <p:cNvPr id="978" name="Picture 977" descr="Hitachi_laptop_hard_drive.jpg"/>
          <p:cNvPicPr>
            <a:picLocks noChangeAspect="1"/>
          </p:cNvPicPr>
          <p:nvPr/>
        </p:nvPicPr>
        <p:blipFill>
          <a:blip r:embed="rId13" cstate="print">
            <a:lum contrast="-60000"/>
          </a:blip>
          <a:srcRect/>
          <a:stretch>
            <a:fillRect/>
          </a:stretch>
        </p:blipFill>
        <p:spPr bwMode="auto">
          <a:xfrm>
            <a:off x="6034088" y="6221413"/>
            <a:ext cx="200025" cy="144462"/>
          </a:xfrm>
          <a:prstGeom prst="rect">
            <a:avLst/>
          </a:prstGeom>
          <a:noFill/>
          <a:ln w="9525">
            <a:noFill/>
            <a:miter lim="800000"/>
            <a:headEnd/>
            <a:tailEnd/>
          </a:ln>
        </p:spPr>
      </p:pic>
      <p:pic>
        <p:nvPicPr>
          <p:cNvPr id="979" name="Picture 978" descr="Hitachi_laptop_hard_drive.jpg"/>
          <p:cNvPicPr>
            <a:picLocks noChangeAspect="1"/>
          </p:cNvPicPr>
          <p:nvPr/>
        </p:nvPicPr>
        <p:blipFill>
          <a:blip r:embed="rId13" cstate="print">
            <a:lum contrast="-60000"/>
          </a:blip>
          <a:srcRect/>
          <a:stretch>
            <a:fillRect/>
          </a:stretch>
        </p:blipFill>
        <p:spPr bwMode="auto">
          <a:xfrm>
            <a:off x="6234113" y="6221413"/>
            <a:ext cx="201612" cy="144462"/>
          </a:xfrm>
          <a:prstGeom prst="rect">
            <a:avLst/>
          </a:prstGeom>
          <a:noFill/>
          <a:ln w="9525">
            <a:noFill/>
            <a:miter lim="800000"/>
            <a:headEnd/>
            <a:tailEnd/>
          </a:ln>
        </p:spPr>
      </p:pic>
      <p:pic>
        <p:nvPicPr>
          <p:cNvPr id="980" name="Picture 979" descr="Hitachi_laptop_hard_drive.jpg"/>
          <p:cNvPicPr>
            <a:picLocks noChangeAspect="1"/>
          </p:cNvPicPr>
          <p:nvPr/>
        </p:nvPicPr>
        <p:blipFill>
          <a:blip r:embed="rId13" cstate="print">
            <a:lum contrast="-60000"/>
          </a:blip>
          <a:srcRect/>
          <a:stretch>
            <a:fillRect/>
          </a:stretch>
        </p:blipFill>
        <p:spPr bwMode="auto">
          <a:xfrm>
            <a:off x="6432550" y="6221413"/>
            <a:ext cx="201613" cy="144462"/>
          </a:xfrm>
          <a:prstGeom prst="rect">
            <a:avLst/>
          </a:prstGeom>
          <a:noFill/>
          <a:ln w="9525">
            <a:noFill/>
            <a:miter lim="800000"/>
            <a:headEnd/>
            <a:tailEnd/>
          </a:ln>
        </p:spPr>
      </p:pic>
      <p:pic>
        <p:nvPicPr>
          <p:cNvPr id="981" name="Picture 980" descr="Hitachi_laptop_hard_drive.jpg"/>
          <p:cNvPicPr>
            <a:picLocks noChangeAspect="1"/>
          </p:cNvPicPr>
          <p:nvPr/>
        </p:nvPicPr>
        <p:blipFill>
          <a:blip r:embed="rId13" cstate="print">
            <a:lum contrast="-60000"/>
          </a:blip>
          <a:srcRect/>
          <a:stretch>
            <a:fillRect/>
          </a:stretch>
        </p:blipFill>
        <p:spPr bwMode="auto">
          <a:xfrm>
            <a:off x="6634163" y="6221413"/>
            <a:ext cx="200025" cy="144462"/>
          </a:xfrm>
          <a:prstGeom prst="rect">
            <a:avLst/>
          </a:prstGeom>
          <a:noFill/>
          <a:ln w="9525">
            <a:noFill/>
            <a:miter lim="800000"/>
            <a:headEnd/>
            <a:tailEnd/>
          </a:ln>
        </p:spPr>
      </p:pic>
      <p:pic>
        <p:nvPicPr>
          <p:cNvPr id="982" name="Picture 981" descr="Hitachi_laptop_hard_drive.jpg"/>
          <p:cNvPicPr>
            <a:picLocks noChangeAspect="1"/>
          </p:cNvPicPr>
          <p:nvPr/>
        </p:nvPicPr>
        <p:blipFill>
          <a:blip r:embed="rId13" cstate="print">
            <a:lum contrast="-60000"/>
          </a:blip>
          <a:srcRect/>
          <a:stretch>
            <a:fillRect/>
          </a:stretch>
        </p:blipFill>
        <p:spPr bwMode="auto">
          <a:xfrm>
            <a:off x="6834188" y="6221413"/>
            <a:ext cx="201612" cy="144462"/>
          </a:xfrm>
          <a:prstGeom prst="rect">
            <a:avLst/>
          </a:prstGeom>
          <a:noFill/>
          <a:ln w="9525">
            <a:noFill/>
            <a:miter lim="800000"/>
            <a:headEnd/>
            <a:tailEnd/>
          </a:ln>
        </p:spPr>
      </p:pic>
      <p:pic>
        <p:nvPicPr>
          <p:cNvPr id="983" name="Picture 982" descr="Hitachi_laptop_hard_drive.jpg"/>
          <p:cNvPicPr>
            <a:picLocks noChangeAspect="1"/>
          </p:cNvPicPr>
          <p:nvPr/>
        </p:nvPicPr>
        <p:blipFill>
          <a:blip r:embed="rId13" cstate="print">
            <a:lum contrast="-60000"/>
          </a:blip>
          <a:srcRect/>
          <a:stretch>
            <a:fillRect/>
          </a:stretch>
        </p:blipFill>
        <p:spPr bwMode="auto">
          <a:xfrm>
            <a:off x="7035800" y="6221413"/>
            <a:ext cx="200025" cy="144462"/>
          </a:xfrm>
          <a:prstGeom prst="rect">
            <a:avLst/>
          </a:prstGeom>
          <a:noFill/>
          <a:ln w="9525">
            <a:noFill/>
            <a:miter lim="800000"/>
            <a:headEnd/>
            <a:tailEnd/>
          </a:ln>
        </p:spPr>
      </p:pic>
      <p:sp>
        <p:nvSpPr>
          <p:cNvPr id="988" name="Oval 17"/>
          <p:cNvSpPr>
            <a:spLocks noChangeAspect="1" noChangeArrowheads="1"/>
          </p:cNvSpPr>
          <p:nvPr/>
        </p:nvSpPr>
        <p:spPr bwMode="auto">
          <a:xfrm>
            <a:off x="5238750" y="3725863"/>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989" name="Oval 17"/>
          <p:cNvSpPr>
            <a:spLocks noChangeAspect="1" noChangeArrowheads="1"/>
          </p:cNvSpPr>
          <p:nvPr/>
        </p:nvSpPr>
        <p:spPr bwMode="auto">
          <a:xfrm>
            <a:off x="5238750" y="3871913"/>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990" name="Oval 17"/>
          <p:cNvSpPr>
            <a:spLocks noChangeAspect="1" noChangeArrowheads="1"/>
          </p:cNvSpPr>
          <p:nvPr/>
        </p:nvSpPr>
        <p:spPr bwMode="auto">
          <a:xfrm>
            <a:off x="5238750" y="4021138"/>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994" name="Oval 17"/>
          <p:cNvSpPr>
            <a:spLocks noChangeAspect="1" noChangeArrowheads="1"/>
          </p:cNvSpPr>
          <p:nvPr/>
        </p:nvSpPr>
        <p:spPr bwMode="auto">
          <a:xfrm>
            <a:off x="5441950" y="3578225"/>
            <a:ext cx="128588" cy="128588"/>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995" name="Oval 17"/>
          <p:cNvSpPr>
            <a:spLocks noChangeAspect="1" noChangeArrowheads="1"/>
          </p:cNvSpPr>
          <p:nvPr/>
        </p:nvSpPr>
        <p:spPr bwMode="auto">
          <a:xfrm>
            <a:off x="5441950" y="3725863"/>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996" name="Oval 17"/>
          <p:cNvSpPr>
            <a:spLocks noChangeAspect="1" noChangeArrowheads="1"/>
          </p:cNvSpPr>
          <p:nvPr/>
        </p:nvSpPr>
        <p:spPr bwMode="auto">
          <a:xfrm>
            <a:off x="5441950" y="3871913"/>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997" name="Oval 17"/>
          <p:cNvSpPr>
            <a:spLocks noChangeAspect="1" noChangeArrowheads="1"/>
          </p:cNvSpPr>
          <p:nvPr/>
        </p:nvSpPr>
        <p:spPr bwMode="auto">
          <a:xfrm>
            <a:off x="5441950" y="4021138"/>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01" name="Oval 17"/>
          <p:cNvSpPr>
            <a:spLocks noChangeAspect="1" noChangeArrowheads="1"/>
          </p:cNvSpPr>
          <p:nvPr/>
        </p:nvSpPr>
        <p:spPr bwMode="auto">
          <a:xfrm>
            <a:off x="5643563" y="3578225"/>
            <a:ext cx="128587" cy="128588"/>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02" name="Oval 17"/>
          <p:cNvSpPr>
            <a:spLocks noChangeAspect="1" noChangeArrowheads="1"/>
          </p:cNvSpPr>
          <p:nvPr/>
        </p:nvSpPr>
        <p:spPr bwMode="auto">
          <a:xfrm>
            <a:off x="5643563" y="3724275"/>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03" name="Oval 17"/>
          <p:cNvSpPr>
            <a:spLocks noChangeAspect="1" noChangeArrowheads="1"/>
          </p:cNvSpPr>
          <p:nvPr/>
        </p:nvSpPr>
        <p:spPr bwMode="auto">
          <a:xfrm>
            <a:off x="5643563" y="3868738"/>
            <a:ext cx="128587"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04" name="Oval 17"/>
          <p:cNvSpPr>
            <a:spLocks noChangeAspect="1" noChangeArrowheads="1"/>
          </p:cNvSpPr>
          <p:nvPr/>
        </p:nvSpPr>
        <p:spPr bwMode="auto">
          <a:xfrm>
            <a:off x="5643563" y="4019550"/>
            <a:ext cx="128587"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12" name="Oval 17"/>
          <p:cNvSpPr>
            <a:spLocks noChangeAspect="1" noChangeArrowheads="1"/>
          </p:cNvSpPr>
          <p:nvPr/>
        </p:nvSpPr>
        <p:spPr bwMode="auto">
          <a:xfrm>
            <a:off x="5842000" y="3578225"/>
            <a:ext cx="128588" cy="128588"/>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13" name="Oval 17"/>
          <p:cNvSpPr>
            <a:spLocks noChangeAspect="1" noChangeArrowheads="1"/>
          </p:cNvSpPr>
          <p:nvPr/>
        </p:nvSpPr>
        <p:spPr bwMode="auto">
          <a:xfrm>
            <a:off x="5842000" y="3725863"/>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14" name="Oval 17"/>
          <p:cNvSpPr>
            <a:spLocks noChangeAspect="1" noChangeArrowheads="1"/>
          </p:cNvSpPr>
          <p:nvPr/>
        </p:nvSpPr>
        <p:spPr bwMode="auto">
          <a:xfrm>
            <a:off x="5842000" y="3871913"/>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15" name="Oval 17"/>
          <p:cNvSpPr>
            <a:spLocks noChangeAspect="1" noChangeArrowheads="1"/>
          </p:cNvSpPr>
          <p:nvPr/>
        </p:nvSpPr>
        <p:spPr bwMode="auto">
          <a:xfrm>
            <a:off x="5842000" y="4021138"/>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16" name="Oval 17"/>
          <p:cNvSpPr>
            <a:spLocks noChangeAspect="1" noChangeArrowheads="1"/>
          </p:cNvSpPr>
          <p:nvPr/>
        </p:nvSpPr>
        <p:spPr bwMode="auto">
          <a:xfrm>
            <a:off x="6049963" y="3578225"/>
            <a:ext cx="128587" cy="128588"/>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17" name="Oval 17"/>
          <p:cNvSpPr>
            <a:spLocks noChangeAspect="1" noChangeArrowheads="1"/>
          </p:cNvSpPr>
          <p:nvPr/>
        </p:nvSpPr>
        <p:spPr bwMode="auto">
          <a:xfrm>
            <a:off x="6048375" y="3721100"/>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18" name="Oval 17"/>
          <p:cNvSpPr>
            <a:spLocks noChangeAspect="1" noChangeArrowheads="1"/>
          </p:cNvSpPr>
          <p:nvPr/>
        </p:nvSpPr>
        <p:spPr bwMode="auto">
          <a:xfrm>
            <a:off x="6045200" y="3867150"/>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19" name="Oval 17"/>
          <p:cNvSpPr>
            <a:spLocks noChangeAspect="1" noChangeArrowheads="1"/>
          </p:cNvSpPr>
          <p:nvPr/>
        </p:nvSpPr>
        <p:spPr bwMode="auto">
          <a:xfrm>
            <a:off x="6043613" y="4016375"/>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20" name="Oval 17"/>
          <p:cNvSpPr>
            <a:spLocks noChangeAspect="1" noChangeArrowheads="1"/>
          </p:cNvSpPr>
          <p:nvPr/>
        </p:nvSpPr>
        <p:spPr bwMode="auto">
          <a:xfrm>
            <a:off x="6246813" y="3578225"/>
            <a:ext cx="128587" cy="128588"/>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21" name="Oval 17"/>
          <p:cNvSpPr>
            <a:spLocks noChangeAspect="1" noChangeArrowheads="1"/>
          </p:cNvSpPr>
          <p:nvPr/>
        </p:nvSpPr>
        <p:spPr bwMode="auto">
          <a:xfrm>
            <a:off x="6246813" y="3724275"/>
            <a:ext cx="128587"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22" name="Oval 17"/>
          <p:cNvSpPr>
            <a:spLocks noChangeAspect="1" noChangeArrowheads="1"/>
          </p:cNvSpPr>
          <p:nvPr/>
        </p:nvSpPr>
        <p:spPr bwMode="auto">
          <a:xfrm>
            <a:off x="6246813" y="3868738"/>
            <a:ext cx="128587"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23" name="Oval 17"/>
          <p:cNvSpPr>
            <a:spLocks noChangeAspect="1" noChangeArrowheads="1"/>
          </p:cNvSpPr>
          <p:nvPr/>
        </p:nvSpPr>
        <p:spPr bwMode="auto">
          <a:xfrm>
            <a:off x="6246813" y="4019550"/>
            <a:ext cx="128587"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24" name="Oval 17"/>
          <p:cNvSpPr>
            <a:spLocks noChangeAspect="1" noChangeArrowheads="1"/>
          </p:cNvSpPr>
          <p:nvPr/>
        </p:nvSpPr>
        <p:spPr bwMode="auto">
          <a:xfrm>
            <a:off x="6454775" y="3578225"/>
            <a:ext cx="128588" cy="128588"/>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25" name="Oval 17"/>
          <p:cNvSpPr>
            <a:spLocks noChangeAspect="1" noChangeArrowheads="1"/>
          </p:cNvSpPr>
          <p:nvPr/>
        </p:nvSpPr>
        <p:spPr bwMode="auto">
          <a:xfrm>
            <a:off x="6453188" y="3725863"/>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26" name="Oval 17"/>
          <p:cNvSpPr>
            <a:spLocks noChangeAspect="1" noChangeArrowheads="1"/>
          </p:cNvSpPr>
          <p:nvPr/>
        </p:nvSpPr>
        <p:spPr bwMode="auto">
          <a:xfrm>
            <a:off x="6450013" y="3871913"/>
            <a:ext cx="128587"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27" name="Oval 17"/>
          <p:cNvSpPr>
            <a:spLocks noChangeAspect="1" noChangeArrowheads="1"/>
          </p:cNvSpPr>
          <p:nvPr/>
        </p:nvSpPr>
        <p:spPr bwMode="auto">
          <a:xfrm>
            <a:off x="6448425" y="4021138"/>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28" name="Oval 17"/>
          <p:cNvSpPr>
            <a:spLocks noChangeAspect="1" noChangeArrowheads="1"/>
          </p:cNvSpPr>
          <p:nvPr/>
        </p:nvSpPr>
        <p:spPr bwMode="auto">
          <a:xfrm>
            <a:off x="6651625" y="3578225"/>
            <a:ext cx="128588" cy="128588"/>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29" name="Oval 17"/>
          <p:cNvSpPr>
            <a:spLocks noChangeAspect="1" noChangeArrowheads="1"/>
          </p:cNvSpPr>
          <p:nvPr/>
        </p:nvSpPr>
        <p:spPr bwMode="auto">
          <a:xfrm>
            <a:off x="6651625" y="3719513"/>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30" name="Oval 17"/>
          <p:cNvSpPr>
            <a:spLocks noChangeAspect="1" noChangeArrowheads="1"/>
          </p:cNvSpPr>
          <p:nvPr/>
        </p:nvSpPr>
        <p:spPr bwMode="auto">
          <a:xfrm>
            <a:off x="6651625" y="3863975"/>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31" name="Oval 17"/>
          <p:cNvSpPr>
            <a:spLocks noChangeAspect="1" noChangeArrowheads="1"/>
          </p:cNvSpPr>
          <p:nvPr/>
        </p:nvSpPr>
        <p:spPr bwMode="auto">
          <a:xfrm>
            <a:off x="6651625" y="4014788"/>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32" name="Oval 17"/>
          <p:cNvSpPr>
            <a:spLocks noChangeAspect="1" noChangeArrowheads="1"/>
          </p:cNvSpPr>
          <p:nvPr/>
        </p:nvSpPr>
        <p:spPr bwMode="auto">
          <a:xfrm>
            <a:off x="6853238" y="3578225"/>
            <a:ext cx="128587" cy="128588"/>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33" name="Oval 17"/>
          <p:cNvSpPr>
            <a:spLocks noChangeAspect="1" noChangeArrowheads="1"/>
          </p:cNvSpPr>
          <p:nvPr/>
        </p:nvSpPr>
        <p:spPr bwMode="auto">
          <a:xfrm>
            <a:off x="6853238" y="3719513"/>
            <a:ext cx="128587"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34" name="Oval 17"/>
          <p:cNvSpPr>
            <a:spLocks noChangeAspect="1" noChangeArrowheads="1"/>
          </p:cNvSpPr>
          <p:nvPr/>
        </p:nvSpPr>
        <p:spPr bwMode="auto">
          <a:xfrm>
            <a:off x="6853238" y="3863975"/>
            <a:ext cx="128587"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35" name="Oval 17"/>
          <p:cNvSpPr>
            <a:spLocks noChangeAspect="1" noChangeArrowheads="1"/>
          </p:cNvSpPr>
          <p:nvPr/>
        </p:nvSpPr>
        <p:spPr bwMode="auto">
          <a:xfrm>
            <a:off x="6853238" y="4014788"/>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36" name="Oval 17"/>
          <p:cNvSpPr>
            <a:spLocks noChangeAspect="1" noChangeArrowheads="1"/>
          </p:cNvSpPr>
          <p:nvPr/>
        </p:nvSpPr>
        <p:spPr bwMode="auto">
          <a:xfrm>
            <a:off x="7051675" y="3578225"/>
            <a:ext cx="128588" cy="128588"/>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37" name="Oval 17"/>
          <p:cNvSpPr>
            <a:spLocks noChangeAspect="1" noChangeArrowheads="1"/>
          </p:cNvSpPr>
          <p:nvPr/>
        </p:nvSpPr>
        <p:spPr bwMode="auto">
          <a:xfrm>
            <a:off x="7051675" y="3719513"/>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38" name="Oval 17"/>
          <p:cNvSpPr>
            <a:spLocks noChangeAspect="1" noChangeArrowheads="1"/>
          </p:cNvSpPr>
          <p:nvPr/>
        </p:nvSpPr>
        <p:spPr bwMode="auto">
          <a:xfrm>
            <a:off x="7051675" y="3863975"/>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39" name="Oval 17"/>
          <p:cNvSpPr>
            <a:spLocks noChangeAspect="1" noChangeArrowheads="1"/>
          </p:cNvSpPr>
          <p:nvPr/>
        </p:nvSpPr>
        <p:spPr bwMode="auto">
          <a:xfrm>
            <a:off x="7051675" y="4014788"/>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40" name="Oval 17"/>
          <p:cNvSpPr>
            <a:spLocks noChangeAspect="1" noChangeArrowheads="1"/>
          </p:cNvSpPr>
          <p:nvPr/>
        </p:nvSpPr>
        <p:spPr bwMode="auto">
          <a:xfrm>
            <a:off x="5246688" y="4316413"/>
            <a:ext cx="128587" cy="128587"/>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41" name="Oval 17"/>
          <p:cNvSpPr>
            <a:spLocks noChangeAspect="1" noChangeArrowheads="1"/>
          </p:cNvSpPr>
          <p:nvPr/>
        </p:nvSpPr>
        <p:spPr bwMode="auto">
          <a:xfrm>
            <a:off x="5246688" y="4464050"/>
            <a:ext cx="128587"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42" name="Oval 17"/>
          <p:cNvSpPr>
            <a:spLocks noChangeAspect="1" noChangeArrowheads="1"/>
          </p:cNvSpPr>
          <p:nvPr/>
        </p:nvSpPr>
        <p:spPr bwMode="auto">
          <a:xfrm>
            <a:off x="5246688" y="4610100"/>
            <a:ext cx="128587"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43" name="Oval 17"/>
          <p:cNvSpPr>
            <a:spLocks noChangeAspect="1" noChangeArrowheads="1"/>
          </p:cNvSpPr>
          <p:nvPr/>
        </p:nvSpPr>
        <p:spPr bwMode="auto">
          <a:xfrm>
            <a:off x="5246688" y="4759325"/>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44" name="Oval 17"/>
          <p:cNvSpPr>
            <a:spLocks noChangeAspect="1" noChangeArrowheads="1"/>
          </p:cNvSpPr>
          <p:nvPr/>
        </p:nvSpPr>
        <p:spPr bwMode="auto">
          <a:xfrm>
            <a:off x="5448300" y="4316413"/>
            <a:ext cx="128588" cy="128587"/>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45" name="Oval 17"/>
          <p:cNvSpPr>
            <a:spLocks noChangeAspect="1" noChangeArrowheads="1"/>
          </p:cNvSpPr>
          <p:nvPr/>
        </p:nvSpPr>
        <p:spPr bwMode="auto">
          <a:xfrm>
            <a:off x="5448300" y="4464050"/>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46" name="Oval 17"/>
          <p:cNvSpPr>
            <a:spLocks noChangeAspect="1" noChangeArrowheads="1"/>
          </p:cNvSpPr>
          <p:nvPr/>
        </p:nvSpPr>
        <p:spPr bwMode="auto">
          <a:xfrm>
            <a:off x="5448300" y="4610100"/>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47" name="Oval 17"/>
          <p:cNvSpPr>
            <a:spLocks noChangeAspect="1" noChangeArrowheads="1"/>
          </p:cNvSpPr>
          <p:nvPr/>
        </p:nvSpPr>
        <p:spPr bwMode="auto">
          <a:xfrm>
            <a:off x="5448300" y="4759325"/>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48" name="Oval 17"/>
          <p:cNvSpPr>
            <a:spLocks noChangeAspect="1" noChangeArrowheads="1"/>
          </p:cNvSpPr>
          <p:nvPr/>
        </p:nvSpPr>
        <p:spPr bwMode="auto">
          <a:xfrm>
            <a:off x="5651500" y="4316413"/>
            <a:ext cx="128588" cy="128587"/>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49" name="Oval 17"/>
          <p:cNvSpPr>
            <a:spLocks noChangeAspect="1" noChangeArrowheads="1"/>
          </p:cNvSpPr>
          <p:nvPr/>
        </p:nvSpPr>
        <p:spPr bwMode="auto">
          <a:xfrm>
            <a:off x="5651500" y="4462463"/>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50" name="Oval 17"/>
          <p:cNvSpPr>
            <a:spLocks noChangeAspect="1" noChangeArrowheads="1"/>
          </p:cNvSpPr>
          <p:nvPr/>
        </p:nvSpPr>
        <p:spPr bwMode="auto">
          <a:xfrm>
            <a:off x="5651500" y="4606925"/>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51" name="Oval 17"/>
          <p:cNvSpPr>
            <a:spLocks noChangeAspect="1" noChangeArrowheads="1"/>
          </p:cNvSpPr>
          <p:nvPr/>
        </p:nvSpPr>
        <p:spPr bwMode="auto">
          <a:xfrm>
            <a:off x="5651500" y="4757738"/>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52" name="Oval 17"/>
          <p:cNvSpPr>
            <a:spLocks noChangeAspect="1" noChangeArrowheads="1"/>
          </p:cNvSpPr>
          <p:nvPr/>
        </p:nvSpPr>
        <p:spPr bwMode="auto">
          <a:xfrm>
            <a:off x="5848350" y="4316413"/>
            <a:ext cx="128588" cy="128587"/>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53" name="Oval 17"/>
          <p:cNvSpPr>
            <a:spLocks noChangeAspect="1" noChangeArrowheads="1"/>
          </p:cNvSpPr>
          <p:nvPr/>
        </p:nvSpPr>
        <p:spPr bwMode="auto">
          <a:xfrm>
            <a:off x="5848350" y="4464050"/>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54" name="Oval 17"/>
          <p:cNvSpPr>
            <a:spLocks noChangeAspect="1" noChangeArrowheads="1"/>
          </p:cNvSpPr>
          <p:nvPr/>
        </p:nvSpPr>
        <p:spPr bwMode="auto">
          <a:xfrm>
            <a:off x="5848350" y="4610100"/>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55" name="Oval 17"/>
          <p:cNvSpPr>
            <a:spLocks noChangeAspect="1" noChangeArrowheads="1"/>
          </p:cNvSpPr>
          <p:nvPr/>
        </p:nvSpPr>
        <p:spPr bwMode="auto">
          <a:xfrm>
            <a:off x="5848350" y="4759325"/>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56" name="Oval 17"/>
          <p:cNvSpPr>
            <a:spLocks noChangeAspect="1" noChangeArrowheads="1"/>
          </p:cNvSpPr>
          <p:nvPr/>
        </p:nvSpPr>
        <p:spPr bwMode="auto">
          <a:xfrm>
            <a:off x="6057900" y="4316413"/>
            <a:ext cx="128588" cy="128587"/>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57" name="Oval 17"/>
          <p:cNvSpPr>
            <a:spLocks noChangeAspect="1" noChangeArrowheads="1"/>
          </p:cNvSpPr>
          <p:nvPr/>
        </p:nvSpPr>
        <p:spPr bwMode="auto">
          <a:xfrm>
            <a:off x="6054725" y="4459288"/>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58" name="Oval 17"/>
          <p:cNvSpPr>
            <a:spLocks noChangeAspect="1" noChangeArrowheads="1"/>
          </p:cNvSpPr>
          <p:nvPr/>
        </p:nvSpPr>
        <p:spPr bwMode="auto">
          <a:xfrm>
            <a:off x="6053138" y="4605338"/>
            <a:ext cx="128587"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59" name="Oval 17"/>
          <p:cNvSpPr>
            <a:spLocks noChangeAspect="1" noChangeArrowheads="1"/>
          </p:cNvSpPr>
          <p:nvPr/>
        </p:nvSpPr>
        <p:spPr bwMode="auto">
          <a:xfrm>
            <a:off x="6049963" y="4754563"/>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60" name="Oval 17"/>
          <p:cNvSpPr>
            <a:spLocks noChangeAspect="1" noChangeArrowheads="1"/>
          </p:cNvSpPr>
          <p:nvPr/>
        </p:nvSpPr>
        <p:spPr bwMode="auto">
          <a:xfrm>
            <a:off x="6253163" y="4316413"/>
            <a:ext cx="128587" cy="128587"/>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61" name="Oval 17"/>
          <p:cNvSpPr>
            <a:spLocks noChangeAspect="1" noChangeArrowheads="1"/>
          </p:cNvSpPr>
          <p:nvPr/>
        </p:nvSpPr>
        <p:spPr bwMode="auto">
          <a:xfrm>
            <a:off x="6253163" y="4462463"/>
            <a:ext cx="128587"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62" name="Oval 17"/>
          <p:cNvSpPr>
            <a:spLocks noChangeAspect="1" noChangeArrowheads="1"/>
          </p:cNvSpPr>
          <p:nvPr/>
        </p:nvSpPr>
        <p:spPr bwMode="auto">
          <a:xfrm>
            <a:off x="6253163" y="4606925"/>
            <a:ext cx="128587"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63" name="Oval 17"/>
          <p:cNvSpPr>
            <a:spLocks noChangeAspect="1" noChangeArrowheads="1"/>
          </p:cNvSpPr>
          <p:nvPr/>
        </p:nvSpPr>
        <p:spPr bwMode="auto">
          <a:xfrm>
            <a:off x="6253163" y="4757738"/>
            <a:ext cx="128587"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64" name="Oval 17"/>
          <p:cNvSpPr>
            <a:spLocks noChangeAspect="1" noChangeArrowheads="1"/>
          </p:cNvSpPr>
          <p:nvPr/>
        </p:nvSpPr>
        <p:spPr bwMode="auto">
          <a:xfrm>
            <a:off x="6462713" y="4316413"/>
            <a:ext cx="128587" cy="128587"/>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65" name="Oval 17"/>
          <p:cNvSpPr>
            <a:spLocks noChangeAspect="1" noChangeArrowheads="1"/>
          </p:cNvSpPr>
          <p:nvPr/>
        </p:nvSpPr>
        <p:spPr bwMode="auto">
          <a:xfrm>
            <a:off x="6459538" y="4464050"/>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66" name="Oval 17"/>
          <p:cNvSpPr>
            <a:spLocks noChangeAspect="1" noChangeArrowheads="1"/>
          </p:cNvSpPr>
          <p:nvPr/>
        </p:nvSpPr>
        <p:spPr bwMode="auto">
          <a:xfrm>
            <a:off x="6457950" y="4610100"/>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67" name="Oval 17"/>
          <p:cNvSpPr>
            <a:spLocks noChangeAspect="1" noChangeArrowheads="1"/>
          </p:cNvSpPr>
          <p:nvPr/>
        </p:nvSpPr>
        <p:spPr bwMode="auto">
          <a:xfrm>
            <a:off x="6454775" y="4759325"/>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68" name="Oval 17"/>
          <p:cNvSpPr>
            <a:spLocks noChangeAspect="1" noChangeArrowheads="1"/>
          </p:cNvSpPr>
          <p:nvPr/>
        </p:nvSpPr>
        <p:spPr bwMode="auto">
          <a:xfrm>
            <a:off x="6657975" y="4316413"/>
            <a:ext cx="128588" cy="128587"/>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69" name="Oval 17"/>
          <p:cNvSpPr>
            <a:spLocks noChangeAspect="1" noChangeArrowheads="1"/>
          </p:cNvSpPr>
          <p:nvPr/>
        </p:nvSpPr>
        <p:spPr bwMode="auto">
          <a:xfrm>
            <a:off x="6657975" y="4457700"/>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70" name="Oval 17"/>
          <p:cNvSpPr>
            <a:spLocks noChangeAspect="1" noChangeArrowheads="1"/>
          </p:cNvSpPr>
          <p:nvPr/>
        </p:nvSpPr>
        <p:spPr bwMode="auto">
          <a:xfrm>
            <a:off x="6657975" y="4602163"/>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71" name="Oval 17"/>
          <p:cNvSpPr>
            <a:spLocks noChangeAspect="1" noChangeArrowheads="1"/>
          </p:cNvSpPr>
          <p:nvPr/>
        </p:nvSpPr>
        <p:spPr bwMode="auto">
          <a:xfrm>
            <a:off x="6657975" y="4752975"/>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72" name="Oval 17"/>
          <p:cNvSpPr>
            <a:spLocks noChangeAspect="1" noChangeArrowheads="1"/>
          </p:cNvSpPr>
          <p:nvPr/>
        </p:nvSpPr>
        <p:spPr bwMode="auto">
          <a:xfrm>
            <a:off x="6861175" y="4316413"/>
            <a:ext cx="128588" cy="128587"/>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73" name="Oval 17"/>
          <p:cNvSpPr>
            <a:spLocks noChangeAspect="1" noChangeArrowheads="1"/>
          </p:cNvSpPr>
          <p:nvPr/>
        </p:nvSpPr>
        <p:spPr bwMode="auto">
          <a:xfrm>
            <a:off x="6861175" y="4457700"/>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74" name="Oval 17"/>
          <p:cNvSpPr>
            <a:spLocks noChangeAspect="1" noChangeArrowheads="1"/>
          </p:cNvSpPr>
          <p:nvPr/>
        </p:nvSpPr>
        <p:spPr bwMode="auto">
          <a:xfrm>
            <a:off x="6861175" y="4602163"/>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75" name="Oval 17"/>
          <p:cNvSpPr>
            <a:spLocks noChangeAspect="1" noChangeArrowheads="1"/>
          </p:cNvSpPr>
          <p:nvPr/>
        </p:nvSpPr>
        <p:spPr bwMode="auto">
          <a:xfrm>
            <a:off x="6861175" y="4752975"/>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76" name="Oval 17"/>
          <p:cNvSpPr>
            <a:spLocks noChangeAspect="1" noChangeArrowheads="1"/>
          </p:cNvSpPr>
          <p:nvPr/>
        </p:nvSpPr>
        <p:spPr bwMode="auto">
          <a:xfrm>
            <a:off x="7058025" y="4316413"/>
            <a:ext cx="128588" cy="128587"/>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77" name="Oval 17"/>
          <p:cNvSpPr>
            <a:spLocks noChangeAspect="1" noChangeArrowheads="1"/>
          </p:cNvSpPr>
          <p:nvPr/>
        </p:nvSpPr>
        <p:spPr bwMode="auto">
          <a:xfrm>
            <a:off x="7058025" y="4457700"/>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78" name="Oval 17"/>
          <p:cNvSpPr>
            <a:spLocks noChangeAspect="1" noChangeArrowheads="1"/>
          </p:cNvSpPr>
          <p:nvPr/>
        </p:nvSpPr>
        <p:spPr bwMode="auto">
          <a:xfrm>
            <a:off x="7058025" y="4602163"/>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79" name="Oval 17"/>
          <p:cNvSpPr>
            <a:spLocks noChangeAspect="1" noChangeArrowheads="1"/>
          </p:cNvSpPr>
          <p:nvPr/>
        </p:nvSpPr>
        <p:spPr bwMode="auto">
          <a:xfrm>
            <a:off x="7058025" y="4752975"/>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80" name="Oval 17"/>
          <p:cNvSpPr>
            <a:spLocks noChangeAspect="1" noChangeArrowheads="1"/>
          </p:cNvSpPr>
          <p:nvPr/>
        </p:nvSpPr>
        <p:spPr bwMode="auto">
          <a:xfrm>
            <a:off x="5243513" y="5051425"/>
            <a:ext cx="128587" cy="128588"/>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81" name="Oval 17"/>
          <p:cNvSpPr>
            <a:spLocks noChangeAspect="1" noChangeArrowheads="1"/>
          </p:cNvSpPr>
          <p:nvPr/>
        </p:nvSpPr>
        <p:spPr bwMode="auto">
          <a:xfrm>
            <a:off x="5243513" y="5199063"/>
            <a:ext cx="128587"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82" name="Oval 17"/>
          <p:cNvSpPr>
            <a:spLocks noChangeAspect="1" noChangeArrowheads="1"/>
          </p:cNvSpPr>
          <p:nvPr/>
        </p:nvSpPr>
        <p:spPr bwMode="auto">
          <a:xfrm>
            <a:off x="5243513" y="5345113"/>
            <a:ext cx="128587"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83" name="Oval 17"/>
          <p:cNvSpPr>
            <a:spLocks noChangeAspect="1" noChangeArrowheads="1"/>
          </p:cNvSpPr>
          <p:nvPr/>
        </p:nvSpPr>
        <p:spPr bwMode="auto">
          <a:xfrm>
            <a:off x="5243513" y="5494338"/>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84" name="Oval 17"/>
          <p:cNvSpPr>
            <a:spLocks noChangeAspect="1" noChangeArrowheads="1"/>
          </p:cNvSpPr>
          <p:nvPr/>
        </p:nvSpPr>
        <p:spPr bwMode="auto">
          <a:xfrm>
            <a:off x="5445125" y="5051425"/>
            <a:ext cx="128588" cy="128588"/>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85" name="Oval 17"/>
          <p:cNvSpPr>
            <a:spLocks noChangeAspect="1" noChangeArrowheads="1"/>
          </p:cNvSpPr>
          <p:nvPr/>
        </p:nvSpPr>
        <p:spPr bwMode="auto">
          <a:xfrm>
            <a:off x="5445125" y="5199063"/>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86" name="Oval 17"/>
          <p:cNvSpPr>
            <a:spLocks noChangeAspect="1" noChangeArrowheads="1"/>
          </p:cNvSpPr>
          <p:nvPr/>
        </p:nvSpPr>
        <p:spPr bwMode="auto">
          <a:xfrm>
            <a:off x="5445125" y="5345113"/>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87" name="Oval 17"/>
          <p:cNvSpPr>
            <a:spLocks noChangeAspect="1" noChangeArrowheads="1"/>
          </p:cNvSpPr>
          <p:nvPr/>
        </p:nvSpPr>
        <p:spPr bwMode="auto">
          <a:xfrm>
            <a:off x="5445125" y="5494338"/>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88" name="Oval 17"/>
          <p:cNvSpPr>
            <a:spLocks noChangeAspect="1" noChangeArrowheads="1"/>
          </p:cNvSpPr>
          <p:nvPr/>
        </p:nvSpPr>
        <p:spPr bwMode="auto">
          <a:xfrm>
            <a:off x="5648325" y="5051425"/>
            <a:ext cx="128588" cy="128588"/>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89" name="Oval 17"/>
          <p:cNvSpPr>
            <a:spLocks noChangeAspect="1" noChangeArrowheads="1"/>
          </p:cNvSpPr>
          <p:nvPr/>
        </p:nvSpPr>
        <p:spPr bwMode="auto">
          <a:xfrm>
            <a:off x="5648325" y="5197475"/>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90" name="Oval 17"/>
          <p:cNvSpPr>
            <a:spLocks noChangeAspect="1" noChangeArrowheads="1"/>
          </p:cNvSpPr>
          <p:nvPr/>
        </p:nvSpPr>
        <p:spPr bwMode="auto">
          <a:xfrm>
            <a:off x="5648325" y="5341938"/>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91" name="Oval 17"/>
          <p:cNvSpPr>
            <a:spLocks noChangeAspect="1" noChangeArrowheads="1"/>
          </p:cNvSpPr>
          <p:nvPr/>
        </p:nvSpPr>
        <p:spPr bwMode="auto">
          <a:xfrm>
            <a:off x="5648325" y="5492750"/>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92" name="Oval 17"/>
          <p:cNvSpPr>
            <a:spLocks noChangeAspect="1" noChangeArrowheads="1"/>
          </p:cNvSpPr>
          <p:nvPr/>
        </p:nvSpPr>
        <p:spPr bwMode="auto">
          <a:xfrm>
            <a:off x="5845175" y="5051425"/>
            <a:ext cx="128588" cy="128588"/>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93" name="Oval 17"/>
          <p:cNvSpPr>
            <a:spLocks noChangeAspect="1" noChangeArrowheads="1"/>
          </p:cNvSpPr>
          <p:nvPr/>
        </p:nvSpPr>
        <p:spPr bwMode="auto">
          <a:xfrm>
            <a:off x="5845175" y="5199063"/>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94" name="Oval 17"/>
          <p:cNvSpPr>
            <a:spLocks noChangeAspect="1" noChangeArrowheads="1"/>
          </p:cNvSpPr>
          <p:nvPr/>
        </p:nvSpPr>
        <p:spPr bwMode="auto">
          <a:xfrm>
            <a:off x="5845175" y="5345113"/>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95" name="Oval 17"/>
          <p:cNvSpPr>
            <a:spLocks noChangeAspect="1" noChangeArrowheads="1"/>
          </p:cNvSpPr>
          <p:nvPr/>
        </p:nvSpPr>
        <p:spPr bwMode="auto">
          <a:xfrm>
            <a:off x="5845175" y="5494338"/>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96" name="Oval 17"/>
          <p:cNvSpPr>
            <a:spLocks noChangeAspect="1" noChangeArrowheads="1"/>
          </p:cNvSpPr>
          <p:nvPr/>
        </p:nvSpPr>
        <p:spPr bwMode="auto">
          <a:xfrm>
            <a:off x="6053138" y="5051425"/>
            <a:ext cx="128587" cy="128588"/>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97" name="Oval 17"/>
          <p:cNvSpPr>
            <a:spLocks noChangeAspect="1" noChangeArrowheads="1"/>
          </p:cNvSpPr>
          <p:nvPr/>
        </p:nvSpPr>
        <p:spPr bwMode="auto">
          <a:xfrm>
            <a:off x="6051550" y="5194300"/>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98" name="Oval 17"/>
          <p:cNvSpPr>
            <a:spLocks noChangeAspect="1" noChangeArrowheads="1"/>
          </p:cNvSpPr>
          <p:nvPr/>
        </p:nvSpPr>
        <p:spPr bwMode="auto">
          <a:xfrm>
            <a:off x="6048375" y="5340350"/>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099" name="Oval 17"/>
          <p:cNvSpPr>
            <a:spLocks noChangeAspect="1" noChangeArrowheads="1"/>
          </p:cNvSpPr>
          <p:nvPr/>
        </p:nvSpPr>
        <p:spPr bwMode="auto">
          <a:xfrm>
            <a:off x="6046788" y="5489575"/>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00" name="Oval 17"/>
          <p:cNvSpPr>
            <a:spLocks noChangeAspect="1" noChangeArrowheads="1"/>
          </p:cNvSpPr>
          <p:nvPr/>
        </p:nvSpPr>
        <p:spPr bwMode="auto">
          <a:xfrm>
            <a:off x="6249988" y="5051425"/>
            <a:ext cx="128587" cy="128588"/>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01" name="Oval 17"/>
          <p:cNvSpPr>
            <a:spLocks noChangeAspect="1" noChangeArrowheads="1"/>
          </p:cNvSpPr>
          <p:nvPr/>
        </p:nvSpPr>
        <p:spPr bwMode="auto">
          <a:xfrm>
            <a:off x="6249988" y="5197475"/>
            <a:ext cx="128587"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02" name="Oval 17"/>
          <p:cNvSpPr>
            <a:spLocks noChangeAspect="1" noChangeArrowheads="1"/>
          </p:cNvSpPr>
          <p:nvPr/>
        </p:nvSpPr>
        <p:spPr bwMode="auto">
          <a:xfrm>
            <a:off x="6249988" y="5341938"/>
            <a:ext cx="128587"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03" name="Oval 17"/>
          <p:cNvSpPr>
            <a:spLocks noChangeAspect="1" noChangeArrowheads="1"/>
          </p:cNvSpPr>
          <p:nvPr/>
        </p:nvSpPr>
        <p:spPr bwMode="auto">
          <a:xfrm>
            <a:off x="6249988" y="5492750"/>
            <a:ext cx="128587"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04" name="Oval 17"/>
          <p:cNvSpPr>
            <a:spLocks noChangeAspect="1" noChangeArrowheads="1"/>
          </p:cNvSpPr>
          <p:nvPr/>
        </p:nvSpPr>
        <p:spPr bwMode="auto">
          <a:xfrm>
            <a:off x="6457950" y="5051425"/>
            <a:ext cx="128588" cy="128588"/>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05" name="Oval 17"/>
          <p:cNvSpPr>
            <a:spLocks noChangeAspect="1" noChangeArrowheads="1"/>
          </p:cNvSpPr>
          <p:nvPr/>
        </p:nvSpPr>
        <p:spPr bwMode="auto">
          <a:xfrm>
            <a:off x="6456363" y="5199063"/>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06" name="Oval 17"/>
          <p:cNvSpPr>
            <a:spLocks noChangeAspect="1" noChangeArrowheads="1"/>
          </p:cNvSpPr>
          <p:nvPr/>
        </p:nvSpPr>
        <p:spPr bwMode="auto">
          <a:xfrm>
            <a:off x="6453188" y="5345113"/>
            <a:ext cx="128587"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07" name="Oval 17"/>
          <p:cNvSpPr>
            <a:spLocks noChangeAspect="1" noChangeArrowheads="1"/>
          </p:cNvSpPr>
          <p:nvPr/>
        </p:nvSpPr>
        <p:spPr bwMode="auto">
          <a:xfrm>
            <a:off x="6451600" y="5494338"/>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08" name="Oval 17"/>
          <p:cNvSpPr>
            <a:spLocks noChangeAspect="1" noChangeArrowheads="1"/>
          </p:cNvSpPr>
          <p:nvPr/>
        </p:nvSpPr>
        <p:spPr bwMode="auto">
          <a:xfrm>
            <a:off x="6654800" y="5051425"/>
            <a:ext cx="128588" cy="128588"/>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09" name="Oval 17"/>
          <p:cNvSpPr>
            <a:spLocks noChangeAspect="1" noChangeArrowheads="1"/>
          </p:cNvSpPr>
          <p:nvPr/>
        </p:nvSpPr>
        <p:spPr bwMode="auto">
          <a:xfrm>
            <a:off x="6654800" y="5192713"/>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10" name="Oval 17"/>
          <p:cNvSpPr>
            <a:spLocks noChangeAspect="1" noChangeArrowheads="1"/>
          </p:cNvSpPr>
          <p:nvPr/>
        </p:nvSpPr>
        <p:spPr bwMode="auto">
          <a:xfrm>
            <a:off x="6654800" y="5337175"/>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11" name="Oval 17"/>
          <p:cNvSpPr>
            <a:spLocks noChangeAspect="1" noChangeArrowheads="1"/>
          </p:cNvSpPr>
          <p:nvPr/>
        </p:nvSpPr>
        <p:spPr bwMode="auto">
          <a:xfrm>
            <a:off x="6654800" y="5487988"/>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12" name="Oval 17"/>
          <p:cNvSpPr>
            <a:spLocks noChangeAspect="1" noChangeArrowheads="1"/>
          </p:cNvSpPr>
          <p:nvPr/>
        </p:nvSpPr>
        <p:spPr bwMode="auto">
          <a:xfrm>
            <a:off x="6858000" y="5051425"/>
            <a:ext cx="128588" cy="128588"/>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13" name="Oval 17"/>
          <p:cNvSpPr>
            <a:spLocks noChangeAspect="1" noChangeArrowheads="1"/>
          </p:cNvSpPr>
          <p:nvPr/>
        </p:nvSpPr>
        <p:spPr bwMode="auto">
          <a:xfrm>
            <a:off x="6858000" y="5192713"/>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14" name="Oval 17"/>
          <p:cNvSpPr>
            <a:spLocks noChangeAspect="1" noChangeArrowheads="1"/>
          </p:cNvSpPr>
          <p:nvPr/>
        </p:nvSpPr>
        <p:spPr bwMode="auto">
          <a:xfrm>
            <a:off x="6858000" y="5337175"/>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15" name="Oval 17"/>
          <p:cNvSpPr>
            <a:spLocks noChangeAspect="1" noChangeArrowheads="1"/>
          </p:cNvSpPr>
          <p:nvPr/>
        </p:nvSpPr>
        <p:spPr bwMode="auto">
          <a:xfrm>
            <a:off x="6858000" y="5487988"/>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16" name="Oval 17"/>
          <p:cNvSpPr>
            <a:spLocks noChangeAspect="1" noChangeArrowheads="1"/>
          </p:cNvSpPr>
          <p:nvPr/>
        </p:nvSpPr>
        <p:spPr bwMode="auto">
          <a:xfrm>
            <a:off x="7054850" y="5051425"/>
            <a:ext cx="128588" cy="128588"/>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17" name="Oval 17"/>
          <p:cNvSpPr>
            <a:spLocks noChangeAspect="1" noChangeArrowheads="1"/>
          </p:cNvSpPr>
          <p:nvPr/>
        </p:nvSpPr>
        <p:spPr bwMode="auto">
          <a:xfrm>
            <a:off x="7054850" y="5192713"/>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18" name="Oval 17"/>
          <p:cNvSpPr>
            <a:spLocks noChangeAspect="1" noChangeArrowheads="1"/>
          </p:cNvSpPr>
          <p:nvPr/>
        </p:nvSpPr>
        <p:spPr bwMode="auto">
          <a:xfrm>
            <a:off x="7054850" y="5337175"/>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19" name="Oval 17"/>
          <p:cNvSpPr>
            <a:spLocks noChangeAspect="1" noChangeArrowheads="1"/>
          </p:cNvSpPr>
          <p:nvPr/>
        </p:nvSpPr>
        <p:spPr bwMode="auto">
          <a:xfrm>
            <a:off x="7054850" y="5487988"/>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20" name="Oval 17"/>
          <p:cNvSpPr>
            <a:spLocks noChangeAspect="1" noChangeArrowheads="1"/>
          </p:cNvSpPr>
          <p:nvPr/>
        </p:nvSpPr>
        <p:spPr bwMode="auto">
          <a:xfrm>
            <a:off x="5243513" y="5786438"/>
            <a:ext cx="128587"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21" name="Oval 17"/>
          <p:cNvSpPr>
            <a:spLocks noChangeAspect="1" noChangeArrowheads="1"/>
          </p:cNvSpPr>
          <p:nvPr/>
        </p:nvSpPr>
        <p:spPr bwMode="auto">
          <a:xfrm>
            <a:off x="5243513" y="5935663"/>
            <a:ext cx="128587"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22" name="Oval 17"/>
          <p:cNvSpPr>
            <a:spLocks noChangeAspect="1" noChangeArrowheads="1"/>
          </p:cNvSpPr>
          <p:nvPr/>
        </p:nvSpPr>
        <p:spPr bwMode="auto">
          <a:xfrm>
            <a:off x="5243513" y="6080125"/>
            <a:ext cx="128587"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23" name="Oval 17"/>
          <p:cNvSpPr>
            <a:spLocks noChangeAspect="1" noChangeArrowheads="1"/>
          </p:cNvSpPr>
          <p:nvPr/>
        </p:nvSpPr>
        <p:spPr bwMode="auto">
          <a:xfrm>
            <a:off x="5243513" y="6230938"/>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24" name="Oval 17"/>
          <p:cNvSpPr>
            <a:spLocks noChangeAspect="1" noChangeArrowheads="1"/>
          </p:cNvSpPr>
          <p:nvPr/>
        </p:nvSpPr>
        <p:spPr bwMode="auto">
          <a:xfrm>
            <a:off x="5445125" y="5786438"/>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25" name="Oval 17"/>
          <p:cNvSpPr>
            <a:spLocks noChangeAspect="1" noChangeArrowheads="1"/>
          </p:cNvSpPr>
          <p:nvPr/>
        </p:nvSpPr>
        <p:spPr bwMode="auto">
          <a:xfrm>
            <a:off x="5445125" y="5935663"/>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26" name="Oval 17"/>
          <p:cNvSpPr>
            <a:spLocks noChangeAspect="1" noChangeArrowheads="1"/>
          </p:cNvSpPr>
          <p:nvPr/>
        </p:nvSpPr>
        <p:spPr bwMode="auto">
          <a:xfrm>
            <a:off x="5445125" y="6080125"/>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27" name="Oval 17"/>
          <p:cNvSpPr>
            <a:spLocks noChangeAspect="1" noChangeArrowheads="1"/>
          </p:cNvSpPr>
          <p:nvPr/>
        </p:nvSpPr>
        <p:spPr bwMode="auto">
          <a:xfrm>
            <a:off x="5445125" y="6230938"/>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28" name="Oval 17"/>
          <p:cNvSpPr>
            <a:spLocks noChangeAspect="1" noChangeArrowheads="1"/>
          </p:cNvSpPr>
          <p:nvPr/>
        </p:nvSpPr>
        <p:spPr bwMode="auto">
          <a:xfrm>
            <a:off x="5648325" y="5786438"/>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29" name="Oval 17"/>
          <p:cNvSpPr>
            <a:spLocks noChangeAspect="1" noChangeArrowheads="1"/>
          </p:cNvSpPr>
          <p:nvPr/>
        </p:nvSpPr>
        <p:spPr bwMode="auto">
          <a:xfrm>
            <a:off x="5648325" y="5932488"/>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30" name="Oval 17"/>
          <p:cNvSpPr>
            <a:spLocks noChangeAspect="1" noChangeArrowheads="1"/>
          </p:cNvSpPr>
          <p:nvPr/>
        </p:nvSpPr>
        <p:spPr bwMode="auto">
          <a:xfrm>
            <a:off x="5648325" y="6078538"/>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31" name="Oval 17"/>
          <p:cNvSpPr>
            <a:spLocks noChangeAspect="1" noChangeArrowheads="1"/>
          </p:cNvSpPr>
          <p:nvPr/>
        </p:nvSpPr>
        <p:spPr bwMode="auto">
          <a:xfrm>
            <a:off x="5648325" y="6227763"/>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32" name="Oval 17"/>
          <p:cNvSpPr>
            <a:spLocks noChangeAspect="1" noChangeArrowheads="1"/>
          </p:cNvSpPr>
          <p:nvPr/>
        </p:nvSpPr>
        <p:spPr bwMode="auto">
          <a:xfrm>
            <a:off x="5845175" y="5786438"/>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33" name="Oval 17"/>
          <p:cNvSpPr>
            <a:spLocks noChangeAspect="1" noChangeArrowheads="1"/>
          </p:cNvSpPr>
          <p:nvPr/>
        </p:nvSpPr>
        <p:spPr bwMode="auto">
          <a:xfrm>
            <a:off x="5845175" y="5935663"/>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34" name="Oval 17"/>
          <p:cNvSpPr>
            <a:spLocks noChangeAspect="1" noChangeArrowheads="1"/>
          </p:cNvSpPr>
          <p:nvPr/>
        </p:nvSpPr>
        <p:spPr bwMode="auto">
          <a:xfrm>
            <a:off x="5845175" y="6080125"/>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35" name="Oval 17"/>
          <p:cNvSpPr>
            <a:spLocks noChangeAspect="1" noChangeArrowheads="1"/>
          </p:cNvSpPr>
          <p:nvPr/>
        </p:nvSpPr>
        <p:spPr bwMode="auto">
          <a:xfrm>
            <a:off x="5845175" y="6230938"/>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36" name="Oval 17"/>
          <p:cNvSpPr>
            <a:spLocks noChangeAspect="1" noChangeArrowheads="1"/>
          </p:cNvSpPr>
          <p:nvPr/>
        </p:nvSpPr>
        <p:spPr bwMode="auto">
          <a:xfrm>
            <a:off x="6053138" y="5786438"/>
            <a:ext cx="128587"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37" name="Oval 17"/>
          <p:cNvSpPr>
            <a:spLocks noChangeAspect="1" noChangeArrowheads="1"/>
          </p:cNvSpPr>
          <p:nvPr/>
        </p:nvSpPr>
        <p:spPr bwMode="auto">
          <a:xfrm>
            <a:off x="6051550" y="5930900"/>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38" name="Oval 17"/>
          <p:cNvSpPr>
            <a:spLocks noChangeAspect="1" noChangeArrowheads="1"/>
          </p:cNvSpPr>
          <p:nvPr/>
        </p:nvSpPr>
        <p:spPr bwMode="auto">
          <a:xfrm>
            <a:off x="6048375" y="6075363"/>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39" name="Oval 17"/>
          <p:cNvSpPr>
            <a:spLocks noChangeAspect="1" noChangeArrowheads="1"/>
          </p:cNvSpPr>
          <p:nvPr/>
        </p:nvSpPr>
        <p:spPr bwMode="auto">
          <a:xfrm>
            <a:off x="6046788" y="6226175"/>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40" name="Oval 17"/>
          <p:cNvSpPr>
            <a:spLocks noChangeAspect="1" noChangeArrowheads="1"/>
          </p:cNvSpPr>
          <p:nvPr/>
        </p:nvSpPr>
        <p:spPr bwMode="auto">
          <a:xfrm>
            <a:off x="6249988" y="5786438"/>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41" name="Oval 17"/>
          <p:cNvSpPr>
            <a:spLocks noChangeAspect="1" noChangeArrowheads="1"/>
          </p:cNvSpPr>
          <p:nvPr/>
        </p:nvSpPr>
        <p:spPr bwMode="auto">
          <a:xfrm>
            <a:off x="6249988" y="5932488"/>
            <a:ext cx="128587"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42" name="Oval 17"/>
          <p:cNvSpPr>
            <a:spLocks noChangeAspect="1" noChangeArrowheads="1"/>
          </p:cNvSpPr>
          <p:nvPr/>
        </p:nvSpPr>
        <p:spPr bwMode="auto">
          <a:xfrm>
            <a:off x="6249988" y="6078538"/>
            <a:ext cx="128587"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43" name="Oval 17"/>
          <p:cNvSpPr>
            <a:spLocks noChangeAspect="1" noChangeArrowheads="1"/>
          </p:cNvSpPr>
          <p:nvPr/>
        </p:nvSpPr>
        <p:spPr bwMode="auto">
          <a:xfrm>
            <a:off x="6249988" y="6227763"/>
            <a:ext cx="128587"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44" name="Oval 17"/>
          <p:cNvSpPr>
            <a:spLocks noChangeAspect="1" noChangeArrowheads="1"/>
          </p:cNvSpPr>
          <p:nvPr/>
        </p:nvSpPr>
        <p:spPr bwMode="auto">
          <a:xfrm>
            <a:off x="6457950" y="5786438"/>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45" name="Oval 17"/>
          <p:cNvSpPr>
            <a:spLocks noChangeAspect="1" noChangeArrowheads="1"/>
          </p:cNvSpPr>
          <p:nvPr/>
        </p:nvSpPr>
        <p:spPr bwMode="auto">
          <a:xfrm>
            <a:off x="6456363" y="5935663"/>
            <a:ext cx="128587"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46" name="Oval 17"/>
          <p:cNvSpPr>
            <a:spLocks noChangeAspect="1" noChangeArrowheads="1"/>
          </p:cNvSpPr>
          <p:nvPr/>
        </p:nvSpPr>
        <p:spPr bwMode="auto">
          <a:xfrm>
            <a:off x="6453188" y="6080125"/>
            <a:ext cx="128587"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47" name="Oval 17"/>
          <p:cNvSpPr>
            <a:spLocks noChangeAspect="1" noChangeArrowheads="1"/>
          </p:cNvSpPr>
          <p:nvPr/>
        </p:nvSpPr>
        <p:spPr bwMode="auto">
          <a:xfrm>
            <a:off x="6451600" y="6230938"/>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48" name="Oval 17"/>
          <p:cNvSpPr>
            <a:spLocks noChangeAspect="1" noChangeArrowheads="1"/>
          </p:cNvSpPr>
          <p:nvPr/>
        </p:nvSpPr>
        <p:spPr bwMode="auto">
          <a:xfrm>
            <a:off x="6654800" y="5786438"/>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49" name="Oval 17"/>
          <p:cNvSpPr>
            <a:spLocks noChangeAspect="1" noChangeArrowheads="1"/>
          </p:cNvSpPr>
          <p:nvPr/>
        </p:nvSpPr>
        <p:spPr bwMode="auto">
          <a:xfrm>
            <a:off x="6654800" y="5927725"/>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50" name="Oval 17"/>
          <p:cNvSpPr>
            <a:spLocks noChangeAspect="1" noChangeArrowheads="1"/>
          </p:cNvSpPr>
          <p:nvPr/>
        </p:nvSpPr>
        <p:spPr bwMode="auto">
          <a:xfrm>
            <a:off x="6654800" y="6073775"/>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51" name="Oval 17"/>
          <p:cNvSpPr>
            <a:spLocks noChangeAspect="1" noChangeArrowheads="1"/>
          </p:cNvSpPr>
          <p:nvPr/>
        </p:nvSpPr>
        <p:spPr bwMode="auto">
          <a:xfrm>
            <a:off x="6654800" y="6223000"/>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52" name="Oval 17"/>
          <p:cNvSpPr>
            <a:spLocks noChangeAspect="1" noChangeArrowheads="1"/>
          </p:cNvSpPr>
          <p:nvPr/>
        </p:nvSpPr>
        <p:spPr bwMode="auto">
          <a:xfrm>
            <a:off x="6858000" y="5786438"/>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53" name="Oval 17"/>
          <p:cNvSpPr>
            <a:spLocks noChangeAspect="1" noChangeArrowheads="1"/>
          </p:cNvSpPr>
          <p:nvPr/>
        </p:nvSpPr>
        <p:spPr bwMode="auto">
          <a:xfrm>
            <a:off x="6858000" y="5927725"/>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54" name="Oval 17"/>
          <p:cNvSpPr>
            <a:spLocks noChangeAspect="1" noChangeArrowheads="1"/>
          </p:cNvSpPr>
          <p:nvPr/>
        </p:nvSpPr>
        <p:spPr bwMode="auto">
          <a:xfrm>
            <a:off x="6858000" y="6073775"/>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55" name="Oval 17"/>
          <p:cNvSpPr>
            <a:spLocks noChangeAspect="1" noChangeArrowheads="1"/>
          </p:cNvSpPr>
          <p:nvPr/>
        </p:nvSpPr>
        <p:spPr bwMode="auto">
          <a:xfrm>
            <a:off x="6858000" y="6223000"/>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56" name="Oval 17"/>
          <p:cNvSpPr>
            <a:spLocks noChangeAspect="1" noChangeArrowheads="1"/>
          </p:cNvSpPr>
          <p:nvPr/>
        </p:nvSpPr>
        <p:spPr bwMode="auto">
          <a:xfrm>
            <a:off x="7054850" y="5786438"/>
            <a:ext cx="128588" cy="130175"/>
          </a:xfrm>
          <a:prstGeom prst="ellipse">
            <a:avLst/>
          </a:prstGeom>
          <a:solidFill>
            <a:srgbClr val="0099CC"/>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57" name="Oval 17"/>
          <p:cNvSpPr>
            <a:spLocks noChangeAspect="1" noChangeArrowheads="1"/>
          </p:cNvSpPr>
          <p:nvPr/>
        </p:nvSpPr>
        <p:spPr bwMode="auto">
          <a:xfrm>
            <a:off x="7054850" y="5927725"/>
            <a:ext cx="128588" cy="130175"/>
          </a:xfrm>
          <a:prstGeom prst="ellipse">
            <a:avLst/>
          </a:prstGeom>
          <a:solidFill>
            <a:srgbClr val="FF0066"/>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58" name="Oval 17"/>
          <p:cNvSpPr>
            <a:spLocks noChangeAspect="1" noChangeArrowheads="1"/>
          </p:cNvSpPr>
          <p:nvPr/>
        </p:nvSpPr>
        <p:spPr bwMode="auto">
          <a:xfrm>
            <a:off x="7054850" y="6073775"/>
            <a:ext cx="128588" cy="130175"/>
          </a:xfrm>
          <a:prstGeom prst="ellipse">
            <a:avLst/>
          </a:prstGeom>
          <a:solidFill>
            <a:srgbClr val="FFFF00"/>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1159" name="Oval 17"/>
          <p:cNvSpPr>
            <a:spLocks noChangeAspect="1" noChangeArrowheads="1"/>
          </p:cNvSpPr>
          <p:nvPr/>
        </p:nvSpPr>
        <p:spPr bwMode="auto">
          <a:xfrm>
            <a:off x="7054850" y="6223000"/>
            <a:ext cx="128588" cy="130175"/>
          </a:xfrm>
          <a:prstGeom prst="ellipse">
            <a:avLst/>
          </a:prstGeom>
          <a:solidFill>
            <a:srgbClr val="33CC33"/>
          </a:solidFill>
          <a:ln w="9525">
            <a:noFill/>
            <a:round/>
            <a:headEnd/>
            <a:tailEnd/>
          </a:ln>
          <a:effectLst/>
        </p:spPr>
        <p:txBody>
          <a:bodyPr lIns="0" tIns="0" rIns="0" bIns="0" anchor="ctr">
            <a:spAutoFit/>
          </a:bodyPr>
          <a:lstStyle/>
          <a:p>
            <a:pPr algn="ctr" defTabSz="914400">
              <a:defRPr/>
            </a:pPr>
            <a:r>
              <a:rPr lang="en-US" sz="600" b="1" kern="0" spc="-100" dirty="0">
                <a:latin typeface="Arial" pitchFamily="34" charset="0"/>
                <a:cs typeface="Arial" pitchFamily="34" charset="0"/>
              </a:rPr>
              <a:t>256</a:t>
            </a:r>
          </a:p>
        </p:txBody>
      </p:sp>
      <p:sp>
        <p:nvSpPr>
          <p:cNvPr id="364" name="AutoShape 3"/>
          <p:cNvSpPr>
            <a:spLocks noChangeAspect="1" noChangeArrowheads="1"/>
          </p:cNvSpPr>
          <p:nvPr/>
        </p:nvSpPr>
        <p:spPr bwMode="auto">
          <a:xfrm>
            <a:off x="8047038" y="2925763"/>
            <a:ext cx="319087" cy="488950"/>
          </a:xfrm>
          <a:prstGeom prst="can">
            <a:avLst>
              <a:gd name="adj" fmla="val 23695"/>
            </a:avLst>
          </a:prstGeom>
          <a:solidFill>
            <a:schemeClr val="accent1"/>
          </a:solidFill>
          <a:ln w="9525">
            <a:noFill/>
            <a:round/>
            <a:headEnd/>
            <a:tailEnd/>
          </a:ln>
        </p:spPr>
        <p:txBody>
          <a:bodyPr anchor="ctr">
            <a:spAutoFit/>
          </a:bodyPr>
          <a:lstStyle/>
          <a:p>
            <a:pPr algn="ctr" defTabSz="914400"/>
            <a:r>
              <a:rPr lang="en-US" sz="1000" b="1">
                <a:cs typeface="Arial" charset="0"/>
              </a:rPr>
              <a:t>L</a:t>
            </a:r>
          </a:p>
          <a:p>
            <a:pPr algn="ctr" defTabSz="914400"/>
            <a:r>
              <a:rPr lang="en-US" sz="1000" b="1">
                <a:cs typeface="Arial" charset="0"/>
              </a:rPr>
              <a:t>D</a:t>
            </a:r>
          </a:p>
        </p:txBody>
      </p:sp>
      <p:sp>
        <p:nvSpPr>
          <p:cNvPr id="344" name="Rectangle 2"/>
          <p:cNvSpPr txBox="1">
            <a:spLocks noChangeArrowheads="1"/>
          </p:cNvSpPr>
          <p:nvPr/>
        </p:nvSpPr>
        <p:spPr bwMode="black">
          <a:xfrm>
            <a:off x="147638" y="2101850"/>
            <a:ext cx="3022600" cy="1905000"/>
          </a:xfrm>
          <a:prstGeom prst="rect">
            <a:avLst/>
          </a:prstGeom>
          <a:noFill/>
          <a:ln w="9525">
            <a:noFill/>
            <a:miter lim="800000"/>
            <a:headEnd/>
            <a:tailEnd/>
          </a:ln>
        </p:spPr>
        <p:txBody>
          <a:bodyPr lIns="228600" anchor="ctr"/>
          <a:lstStyle/>
          <a:p>
            <a:pPr defTabSz="914400" eaLnBrk="0" hangingPunct="0"/>
            <a:r>
              <a:rPr lang="en-US" sz="2000" b="1">
                <a:cs typeface="Arial" charset="0"/>
              </a:rPr>
              <a:t>Drive Magazines have </a:t>
            </a:r>
          </a:p>
          <a:p>
            <a:pPr defTabSz="914400" eaLnBrk="0" hangingPunct="0"/>
            <a:r>
              <a:rPr lang="en-US" sz="2000" b="1">
                <a:cs typeface="Arial" charset="0"/>
              </a:rPr>
              <a:t>4 of the same drives</a:t>
            </a:r>
          </a:p>
          <a:p>
            <a:pPr defTabSz="914400" eaLnBrk="0" hangingPunct="0"/>
            <a:r>
              <a:rPr lang="en-US" sz="2000" b="1">
                <a:cs typeface="Arial" charset="0"/>
              </a:rPr>
              <a:t>FC 15, SATA, SSD etc. Drive magazines can be mixed inside the same drive chassis.</a:t>
            </a:r>
          </a:p>
        </p:txBody>
      </p:sp>
      <p:sp>
        <p:nvSpPr>
          <p:cNvPr id="345" name="TextBox 344"/>
          <p:cNvSpPr txBox="1">
            <a:spLocks noChangeArrowheads="1"/>
          </p:cNvSpPr>
          <p:nvPr/>
        </p:nvSpPr>
        <p:spPr bwMode="auto">
          <a:xfrm>
            <a:off x="301625" y="2133600"/>
            <a:ext cx="3300413" cy="2862263"/>
          </a:xfrm>
          <a:prstGeom prst="rect">
            <a:avLst/>
          </a:prstGeom>
          <a:noFill/>
          <a:ln w="9525">
            <a:noFill/>
            <a:miter lim="800000"/>
            <a:headEnd/>
            <a:tailEnd/>
          </a:ln>
        </p:spPr>
        <p:txBody>
          <a:bodyPr>
            <a:spAutoFit/>
          </a:bodyPr>
          <a:lstStyle/>
          <a:p>
            <a:pPr defTabSz="914400"/>
            <a:r>
              <a:rPr lang="en-US" sz="2000" b="1">
                <a:cs typeface="Arial" charset="0"/>
              </a:rPr>
              <a:t>Nodes are added in pairs for cache redundancy.</a:t>
            </a:r>
          </a:p>
          <a:p>
            <a:pPr defTabSz="914400"/>
            <a:r>
              <a:rPr lang="en-US" sz="2000" b="1">
                <a:cs typeface="Arial" charset="0"/>
              </a:rPr>
              <a:t>An InServ with 4 or more nodes also supports </a:t>
            </a:r>
          </a:p>
          <a:p>
            <a:pPr defTabSz="914400"/>
            <a:r>
              <a:rPr lang="en-US" sz="2000" b="1">
                <a:cs typeface="Arial" charset="0"/>
              </a:rPr>
              <a:t>“Cache Persistence”</a:t>
            </a:r>
          </a:p>
          <a:p>
            <a:pPr defTabSz="914400"/>
            <a:r>
              <a:rPr lang="en-US" sz="2000" b="1">
                <a:cs typeface="Arial" charset="0"/>
              </a:rPr>
              <a:t>Which enables maintenance windows and upgrades without performance penalties.</a:t>
            </a:r>
          </a:p>
        </p:txBody>
      </p:sp>
      <p:sp>
        <p:nvSpPr>
          <p:cNvPr id="346" name="TextBox 345"/>
          <p:cNvSpPr txBox="1">
            <a:spLocks noChangeArrowheads="1"/>
          </p:cNvSpPr>
          <p:nvPr/>
        </p:nvSpPr>
        <p:spPr bwMode="auto">
          <a:xfrm>
            <a:off x="147638" y="2101850"/>
            <a:ext cx="3275012" cy="3784600"/>
          </a:xfrm>
          <a:prstGeom prst="rect">
            <a:avLst/>
          </a:prstGeom>
          <a:noFill/>
          <a:ln w="9525">
            <a:noFill/>
            <a:miter lim="800000"/>
            <a:headEnd/>
            <a:tailEnd/>
          </a:ln>
        </p:spPr>
        <p:txBody>
          <a:bodyPr>
            <a:spAutoFit/>
          </a:bodyPr>
          <a:lstStyle/>
          <a:p>
            <a:pPr defTabSz="914400"/>
            <a:r>
              <a:rPr lang="en-US" sz="2000" b="1">
                <a:cs typeface="Arial" charset="0"/>
              </a:rPr>
              <a:t>Drive Chassis are </a:t>
            </a:r>
          </a:p>
          <a:p>
            <a:pPr defTabSz="914400"/>
            <a:r>
              <a:rPr lang="en-US" sz="2000" b="1">
                <a:cs typeface="Arial" charset="0"/>
              </a:rPr>
              <a:t>point-to-point connected </a:t>
            </a:r>
          </a:p>
          <a:p>
            <a:pPr defTabSz="914400"/>
            <a:r>
              <a:rPr lang="en-US" sz="2000" b="1">
                <a:cs typeface="Arial" charset="0"/>
              </a:rPr>
              <a:t>to controllers nodes in the T Series InServs to provide “cage level” availability.</a:t>
            </a:r>
          </a:p>
          <a:p>
            <a:pPr defTabSz="914400"/>
            <a:r>
              <a:rPr lang="en-US" sz="2000" b="1">
                <a:cs typeface="Arial" charset="0"/>
              </a:rPr>
              <a:t>The ability to withstand the loss of an </a:t>
            </a:r>
            <a:r>
              <a:rPr lang="en-US" sz="2000" b="1" i="1">
                <a:cs typeface="Arial" charset="0"/>
              </a:rPr>
              <a:t>Entire</a:t>
            </a:r>
            <a:r>
              <a:rPr lang="en-US" sz="2000" b="1">
                <a:cs typeface="Arial" charset="0"/>
              </a:rPr>
              <a:t> drive enclosure without losing access to your data.</a:t>
            </a:r>
          </a:p>
          <a:p>
            <a:pPr defTabSz="914400"/>
            <a:endParaRPr lang="en-US" sz="2000" b="1">
              <a:cs typeface="Arial" charset="0"/>
            </a:endParaRPr>
          </a:p>
        </p:txBody>
      </p:sp>
      <p:sp>
        <p:nvSpPr>
          <p:cNvPr id="347" name="TextBox 346"/>
          <p:cNvSpPr txBox="1">
            <a:spLocks noChangeArrowheads="1"/>
          </p:cNvSpPr>
          <p:nvPr/>
        </p:nvSpPr>
        <p:spPr bwMode="auto">
          <a:xfrm>
            <a:off x="147638" y="2020888"/>
            <a:ext cx="3975100" cy="3444875"/>
          </a:xfrm>
          <a:prstGeom prst="rect">
            <a:avLst/>
          </a:prstGeom>
          <a:noFill/>
          <a:ln w="9525">
            <a:noFill/>
            <a:miter lim="800000"/>
            <a:headEnd/>
            <a:tailEnd/>
          </a:ln>
        </p:spPr>
        <p:txBody>
          <a:bodyPr>
            <a:spAutoFit/>
          </a:bodyPr>
          <a:lstStyle/>
          <a:p>
            <a:pPr defTabSz="914400"/>
            <a:r>
              <a:rPr lang="en-US" sz="2000" b="1">
                <a:cs typeface="Arial" charset="0"/>
              </a:rPr>
              <a:t>Each Physical Drive</a:t>
            </a:r>
          </a:p>
          <a:p>
            <a:pPr defTabSz="914400"/>
            <a:r>
              <a:rPr lang="en-US" sz="2000" b="1">
                <a:cs typeface="Arial" charset="0"/>
              </a:rPr>
              <a:t>is divided into “Chunklets”</a:t>
            </a:r>
          </a:p>
          <a:p>
            <a:pPr defTabSz="914400"/>
            <a:r>
              <a:rPr lang="en-US" sz="2000" b="1">
                <a:cs typeface="Arial" charset="0"/>
              </a:rPr>
              <a:t>each 256 MB in size.</a:t>
            </a:r>
          </a:p>
          <a:p>
            <a:pPr defTabSz="914400"/>
            <a:endParaRPr lang="en-US" sz="2000" b="1">
              <a:cs typeface="Arial" charset="0"/>
            </a:endParaRPr>
          </a:p>
          <a:p>
            <a:pPr defTabSz="914400"/>
            <a:r>
              <a:rPr lang="en-US" sz="2000" b="1">
                <a:cs typeface="Arial" charset="0"/>
              </a:rPr>
              <a:t>Each VV is automatically widely striped across chunklets on all disk spindles of the same type (Fiber channel, SATA, by default etc.</a:t>
            </a:r>
          </a:p>
          <a:p>
            <a:pPr defTabSz="914400"/>
            <a:r>
              <a:rPr lang="en-US" sz="2000" b="1">
                <a:cs typeface="Arial" charset="0"/>
              </a:rPr>
              <a:t>Creating a massively parallel system</a:t>
            </a:r>
          </a:p>
        </p:txBody>
      </p:sp>
      <p:sp>
        <p:nvSpPr>
          <p:cNvPr id="2" name="TextBox 1"/>
          <p:cNvSpPr txBox="1">
            <a:spLocks noChangeArrowheads="1"/>
          </p:cNvSpPr>
          <p:nvPr/>
        </p:nvSpPr>
        <p:spPr bwMode="auto">
          <a:xfrm>
            <a:off x="254000" y="2509838"/>
            <a:ext cx="2916238" cy="2530475"/>
          </a:xfrm>
          <a:prstGeom prst="rect">
            <a:avLst/>
          </a:prstGeom>
          <a:noFill/>
          <a:ln w="9525">
            <a:noFill/>
            <a:miter lim="800000"/>
            <a:headEnd/>
            <a:tailEnd/>
          </a:ln>
        </p:spPr>
        <p:txBody>
          <a:bodyPr>
            <a:spAutoFit/>
          </a:bodyPr>
          <a:lstStyle/>
          <a:p>
            <a:pPr defTabSz="914400"/>
            <a:r>
              <a:rPr lang="en-US" sz="2000" b="1">
                <a:cs typeface="Arial" charset="0"/>
              </a:rPr>
              <a:t>RAID sets ( 3+1 R5 for example will stripe the 4 members of the RAID set into separate chassis. Massively striping data and enabling chassis level availability. (default)</a:t>
            </a:r>
          </a:p>
        </p:txBody>
      </p:sp>
      <p:sp>
        <p:nvSpPr>
          <p:cNvPr id="3" name="TextBox 2"/>
          <p:cNvSpPr txBox="1">
            <a:spLocks noChangeArrowheads="1"/>
          </p:cNvSpPr>
          <p:nvPr/>
        </p:nvSpPr>
        <p:spPr bwMode="auto">
          <a:xfrm>
            <a:off x="288925" y="2159000"/>
            <a:ext cx="2633663" cy="1016000"/>
          </a:xfrm>
          <a:prstGeom prst="rect">
            <a:avLst/>
          </a:prstGeom>
          <a:noFill/>
          <a:ln w="9525">
            <a:noFill/>
            <a:miter lim="800000"/>
            <a:headEnd/>
            <a:tailEnd/>
          </a:ln>
        </p:spPr>
        <p:txBody>
          <a:bodyPr>
            <a:spAutoFit/>
          </a:bodyPr>
          <a:lstStyle/>
          <a:p>
            <a:pPr defTabSz="914400"/>
            <a:r>
              <a:rPr lang="en-US" sz="2000" b="1">
                <a:cs typeface="Arial" charset="0"/>
              </a:rPr>
              <a:t>RAID Sets are bound together to form logical disks</a:t>
            </a:r>
          </a:p>
        </p:txBody>
      </p:sp>
      <p:pic>
        <p:nvPicPr>
          <p:cNvPr id="2063" name="Picture 15"/>
          <p:cNvPicPr>
            <a:picLocks noChangeAspect="1" noChangeArrowheads="1"/>
          </p:cNvPicPr>
          <p:nvPr/>
        </p:nvPicPr>
        <p:blipFill>
          <a:blip r:embed="rId16" cstate="print"/>
          <a:srcRect/>
          <a:stretch>
            <a:fillRect/>
          </a:stretch>
        </p:blipFill>
        <p:spPr bwMode="auto">
          <a:xfrm>
            <a:off x="5405438" y="765175"/>
            <a:ext cx="1557337" cy="1255713"/>
          </a:xfrm>
          <a:prstGeom prst="rect">
            <a:avLst/>
          </a:prstGeom>
          <a:noFill/>
          <a:ln w="9525">
            <a:noFill/>
            <a:miter lim="800000"/>
            <a:headEnd/>
            <a:tailEnd/>
          </a:ln>
        </p:spPr>
      </p:pic>
      <p:sp>
        <p:nvSpPr>
          <p:cNvPr id="4" name="TextBox 3"/>
          <p:cNvSpPr txBox="1">
            <a:spLocks noChangeArrowheads="1"/>
          </p:cNvSpPr>
          <p:nvPr/>
        </p:nvSpPr>
        <p:spPr bwMode="auto">
          <a:xfrm>
            <a:off x="1585913" y="1135063"/>
            <a:ext cx="2822575" cy="1311275"/>
          </a:xfrm>
          <a:prstGeom prst="rect">
            <a:avLst/>
          </a:prstGeom>
          <a:noFill/>
          <a:ln w="9525">
            <a:noFill/>
            <a:miter lim="800000"/>
            <a:headEnd/>
            <a:tailEnd/>
          </a:ln>
        </p:spPr>
        <p:txBody>
          <a:bodyPr>
            <a:spAutoFit/>
          </a:bodyPr>
          <a:lstStyle/>
          <a:p>
            <a:pPr defTabSz="914400"/>
            <a:r>
              <a:rPr lang="en-US" sz="2000" b="1">
                <a:cs typeface="Arial" charset="0"/>
              </a:rPr>
              <a:t>Logical Disks are bound to, serviced by and load balanced across all Nodes</a:t>
            </a:r>
          </a:p>
        </p:txBody>
      </p:sp>
      <p:sp>
        <p:nvSpPr>
          <p:cNvPr id="5" name="TextBox 4"/>
          <p:cNvSpPr txBox="1">
            <a:spLocks noChangeArrowheads="1"/>
          </p:cNvSpPr>
          <p:nvPr/>
        </p:nvSpPr>
        <p:spPr bwMode="auto">
          <a:xfrm>
            <a:off x="379413" y="1636713"/>
            <a:ext cx="3043237" cy="4054475"/>
          </a:xfrm>
          <a:prstGeom prst="rect">
            <a:avLst/>
          </a:prstGeom>
          <a:noFill/>
          <a:ln w="9525">
            <a:noFill/>
            <a:miter lim="800000"/>
            <a:headEnd/>
            <a:tailEnd/>
          </a:ln>
        </p:spPr>
        <p:txBody>
          <a:bodyPr>
            <a:spAutoFit/>
          </a:bodyPr>
          <a:lstStyle/>
          <a:p>
            <a:pPr defTabSz="914400"/>
            <a:r>
              <a:rPr lang="en-US" sz="2000" b="1">
                <a:cs typeface="Arial" charset="0"/>
              </a:rPr>
              <a:t>All LDs are bound together transparently to form a single volume. And presented to the host across all ports and all nodes. Enabling a TRUE active/active configuration on a PER LUN basis. Not Active/passive on a per LUN basis as other architectures.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5"/>
                                        </p:tgtEl>
                                        <p:attrNameLst>
                                          <p:attrName>style.visibility</p:attrName>
                                        </p:attrNameLst>
                                      </p:cBhvr>
                                      <p:to>
                                        <p:strVal val="visible"/>
                                      </p:to>
                                    </p:set>
                                    <p:animEffect transition="in" filter="dissolve">
                                      <p:cBhvr>
                                        <p:cTn id="7" dur="500"/>
                                        <p:tgtEl>
                                          <p:spTgt spid="345"/>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93539"/>
                                        </p:tgtEl>
                                        <p:attrNameLst>
                                          <p:attrName>style.visibility</p:attrName>
                                        </p:attrNameLst>
                                      </p:cBhvr>
                                      <p:to>
                                        <p:strVal val="visible"/>
                                      </p:to>
                                    </p:set>
                                    <p:animEffect transition="in" filter="dissolve">
                                      <p:cBhvr>
                                        <p:cTn id="11" dur="2000"/>
                                        <p:tgtEl>
                                          <p:spTgt spid="193539"/>
                                        </p:tgtEl>
                                      </p:cBhvr>
                                    </p:animEffect>
                                  </p:childTnLst>
                                </p:cTn>
                              </p:par>
                            </p:childTnLst>
                          </p:cTn>
                        </p:par>
                        <p:par>
                          <p:cTn id="12" fill="hold">
                            <p:stCondLst>
                              <p:cond delay="2500"/>
                            </p:stCondLst>
                            <p:childTnLst>
                              <p:par>
                                <p:cTn id="13" presetID="9" presetClass="entr" presetSubtype="0" fill="hold" nodeType="afterEffect">
                                  <p:stCondLst>
                                    <p:cond delay="0"/>
                                  </p:stCondLst>
                                  <p:childTnLst>
                                    <p:set>
                                      <p:cBhvr>
                                        <p:cTn id="14" dur="1" fill="hold">
                                          <p:stCondLst>
                                            <p:cond delay="0"/>
                                          </p:stCondLst>
                                        </p:cTn>
                                        <p:tgtEl>
                                          <p:spTgt spid="54273"/>
                                        </p:tgtEl>
                                        <p:attrNameLst>
                                          <p:attrName>style.visibility</p:attrName>
                                        </p:attrNameLst>
                                      </p:cBhvr>
                                      <p:to>
                                        <p:strVal val="visible"/>
                                      </p:to>
                                    </p:set>
                                    <p:animEffect transition="in" filter="dissolve">
                                      <p:cBhvr>
                                        <p:cTn id="15" dur="1000"/>
                                        <p:tgtEl>
                                          <p:spTgt spid="5427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xit" presetSubtype="0" fill="hold" grpId="1" nodeType="clickEffect">
                                  <p:stCondLst>
                                    <p:cond delay="0"/>
                                  </p:stCondLst>
                                  <p:childTnLst>
                                    <p:animEffect transition="out" filter="dissolve">
                                      <p:cBhvr>
                                        <p:cTn id="19" dur="500"/>
                                        <p:tgtEl>
                                          <p:spTgt spid="345"/>
                                        </p:tgtEl>
                                      </p:cBhvr>
                                    </p:animEffect>
                                    <p:set>
                                      <p:cBhvr>
                                        <p:cTn id="20" dur="1" fill="hold">
                                          <p:stCondLst>
                                            <p:cond delay="499"/>
                                          </p:stCondLst>
                                        </p:cTn>
                                        <p:tgtEl>
                                          <p:spTgt spid="345"/>
                                        </p:tgtEl>
                                        <p:attrNameLst>
                                          <p:attrName>style.visibility</p:attrName>
                                        </p:attrNameLst>
                                      </p:cBhvr>
                                      <p:to>
                                        <p:strVal val="hidden"/>
                                      </p:to>
                                    </p:set>
                                  </p:childTnLst>
                                </p:cTn>
                              </p:par>
                            </p:childTnLst>
                          </p:cTn>
                        </p:par>
                        <p:par>
                          <p:cTn id="21" fill="hold">
                            <p:stCondLst>
                              <p:cond delay="500"/>
                            </p:stCondLst>
                            <p:childTnLst>
                              <p:par>
                                <p:cTn id="22" presetID="9" presetClass="entr" presetSubtype="0" fill="hold" grpId="0" nodeType="afterEffect">
                                  <p:stCondLst>
                                    <p:cond delay="0"/>
                                  </p:stCondLst>
                                  <p:childTnLst>
                                    <p:set>
                                      <p:cBhvr>
                                        <p:cTn id="23" dur="1" fill="hold">
                                          <p:stCondLst>
                                            <p:cond delay="0"/>
                                          </p:stCondLst>
                                        </p:cTn>
                                        <p:tgtEl>
                                          <p:spTgt spid="346"/>
                                        </p:tgtEl>
                                        <p:attrNameLst>
                                          <p:attrName>style.visibility</p:attrName>
                                        </p:attrNameLst>
                                      </p:cBhvr>
                                      <p:to>
                                        <p:strVal val="visible"/>
                                      </p:to>
                                    </p:set>
                                    <p:animEffect transition="in" filter="dissolve">
                                      <p:cBhvr>
                                        <p:cTn id="24" dur="500"/>
                                        <p:tgtEl>
                                          <p:spTgt spid="346"/>
                                        </p:tgtEl>
                                      </p:cBhvr>
                                    </p:animEffect>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278532"/>
                                        </p:tgtEl>
                                        <p:attrNameLst>
                                          <p:attrName>style.visibility</p:attrName>
                                        </p:attrNameLst>
                                      </p:cBhvr>
                                      <p:to>
                                        <p:strVal val="visible"/>
                                      </p:to>
                                    </p:set>
                                    <p:anim calcmode="lin" valueType="num">
                                      <p:cBhvr additive="base">
                                        <p:cTn id="28" dur="1000" fill="hold"/>
                                        <p:tgtEl>
                                          <p:spTgt spid="278532"/>
                                        </p:tgtEl>
                                        <p:attrNameLst>
                                          <p:attrName>ppt_x</p:attrName>
                                        </p:attrNameLst>
                                      </p:cBhvr>
                                      <p:tavLst>
                                        <p:tav tm="0">
                                          <p:val>
                                            <p:strVal val="#ppt_x"/>
                                          </p:val>
                                        </p:tav>
                                        <p:tav tm="100000">
                                          <p:val>
                                            <p:strVal val="#ppt_x"/>
                                          </p:val>
                                        </p:tav>
                                      </p:tavLst>
                                    </p:anim>
                                    <p:anim calcmode="lin" valueType="num">
                                      <p:cBhvr additive="base">
                                        <p:cTn id="29" dur="1000" fill="hold"/>
                                        <p:tgtEl>
                                          <p:spTgt spid="278532"/>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1" presetClass="entr" presetSubtype="0" fill="hold" nodeType="afterEffect">
                                  <p:stCondLst>
                                    <p:cond delay="0"/>
                                  </p:stCondLst>
                                  <p:childTnLst>
                                    <p:set>
                                      <p:cBhvr>
                                        <p:cTn id="32" dur="1" fill="hold">
                                          <p:stCondLst>
                                            <p:cond delay="0"/>
                                          </p:stCondLst>
                                        </p:cTn>
                                        <p:tgtEl>
                                          <p:spTgt spid="2072"/>
                                        </p:tgtEl>
                                        <p:attrNameLst>
                                          <p:attrName>style.visibility</p:attrName>
                                        </p:attrNameLst>
                                      </p:cBhvr>
                                      <p:to>
                                        <p:strVal val="visible"/>
                                      </p:to>
                                    </p:set>
                                  </p:childTnLst>
                                </p:cTn>
                              </p:par>
                            </p:childTnLst>
                          </p:cTn>
                        </p:par>
                        <p:par>
                          <p:cTn id="33" fill="hold">
                            <p:stCondLst>
                              <p:cond delay="2000"/>
                            </p:stCondLst>
                            <p:childTnLst>
                              <p:par>
                                <p:cTn id="34" presetID="1" presetClass="entr" presetSubtype="0" fill="hold" nodeType="afterEffect">
                                  <p:stCondLst>
                                    <p:cond delay="0"/>
                                  </p:stCondLst>
                                  <p:childTnLst>
                                    <p:set>
                                      <p:cBhvr>
                                        <p:cTn id="35" dur="1" fill="hold">
                                          <p:stCondLst>
                                            <p:cond delay="0"/>
                                          </p:stCondLst>
                                        </p:cTn>
                                        <p:tgtEl>
                                          <p:spTgt spid="2073"/>
                                        </p:tgtEl>
                                        <p:attrNameLst>
                                          <p:attrName>style.visibility</p:attrName>
                                        </p:attrNameLst>
                                      </p:cBhvr>
                                      <p:to>
                                        <p:strVal val="visible"/>
                                      </p:to>
                                    </p:set>
                                  </p:childTnLst>
                                </p:cTn>
                              </p:par>
                            </p:childTnLst>
                          </p:cTn>
                        </p:par>
                        <p:par>
                          <p:cTn id="36" fill="hold">
                            <p:stCondLst>
                              <p:cond delay="2000"/>
                            </p:stCondLst>
                            <p:childTnLst>
                              <p:par>
                                <p:cTn id="37" presetID="2" presetClass="entr" presetSubtype="4" fill="hold" nodeType="afterEffect">
                                  <p:stCondLst>
                                    <p:cond delay="0"/>
                                  </p:stCondLst>
                                  <p:childTnLst>
                                    <p:set>
                                      <p:cBhvr>
                                        <p:cTn id="38" dur="1" fill="hold">
                                          <p:stCondLst>
                                            <p:cond delay="0"/>
                                          </p:stCondLst>
                                        </p:cTn>
                                        <p:tgtEl>
                                          <p:spTgt spid="985"/>
                                        </p:tgtEl>
                                        <p:attrNameLst>
                                          <p:attrName>style.visibility</p:attrName>
                                        </p:attrNameLst>
                                      </p:cBhvr>
                                      <p:to>
                                        <p:strVal val="visible"/>
                                      </p:to>
                                    </p:set>
                                    <p:anim calcmode="lin" valueType="num">
                                      <p:cBhvr additive="base">
                                        <p:cTn id="39" dur="1000" fill="hold"/>
                                        <p:tgtEl>
                                          <p:spTgt spid="985"/>
                                        </p:tgtEl>
                                        <p:attrNameLst>
                                          <p:attrName>ppt_x</p:attrName>
                                        </p:attrNameLst>
                                      </p:cBhvr>
                                      <p:tavLst>
                                        <p:tav tm="0">
                                          <p:val>
                                            <p:strVal val="#ppt_x"/>
                                          </p:val>
                                        </p:tav>
                                        <p:tav tm="100000">
                                          <p:val>
                                            <p:strVal val="#ppt_x"/>
                                          </p:val>
                                        </p:tav>
                                      </p:tavLst>
                                    </p:anim>
                                    <p:anim calcmode="lin" valueType="num">
                                      <p:cBhvr additive="base">
                                        <p:cTn id="40" dur="1000" fill="hold"/>
                                        <p:tgtEl>
                                          <p:spTgt spid="985"/>
                                        </p:tgtEl>
                                        <p:attrNameLst>
                                          <p:attrName>ppt_y</p:attrName>
                                        </p:attrNameLst>
                                      </p:cBhvr>
                                      <p:tavLst>
                                        <p:tav tm="0">
                                          <p:val>
                                            <p:strVal val="1+#ppt_h/2"/>
                                          </p:val>
                                        </p:tav>
                                        <p:tav tm="100000">
                                          <p:val>
                                            <p:strVal val="#ppt_y"/>
                                          </p:val>
                                        </p:tav>
                                      </p:tavLst>
                                    </p:anim>
                                  </p:childTnLst>
                                </p:cTn>
                              </p:par>
                            </p:childTnLst>
                          </p:cTn>
                        </p:par>
                        <p:par>
                          <p:cTn id="41" fill="hold">
                            <p:stCondLst>
                              <p:cond delay="3000"/>
                            </p:stCondLst>
                            <p:childTnLst>
                              <p:par>
                                <p:cTn id="42" presetID="1" presetClass="entr" presetSubtype="0" fill="hold" nodeType="afterEffect">
                                  <p:stCondLst>
                                    <p:cond delay="0"/>
                                  </p:stCondLst>
                                  <p:childTnLst>
                                    <p:set>
                                      <p:cBhvr>
                                        <p:cTn id="43" dur="1" fill="hold">
                                          <p:stCondLst>
                                            <p:cond delay="0"/>
                                          </p:stCondLst>
                                        </p:cTn>
                                        <p:tgtEl>
                                          <p:spTgt spid="2077"/>
                                        </p:tgtEl>
                                        <p:attrNameLst>
                                          <p:attrName>style.visibility</p:attrName>
                                        </p:attrNameLst>
                                      </p:cBhvr>
                                      <p:to>
                                        <p:strVal val="visible"/>
                                      </p:to>
                                    </p:set>
                                  </p:childTnLst>
                                </p:cTn>
                              </p:par>
                            </p:childTnLst>
                          </p:cTn>
                        </p:par>
                        <p:par>
                          <p:cTn id="44" fill="hold">
                            <p:stCondLst>
                              <p:cond delay="3000"/>
                            </p:stCondLst>
                            <p:childTnLst>
                              <p:par>
                                <p:cTn id="45" presetID="1" presetClass="entr" presetSubtype="0" fill="hold" nodeType="afterEffect">
                                  <p:stCondLst>
                                    <p:cond delay="0"/>
                                  </p:stCondLst>
                                  <p:childTnLst>
                                    <p:set>
                                      <p:cBhvr>
                                        <p:cTn id="46" dur="1" fill="hold">
                                          <p:stCondLst>
                                            <p:cond delay="0"/>
                                          </p:stCondLst>
                                        </p:cTn>
                                        <p:tgtEl>
                                          <p:spTgt spid="2075"/>
                                        </p:tgtEl>
                                        <p:attrNameLst>
                                          <p:attrName>style.visibility</p:attrName>
                                        </p:attrNameLst>
                                      </p:cBhvr>
                                      <p:to>
                                        <p:strVal val="visible"/>
                                      </p:to>
                                    </p:set>
                                  </p:childTnLst>
                                </p:cTn>
                              </p:par>
                            </p:childTnLst>
                          </p:cTn>
                        </p:par>
                        <p:par>
                          <p:cTn id="47" fill="hold">
                            <p:stCondLst>
                              <p:cond delay="3000"/>
                            </p:stCondLst>
                            <p:childTnLst>
                              <p:par>
                                <p:cTn id="48" presetID="2" presetClass="entr" presetSubtype="4" fill="hold" nodeType="afterEffect">
                                  <p:stCondLst>
                                    <p:cond delay="0"/>
                                  </p:stCondLst>
                                  <p:childTnLst>
                                    <p:set>
                                      <p:cBhvr>
                                        <p:cTn id="49" dur="1" fill="hold">
                                          <p:stCondLst>
                                            <p:cond delay="0"/>
                                          </p:stCondLst>
                                        </p:cTn>
                                        <p:tgtEl>
                                          <p:spTgt spid="986"/>
                                        </p:tgtEl>
                                        <p:attrNameLst>
                                          <p:attrName>style.visibility</p:attrName>
                                        </p:attrNameLst>
                                      </p:cBhvr>
                                      <p:to>
                                        <p:strVal val="visible"/>
                                      </p:to>
                                    </p:set>
                                    <p:anim calcmode="lin" valueType="num">
                                      <p:cBhvr additive="base">
                                        <p:cTn id="50" dur="1000" fill="hold"/>
                                        <p:tgtEl>
                                          <p:spTgt spid="986"/>
                                        </p:tgtEl>
                                        <p:attrNameLst>
                                          <p:attrName>ppt_x</p:attrName>
                                        </p:attrNameLst>
                                      </p:cBhvr>
                                      <p:tavLst>
                                        <p:tav tm="0">
                                          <p:val>
                                            <p:strVal val="#ppt_x"/>
                                          </p:val>
                                        </p:tav>
                                        <p:tav tm="100000">
                                          <p:val>
                                            <p:strVal val="#ppt_x"/>
                                          </p:val>
                                        </p:tav>
                                      </p:tavLst>
                                    </p:anim>
                                    <p:anim calcmode="lin" valueType="num">
                                      <p:cBhvr additive="base">
                                        <p:cTn id="51" dur="1000" fill="hold"/>
                                        <p:tgtEl>
                                          <p:spTgt spid="986"/>
                                        </p:tgtEl>
                                        <p:attrNameLst>
                                          <p:attrName>ppt_y</p:attrName>
                                        </p:attrNameLst>
                                      </p:cBhvr>
                                      <p:tavLst>
                                        <p:tav tm="0">
                                          <p:val>
                                            <p:strVal val="1+#ppt_h/2"/>
                                          </p:val>
                                        </p:tav>
                                        <p:tav tm="100000">
                                          <p:val>
                                            <p:strVal val="#ppt_y"/>
                                          </p:val>
                                        </p:tav>
                                      </p:tavLst>
                                    </p:anim>
                                  </p:childTnLst>
                                </p:cTn>
                              </p:par>
                            </p:childTnLst>
                          </p:cTn>
                        </p:par>
                        <p:par>
                          <p:cTn id="52" fill="hold">
                            <p:stCondLst>
                              <p:cond delay="4000"/>
                            </p:stCondLst>
                            <p:childTnLst>
                              <p:par>
                                <p:cTn id="53" presetID="1" presetClass="entr" presetSubtype="0" fill="hold" nodeType="afterEffect">
                                  <p:stCondLst>
                                    <p:cond delay="0"/>
                                  </p:stCondLst>
                                  <p:childTnLst>
                                    <p:set>
                                      <p:cBhvr>
                                        <p:cTn id="54" dur="1" fill="hold">
                                          <p:stCondLst>
                                            <p:cond delay="0"/>
                                          </p:stCondLst>
                                        </p:cTn>
                                        <p:tgtEl>
                                          <p:spTgt spid="2080"/>
                                        </p:tgtEl>
                                        <p:attrNameLst>
                                          <p:attrName>style.visibility</p:attrName>
                                        </p:attrNameLst>
                                      </p:cBhvr>
                                      <p:to>
                                        <p:strVal val="visible"/>
                                      </p:to>
                                    </p:set>
                                  </p:childTnLst>
                                </p:cTn>
                              </p:par>
                            </p:childTnLst>
                          </p:cTn>
                        </p:par>
                        <p:par>
                          <p:cTn id="55" fill="hold">
                            <p:stCondLst>
                              <p:cond delay="4000"/>
                            </p:stCondLst>
                            <p:childTnLst>
                              <p:par>
                                <p:cTn id="56" presetID="1" presetClass="entr" presetSubtype="0" fill="hold" nodeType="afterEffect">
                                  <p:stCondLst>
                                    <p:cond delay="0"/>
                                  </p:stCondLst>
                                  <p:childTnLst>
                                    <p:set>
                                      <p:cBhvr>
                                        <p:cTn id="57" dur="1" fill="hold">
                                          <p:stCondLst>
                                            <p:cond delay="0"/>
                                          </p:stCondLst>
                                        </p:cTn>
                                        <p:tgtEl>
                                          <p:spTgt spid="2081"/>
                                        </p:tgtEl>
                                        <p:attrNameLst>
                                          <p:attrName>style.visibility</p:attrName>
                                        </p:attrNameLst>
                                      </p:cBhvr>
                                      <p:to>
                                        <p:strVal val="visible"/>
                                      </p:to>
                                    </p:set>
                                  </p:childTnLst>
                                </p:cTn>
                              </p:par>
                            </p:childTnLst>
                          </p:cTn>
                        </p:par>
                        <p:par>
                          <p:cTn id="58" fill="hold">
                            <p:stCondLst>
                              <p:cond delay="4000"/>
                            </p:stCondLst>
                            <p:childTnLst>
                              <p:par>
                                <p:cTn id="59" presetID="2" presetClass="entr" presetSubtype="4" fill="hold" nodeType="afterEffect">
                                  <p:stCondLst>
                                    <p:cond delay="0"/>
                                  </p:stCondLst>
                                  <p:childTnLst>
                                    <p:set>
                                      <p:cBhvr>
                                        <p:cTn id="60" dur="1" fill="hold">
                                          <p:stCondLst>
                                            <p:cond delay="0"/>
                                          </p:stCondLst>
                                        </p:cTn>
                                        <p:tgtEl>
                                          <p:spTgt spid="987"/>
                                        </p:tgtEl>
                                        <p:attrNameLst>
                                          <p:attrName>style.visibility</p:attrName>
                                        </p:attrNameLst>
                                      </p:cBhvr>
                                      <p:to>
                                        <p:strVal val="visible"/>
                                      </p:to>
                                    </p:set>
                                    <p:anim calcmode="lin" valueType="num">
                                      <p:cBhvr additive="base">
                                        <p:cTn id="61" dur="1000" fill="hold"/>
                                        <p:tgtEl>
                                          <p:spTgt spid="987"/>
                                        </p:tgtEl>
                                        <p:attrNameLst>
                                          <p:attrName>ppt_x</p:attrName>
                                        </p:attrNameLst>
                                      </p:cBhvr>
                                      <p:tavLst>
                                        <p:tav tm="0">
                                          <p:val>
                                            <p:strVal val="#ppt_x"/>
                                          </p:val>
                                        </p:tav>
                                        <p:tav tm="100000">
                                          <p:val>
                                            <p:strVal val="#ppt_x"/>
                                          </p:val>
                                        </p:tav>
                                      </p:tavLst>
                                    </p:anim>
                                    <p:anim calcmode="lin" valueType="num">
                                      <p:cBhvr additive="base">
                                        <p:cTn id="62" dur="1000" fill="hold"/>
                                        <p:tgtEl>
                                          <p:spTgt spid="987"/>
                                        </p:tgtEl>
                                        <p:attrNameLst>
                                          <p:attrName>ppt_y</p:attrName>
                                        </p:attrNameLst>
                                      </p:cBhvr>
                                      <p:tavLst>
                                        <p:tav tm="0">
                                          <p:val>
                                            <p:strVal val="1+#ppt_h/2"/>
                                          </p:val>
                                        </p:tav>
                                        <p:tav tm="100000">
                                          <p:val>
                                            <p:strVal val="#ppt_y"/>
                                          </p:val>
                                        </p:tav>
                                      </p:tavLst>
                                    </p:anim>
                                  </p:childTnLst>
                                </p:cTn>
                              </p:par>
                            </p:childTnLst>
                          </p:cTn>
                        </p:par>
                        <p:par>
                          <p:cTn id="63" fill="hold">
                            <p:stCondLst>
                              <p:cond delay="5000"/>
                            </p:stCondLst>
                            <p:childTnLst>
                              <p:par>
                                <p:cTn id="64" presetID="1" presetClass="entr" presetSubtype="0" fill="hold" nodeType="afterEffect">
                                  <p:stCondLst>
                                    <p:cond delay="0"/>
                                  </p:stCondLst>
                                  <p:childTnLst>
                                    <p:set>
                                      <p:cBhvr>
                                        <p:cTn id="65" dur="1" fill="hold">
                                          <p:stCondLst>
                                            <p:cond delay="0"/>
                                          </p:stCondLst>
                                        </p:cTn>
                                        <p:tgtEl>
                                          <p:spTgt spid="2083"/>
                                        </p:tgtEl>
                                        <p:attrNameLst>
                                          <p:attrName>style.visibility</p:attrName>
                                        </p:attrNameLst>
                                      </p:cBhvr>
                                      <p:to>
                                        <p:strVal val="visible"/>
                                      </p:to>
                                    </p:set>
                                  </p:childTnLst>
                                </p:cTn>
                              </p:par>
                            </p:childTnLst>
                          </p:cTn>
                        </p:par>
                        <p:par>
                          <p:cTn id="66" fill="hold">
                            <p:stCondLst>
                              <p:cond delay="5000"/>
                            </p:stCondLst>
                            <p:childTnLst>
                              <p:par>
                                <p:cTn id="67" presetID="1" presetClass="entr" presetSubtype="0" fill="hold" nodeType="afterEffect">
                                  <p:stCondLst>
                                    <p:cond delay="0"/>
                                  </p:stCondLst>
                                  <p:childTnLst>
                                    <p:set>
                                      <p:cBhvr>
                                        <p:cTn id="68" dur="1" fill="hold">
                                          <p:stCondLst>
                                            <p:cond delay="0"/>
                                          </p:stCondLst>
                                        </p:cTn>
                                        <p:tgtEl>
                                          <p:spTgt spid="2085"/>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9" presetClass="exit" presetSubtype="0" fill="hold" grpId="1" nodeType="clickEffect">
                                  <p:stCondLst>
                                    <p:cond delay="0"/>
                                  </p:stCondLst>
                                  <p:childTnLst>
                                    <p:animEffect transition="out" filter="dissolve">
                                      <p:cBhvr>
                                        <p:cTn id="72" dur="1000"/>
                                        <p:tgtEl>
                                          <p:spTgt spid="346"/>
                                        </p:tgtEl>
                                      </p:cBhvr>
                                    </p:animEffect>
                                    <p:set>
                                      <p:cBhvr>
                                        <p:cTn id="73" dur="1" fill="hold">
                                          <p:stCondLst>
                                            <p:cond delay="999"/>
                                          </p:stCondLst>
                                        </p:cTn>
                                        <p:tgtEl>
                                          <p:spTgt spid="346"/>
                                        </p:tgtEl>
                                        <p:attrNameLst>
                                          <p:attrName>style.visibility</p:attrName>
                                        </p:attrNameLst>
                                      </p:cBhvr>
                                      <p:to>
                                        <p:strVal val="hidden"/>
                                      </p:to>
                                    </p:set>
                                  </p:childTnLst>
                                </p:cTn>
                              </p:par>
                            </p:childTnLst>
                          </p:cTn>
                        </p:par>
                        <p:par>
                          <p:cTn id="74" fill="hold">
                            <p:stCondLst>
                              <p:cond delay="1000"/>
                            </p:stCondLst>
                            <p:childTnLst>
                              <p:par>
                                <p:cTn id="75" presetID="1" presetClass="exit" presetSubtype="0" fill="hold" nodeType="afterEffect">
                                  <p:stCondLst>
                                    <p:cond delay="0"/>
                                  </p:stCondLst>
                                  <p:childTnLst>
                                    <p:set>
                                      <p:cBhvr>
                                        <p:cTn id="76" dur="1" fill="hold">
                                          <p:stCondLst>
                                            <p:cond delay="0"/>
                                          </p:stCondLst>
                                        </p:cTn>
                                        <p:tgtEl>
                                          <p:spTgt spid="2083"/>
                                        </p:tgtEl>
                                        <p:attrNameLst>
                                          <p:attrName>style.visibility</p:attrName>
                                        </p:attrNameLst>
                                      </p:cBhvr>
                                      <p:to>
                                        <p:strVal val="hidden"/>
                                      </p:to>
                                    </p:set>
                                  </p:childTnLst>
                                </p:cTn>
                              </p:par>
                            </p:childTnLst>
                          </p:cTn>
                        </p:par>
                        <p:par>
                          <p:cTn id="77" fill="hold">
                            <p:stCondLst>
                              <p:cond delay="1000"/>
                            </p:stCondLst>
                            <p:childTnLst>
                              <p:par>
                                <p:cTn id="78" presetID="1" presetClass="exit" presetSubtype="0" fill="hold" nodeType="afterEffect">
                                  <p:stCondLst>
                                    <p:cond delay="0"/>
                                  </p:stCondLst>
                                  <p:childTnLst>
                                    <p:set>
                                      <p:cBhvr>
                                        <p:cTn id="79" dur="1" fill="hold">
                                          <p:stCondLst>
                                            <p:cond delay="0"/>
                                          </p:stCondLst>
                                        </p:cTn>
                                        <p:tgtEl>
                                          <p:spTgt spid="2080"/>
                                        </p:tgtEl>
                                        <p:attrNameLst>
                                          <p:attrName>style.visibility</p:attrName>
                                        </p:attrNameLst>
                                      </p:cBhvr>
                                      <p:to>
                                        <p:strVal val="hidden"/>
                                      </p:to>
                                    </p:set>
                                  </p:childTnLst>
                                </p:cTn>
                              </p:par>
                            </p:childTnLst>
                          </p:cTn>
                        </p:par>
                        <p:par>
                          <p:cTn id="80" fill="hold">
                            <p:stCondLst>
                              <p:cond delay="1000"/>
                            </p:stCondLst>
                            <p:childTnLst>
                              <p:par>
                                <p:cTn id="81" presetID="1" presetClass="exit" presetSubtype="0" fill="hold" nodeType="afterEffect">
                                  <p:stCondLst>
                                    <p:cond delay="0"/>
                                  </p:stCondLst>
                                  <p:childTnLst>
                                    <p:set>
                                      <p:cBhvr>
                                        <p:cTn id="82" dur="1" fill="hold">
                                          <p:stCondLst>
                                            <p:cond delay="0"/>
                                          </p:stCondLst>
                                        </p:cTn>
                                        <p:tgtEl>
                                          <p:spTgt spid="2075"/>
                                        </p:tgtEl>
                                        <p:attrNameLst>
                                          <p:attrName>style.visibility</p:attrName>
                                        </p:attrNameLst>
                                      </p:cBhvr>
                                      <p:to>
                                        <p:strVal val="hidden"/>
                                      </p:to>
                                    </p:set>
                                  </p:childTnLst>
                                </p:cTn>
                              </p:par>
                            </p:childTnLst>
                          </p:cTn>
                        </p:par>
                        <p:par>
                          <p:cTn id="83" fill="hold">
                            <p:stCondLst>
                              <p:cond delay="1000"/>
                            </p:stCondLst>
                            <p:childTnLst>
                              <p:par>
                                <p:cTn id="84" presetID="1" presetClass="exit" presetSubtype="0" fill="hold" nodeType="afterEffect">
                                  <p:stCondLst>
                                    <p:cond delay="0"/>
                                  </p:stCondLst>
                                  <p:childTnLst>
                                    <p:set>
                                      <p:cBhvr>
                                        <p:cTn id="85" dur="1" fill="hold">
                                          <p:stCondLst>
                                            <p:cond delay="0"/>
                                          </p:stCondLst>
                                        </p:cTn>
                                        <p:tgtEl>
                                          <p:spTgt spid="2072"/>
                                        </p:tgtEl>
                                        <p:attrNameLst>
                                          <p:attrName>style.visibility</p:attrName>
                                        </p:attrNameLst>
                                      </p:cBhvr>
                                      <p:to>
                                        <p:strVal val="hidden"/>
                                      </p:to>
                                    </p:set>
                                  </p:childTnLst>
                                </p:cTn>
                              </p:par>
                            </p:childTnLst>
                          </p:cTn>
                        </p:par>
                        <p:par>
                          <p:cTn id="86" fill="hold">
                            <p:stCondLst>
                              <p:cond delay="1000"/>
                            </p:stCondLst>
                            <p:childTnLst>
                              <p:par>
                                <p:cTn id="87" presetID="1" presetClass="exit" presetSubtype="0" fill="hold" nodeType="afterEffect">
                                  <p:stCondLst>
                                    <p:cond delay="0"/>
                                  </p:stCondLst>
                                  <p:childTnLst>
                                    <p:set>
                                      <p:cBhvr>
                                        <p:cTn id="88" dur="1" fill="hold">
                                          <p:stCondLst>
                                            <p:cond delay="0"/>
                                          </p:stCondLst>
                                        </p:cTn>
                                        <p:tgtEl>
                                          <p:spTgt spid="2085"/>
                                        </p:tgtEl>
                                        <p:attrNameLst>
                                          <p:attrName>style.visibility</p:attrName>
                                        </p:attrNameLst>
                                      </p:cBhvr>
                                      <p:to>
                                        <p:strVal val="hidden"/>
                                      </p:to>
                                    </p:set>
                                  </p:childTnLst>
                                </p:cTn>
                              </p:par>
                            </p:childTnLst>
                          </p:cTn>
                        </p:par>
                        <p:par>
                          <p:cTn id="89" fill="hold">
                            <p:stCondLst>
                              <p:cond delay="1000"/>
                            </p:stCondLst>
                            <p:childTnLst>
                              <p:par>
                                <p:cTn id="90" presetID="1" presetClass="exit" presetSubtype="0" fill="hold" nodeType="afterEffect">
                                  <p:stCondLst>
                                    <p:cond delay="0"/>
                                  </p:stCondLst>
                                  <p:childTnLst>
                                    <p:set>
                                      <p:cBhvr>
                                        <p:cTn id="91" dur="1" fill="hold">
                                          <p:stCondLst>
                                            <p:cond delay="0"/>
                                          </p:stCondLst>
                                        </p:cTn>
                                        <p:tgtEl>
                                          <p:spTgt spid="2081"/>
                                        </p:tgtEl>
                                        <p:attrNameLst>
                                          <p:attrName>style.visibility</p:attrName>
                                        </p:attrNameLst>
                                      </p:cBhvr>
                                      <p:to>
                                        <p:strVal val="hidden"/>
                                      </p:to>
                                    </p:set>
                                  </p:childTnLst>
                                </p:cTn>
                              </p:par>
                            </p:childTnLst>
                          </p:cTn>
                        </p:par>
                        <p:par>
                          <p:cTn id="92" fill="hold">
                            <p:stCondLst>
                              <p:cond delay="1000"/>
                            </p:stCondLst>
                            <p:childTnLst>
                              <p:par>
                                <p:cTn id="93" presetID="1" presetClass="exit" presetSubtype="0" fill="hold" nodeType="afterEffect">
                                  <p:stCondLst>
                                    <p:cond delay="0"/>
                                  </p:stCondLst>
                                  <p:childTnLst>
                                    <p:set>
                                      <p:cBhvr>
                                        <p:cTn id="94" dur="1" fill="hold">
                                          <p:stCondLst>
                                            <p:cond delay="0"/>
                                          </p:stCondLst>
                                        </p:cTn>
                                        <p:tgtEl>
                                          <p:spTgt spid="2077"/>
                                        </p:tgtEl>
                                        <p:attrNameLst>
                                          <p:attrName>style.visibility</p:attrName>
                                        </p:attrNameLst>
                                      </p:cBhvr>
                                      <p:to>
                                        <p:strVal val="hidden"/>
                                      </p:to>
                                    </p:set>
                                  </p:childTnLst>
                                </p:cTn>
                              </p:par>
                            </p:childTnLst>
                          </p:cTn>
                        </p:par>
                        <p:par>
                          <p:cTn id="95" fill="hold">
                            <p:stCondLst>
                              <p:cond delay="1000"/>
                            </p:stCondLst>
                            <p:childTnLst>
                              <p:par>
                                <p:cTn id="96" presetID="1" presetClass="exit" presetSubtype="0" fill="hold" nodeType="afterEffect">
                                  <p:stCondLst>
                                    <p:cond delay="0"/>
                                  </p:stCondLst>
                                  <p:childTnLst>
                                    <p:set>
                                      <p:cBhvr>
                                        <p:cTn id="97" dur="1" fill="hold">
                                          <p:stCondLst>
                                            <p:cond delay="0"/>
                                          </p:stCondLst>
                                        </p:cTn>
                                        <p:tgtEl>
                                          <p:spTgt spid="2073"/>
                                        </p:tgtEl>
                                        <p:attrNameLst>
                                          <p:attrName>style.visibility</p:attrName>
                                        </p:attrNameLst>
                                      </p:cBhvr>
                                      <p:to>
                                        <p:strVal val="hidden"/>
                                      </p:to>
                                    </p:set>
                                  </p:childTnLst>
                                </p:cTn>
                              </p:par>
                            </p:childTnLst>
                          </p:cTn>
                        </p:par>
                        <p:par>
                          <p:cTn id="98" fill="hold">
                            <p:stCondLst>
                              <p:cond delay="1000"/>
                            </p:stCondLst>
                            <p:childTnLst>
                              <p:par>
                                <p:cTn id="99" presetID="9" presetClass="entr" presetSubtype="0" fill="hold" grpId="0" nodeType="afterEffect">
                                  <p:stCondLst>
                                    <p:cond delay="0"/>
                                  </p:stCondLst>
                                  <p:childTnLst>
                                    <p:set>
                                      <p:cBhvr>
                                        <p:cTn id="100" dur="1" fill="hold">
                                          <p:stCondLst>
                                            <p:cond delay="0"/>
                                          </p:stCondLst>
                                        </p:cTn>
                                        <p:tgtEl>
                                          <p:spTgt spid="344"/>
                                        </p:tgtEl>
                                        <p:attrNameLst>
                                          <p:attrName>style.visibility</p:attrName>
                                        </p:attrNameLst>
                                      </p:cBhvr>
                                      <p:to>
                                        <p:strVal val="visible"/>
                                      </p:to>
                                    </p:set>
                                    <p:animEffect transition="in" filter="dissolve">
                                      <p:cBhvr>
                                        <p:cTn id="101" dur="500"/>
                                        <p:tgtEl>
                                          <p:spTgt spid="344"/>
                                        </p:tgtEl>
                                      </p:cBhvr>
                                    </p:animEffect>
                                  </p:childTnLst>
                                </p:cTn>
                              </p:par>
                            </p:childTnLst>
                          </p:cTn>
                        </p:par>
                        <p:par>
                          <p:cTn id="102" fill="hold">
                            <p:stCondLst>
                              <p:cond delay="1500"/>
                            </p:stCondLst>
                            <p:childTnLst>
                              <p:par>
                                <p:cTn id="103" presetID="2" presetClass="entr" presetSubtype="1" fill="hold" nodeType="afterEffect">
                                  <p:stCondLst>
                                    <p:cond delay="0"/>
                                  </p:stCondLst>
                                  <p:childTnLst>
                                    <p:set>
                                      <p:cBhvr>
                                        <p:cTn id="104" dur="1" fill="hold">
                                          <p:stCondLst>
                                            <p:cond delay="0"/>
                                          </p:stCondLst>
                                        </p:cTn>
                                        <p:tgtEl>
                                          <p:spTgt spid="447"/>
                                        </p:tgtEl>
                                        <p:attrNameLst>
                                          <p:attrName>style.visibility</p:attrName>
                                        </p:attrNameLst>
                                      </p:cBhvr>
                                      <p:to>
                                        <p:strVal val="visible"/>
                                      </p:to>
                                    </p:set>
                                    <p:anim calcmode="lin" valueType="num">
                                      <p:cBhvr additive="base">
                                        <p:cTn id="105" dur="100" fill="hold"/>
                                        <p:tgtEl>
                                          <p:spTgt spid="447"/>
                                        </p:tgtEl>
                                        <p:attrNameLst>
                                          <p:attrName>ppt_x</p:attrName>
                                        </p:attrNameLst>
                                      </p:cBhvr>
                                      <p:tavLst>
                                        <p:tav tm="0">
                                          <p:val>
                                            <p:strVal val="#ppt_x"/>
                                          </p:val>
                                        </p:tav>
                                        <p:tav tm="100000">
                                          <p:val>
                                            <p:strVal val="#ppt_x"/>
                                          </p:val>
                                        </p:tav>
                                      </p:tavLst>
                                    </p:anim>
                                    <p:anim calcmode="lin" valueType="num">
                                      <p:cBhvr additive="base">
                                        <p:cTn id="106" dur="100" fill="hold"/>
                                        <p:tgtEl>
                                          <p:spTgt spid="447"/>
                                        </p:tgtEl>
                                        <p:attrNameLst>
                                          <p:attrName>ppt_y</p:attrName>
                                        </p:attrNameLst>
                                      </p:cBhvr>
                                      <p:tavLst>
                                        <p:tav tm="0">
                                          <p:val>
                                            <p:strVal val="0-#ppt_h/2"/>
                                          </p:val>
                                        </p:tav>
                                        <p:tav tm="100000">
                                          <p:val>
                                            <p:strVal val="#ppt_y"/>
                                          </p:val>
                                        </p:tav>
                                      </p:tavLst>
                                    </p:anim>
                                  </p:childTnLst>
                                </p:cTn>
                              </p:par>
                              <p:par>
                                <p:cTn id="107" presetID="2" presetClass="entr" presetSubtype="1" fill="hold" nodeType="withEffect">
                                  <p:stCondLst>
                                    <p:cond delay="0"/>
                                  </p:stCondLst>
                                  <p:childTnLst>
                                    <p:set>
                                      <p:cBhvr>
                                        <p:cTn id="108" dur="1" fill="hold">
                                          <p:stCondLst>
                                            <p:cond delay="0"/>
                                          </p:stCondLst>
                                        </p:cTn>
                                        <p:tgtEl>
                                          <p:spTgt spid="529"/>
                                        </p:tgtEl>
                                        <p:attrNameLst>
                                          <p:attrName>style.visibility</p:attrName>
                                        </p:attrNameLst>
                                      </p:cBhvr>
                                      <p:to>
                                        <p:strVal val="visible"/>
                                      </p:to>
                                    </p:set>
                                    <p:anim calcmode="lin" valueType="num">
                                      <p:cBhvr additive="base">
                                        <p:cTn id="109" dur="100" fill="hold"/>
                                        <p:tgtEl>
                                          <p:spTgt spid="529"/>
                                        </p:tgtEl>
                                        <p:attrNameLst>
                                          <p:attrName>ppt_x</p:attrName>
                                        </p:attrNameLst>
                                      </p:cBhvr>
                                      <p:tavLst>
                                        <p:tav tm="0">
                                          <p:val>
                                            <p:strVal val="#ppt_x"/>
                                          </p:val>
                                        </p:tav>
                                        <p:tav tm="100000">
                                          <p:val>
                                            <p:strVal val="#ppt_x"/>
                                          </p:val>
                                        </p:tav>
                                      </p:tavLst>
                                    </p:anim>
                                    <p:anim calcmode="lin" valueType="num">
                                      <p:cBhvr additive="base">
                                        <p:cTn id="110" dur="100" fill="hold"/>
                                        <p:tgtEl>
                                          <p:spTgt spid="529"/>
                                        </p:tgtEl>
                                        <p:attrNameLst>
                                          <p:attrName>ppt_y</p:attrName>
                                        </p:attrNameLst>
                                      </p:cBhvr>
                                      <p:tavLst>
                                        <p:tav tm="0">
                                          <p:val>
                                            <p:strVal val="0-#ppt_h/2"/>
                                          </p:val>
                                        </p:tav>
                                        <p:tav tm="100000">
                                          <p:val>
                                            <p:strVal val="#ppt_y"/>
                                          </p:val>
                                        </p:tav>
                                      </p:tavLst>
                                    </p:anim>
                                  </p:childTnLst>
                                </p:cTn>
                              </p:par>
                              <p:par>
                                <p:cTn id="111" presetID="2" presetClass="entr" presetSubtype="1" fill="hold" nodeType="withEffect">
                                  <p:stCondLst>
                                    <p:cond delay="0"/>
                                  </p:stCondLst>
                                  <p:childTnLst>
                                    <p:set>
                                      <p:cBhvr>
                                        <p:cTn id="112" dur="1" fill="hold">
                                          <p:stCondLst>
                                            <p:cond delay="0"/>
                                          </p:stCondLst>
                                        </p:cTn>
                                        <p:tgtEl>
                                          <p:spTgt spid="539"/>
                                        </p:tgtEl>
                                        <p:attrNameLst>
                                          <p:attrName>style.visibility</p:attrName>
                                        </p:attrNameLst>
                                      </p:cBhvr>
                                      <p:to>
                                        <p:strVal val="visible"/>
                                      </p:to>
                                    </p:set>
                                    <p:anim calcmode="lin" valueType="num">
                                      <p:cBhvr additive="base">
                                        <p:cTn id="113" dur="100" fill="hold"/>
                                        <p:tgtEl>
                                          <p:spTgt spid="539"/>
                                        </p:tgtEl>
                                        <p:attrNameLst>
                                          <p:attrName>ppt_x</p:attrName>
                                        </p:attrNameLst>
                                      </p:cBhvr>
                                      <p:tavLst>
                                        <p:tav tm="0">
                                          <p:val>
                                            <p:strVal val="#ppt_x"/>
                                          </p:val>
                                        </p:tav>
                                        <p:tav tm="100000">
                                          <p:val>
                                            <p:strVal val="#ppt_x"/>
                                          </p:val>
                                        </p:tav>
                                      </p:tavLst>
                                    </p:anim>
                                    <p:anim calcmode="lin" valueType="num">
                                      <p:cBhvr additive="base">
                                        <p:cTn id="114" dur="100" fill="hold"/>
                                        <p:tgtEl>
                                          <p:spTgt spid="539"/>
                                        </p:tgtEl>
                                        <p:attrNameLst>
                                          <p:attrName>ppt_y</p:attrName>
                                        </p:attrNameLst>
                                      </p:cBhvr>
                                      <p:tavLst>
                                        <p:tav tm="0">
                                          <p:val>
                                            <p:strVal val="0-#ppt_h/2"/>
                                          </p:val>
                                        </p:tav>
                                        <p:tav tm="100000">
                                          <p:val>
                                            <p:strVal val="#ppt_y"/>
                                          </p:val>
                                        </p:tav>
                                      </p:tavLst>
                                    </p:anim>
                                  </p:childTnLst>
                                </p:cTn>
                              </p:par>
                              <p:par>
                                <p:cTn id="115" presetID="2" presetClass="entr" presetSubtype="1" fill="hold" nodeType="withEffect">
                                  <p:stCondLst>
                                    <p:cond delay="0"/>
                                  </p:stCondLst>
                                  <p:childTnLst>
                                    <p:set>
                                      <p:cBhvr>
                                        <p:cTn id="116" dur="1" fill="hold">
                                          <p:stCondLst>
                                            <p:cond delay="0"/>
                                          </p:stCondLst>
                                        </p:cTn>
                                        <p:tgtEl>
                                          <p:spTgt spid="549"/>
                                        </p:tgtEl>
                                        <p:attrNameLst>
                                          <p:attrName>style.visibility</p:attrName>
                                        </p:attrNameLst>
                                      </p:cBhvr>
                                      <p:to>
                                        <p:strVal val="visible"/>
                                      </p:to>
                                    </p:set>
                                    <p:anim calcmode="lin" valueType="num">
                                      <p:cBhvr additive="base">
                                        <p:cTn id="117" dur="100" fill="hold"/>
                                        <p:tgtEl>
                                          <p:spTgt spid="549"/>
                                        </p:tgtEl>
                                        <p:attrNameLst>
                                          <p:attrName>ppt_x</p:attrName>
                                        </p:attrNameLst>
                                      </p:cBhvr>
                                      <p:tavLst>
                                        <p:tav tm="0">
                                          <p:val>
                                            <p:strVal val="#ppt_x"/>
                                          </p:val>
                                        </p:tav>
                                        <p:tav tm="100000">
                                          <p:val>
                                            <p:strVal val="#ppt_x"/>
                                          </p:val>
                                        </p:tav>
                                      </p:tavLst>
                                    </p:anim>
                                    <p:anim calcmode="lin" valueType="num">
                                      <p:cBhvr additive="base">
                                        <p:cTn id="118" dur="100" fill="hold"/>
                                        <p:tgtEl>
                                          <p:spTgt spid="549"/>
                                        </p:tgtEl>
                                        <p:attrNameLst>
                                          <p:attrName>ppt_y</p:attrName>
                                        </p:attrNameLst>
                                      </p:cBhvr>
                                      <p:tavLst>
                                        <p:tav tm="0">
                                          <p:val>
                                            <p:strVal val="0-#ppt_h/2"/>
                                          </p:val>
                                        </p:tav>
                                        <p:tav tm="100000">
                                          <p:val>
                                            <p:strVal val="#ppt_y"/>
                                          </p:val>
                                        </p:tav>
                                      </p:tavLst>
                                    </p:anim>
                                  </p:childTnLst>
                                </p:cTn>
                              </p:par>
                            </p:childTnLst>
                          </p:cTn>
                        </p:par>
                        <p:par>
                          <p:cTn id="119" fill="hold">
                            <p:stCondLst>
                              <p:cond delay="1600"/>
                            </p:stCondLst>
                            <p:childTnLst>
                              <p:par>
                                <p:cTn id="120" presetID="2" presetClass="entr" presetSubtype="1" fill="hold" nodeType="afterEffect">
                                  <p:stCondLst>
                                    <p:cond delay="0"/>
                                  </p:stCondLst>
                                  <p:childTnLst>
                                    <p:set>
                                      <p:cBhvr>
                                        <p:cTn id="121" dur="1" fill="hold">
                                          <p:stCondLst>
                                            <p:cond delay="0"/>
                                          </p:stCondLst>
                                        </p:cTn>
                                        <p:tgtEl>
                                          <p:spTgt spid="520"/>
                                        </p:tgtEl>
                                        <p:attrNameLst>
                                          <p:attrName>style.visibility</p:attrName>
                                        </p:attrNameLst>
                                      </p:cBhvr>
                                      <p:to>
                                        <p:strVal val="visible"/>
                                      </p:to>
                                    </p:set>
                                    <p:anim calcmode="lin" valueType="num">
                                      <p:cBhvr additive="base">
                                        <p:cTn id="122" dur="100" fill="hold"/>
                                        <p:tgtEl>
                                          <p:spTgt spid="520"/>
                                        </p:tgtEl>
                                        <p:attrNameLst>
                                          <p:attrName>ppt_x</p:attrName>
                                        </p:attrNameLst>
                                      </p:cBhvr>
                                      <p:tavLst>
                                        <p:tav tm="0">
                                          <p:val>
                                            <p:strVal val="#ppt_x"/>
                                          </p:val>
                                        </p:tav>
                                        <p:tav tm="100000">
                                          <p:val>
                                            <p:strVal val="#ppt_x"/>
                                          </p:val>
                                        </p:tav>
                                      </p:tavLst>
                                    </p:anim>
                                    <p:anim calcmode="lin" valueType="num">
                                      <p:cBhvr additive="base">
                                        <p:cTn id="123" dur="100" fill="hold"/>
                                        <p:tgtEl>
                                          <p:spTgt spid="520"/>
                                        </p:tgtEl>
                                        <p:attrNameLst>
                                          <p:attrName>ppt_y</p:attrName>
                                        </p:attrNameLst>
                                      </p:cBhvr>
                                      <p:tavLst>
                                        <p:tav tm="0">
                                          <p:val>
                                            <p:strVal val="0-#ppt_h/2"/>
                                          </p:val>
                                        </p:tav>
                                        <p:tav tm="100000">
                                          <p:val>
                                            <p:strVal val="#ppt_y"/>
                                          </p:val>
                                        </p:tav>
                                      </p:tavLst>
                                    </p:anim>
                                  </p:childTnLst>
                                </p:cTn>
                              </p:par>
                              <p:par>
                                <p:cTn id="124" presetID="2" presetClass="entr" presetSubtype="1" fill="hold" nodeType="withEffect">
                                  <p:stCondLst>
                                    <p:cond delay="0"/>
                                  </p:stCondLst>
                                  <p:childTnLst>
                                    <p:set>
                                      <p:cBhvr>
                                        <p:cTn id="125" dur="1" fill="hold">
                                          <p:stCondLst>
                                            <p:cond delay="0"/>
                                          </p:stCondLst>
                                        </p:cTn>
                                        <p:tgtEl>
                                          <p:spTgt spid="530"/>
                                        </p:tgtEl>
                                        <p:attrNameLst>
                                          <p:attrName>style.visibility</p:attrName>
                                        </p:attrNameLst>
                                      </p:cBhvr>
                                      <p:to>
                                        <p:strVal val="visible"/>
                                      </p:to>
                                    </p:set>
                                    <p:anim calcmode="lin" valueType="num">
                                      <p:cBhvr additive="base">
                                        <p:cTn id="126" dur="100" fill="hold"/>
                                        <p:tgtEl>
                                          <p:spTgt spid="530"/>
                                        </p:tgtEl>
                                        <p:attrNameLst>
                                          <p:attrName>ppt_x</p:attrName>
                                        </p:attrNameLst>
                                      </p:cBhvr>
                                      <p:tavLst>
                                        <p:tav tm="0">
                                          <p:val>
                                            <p:strVal val="#ppt_x"/>
                                          </p:val>
                                        </p:tav>
                                        <p:tav tm="100000">
                                          <p:val>
                                            <p:strVal val="#ppt_x"/>
                                          </p:val>
                                        </p:tav>
                                      </p:tavLst>
                                    </p:anim>
                                    <p:anim calcmode="lin" valueType="num">
                                      <p:cBhvr additive="base">
                                        <p:cTn id="127" dur="100" fill="hold"/>
                                        <p:tgtEl>
                                          <p:spTgt spid="530"/>
                                        </p:tgtEl>
                                        <p:attrNameLst>
                                          <p:attrName>ppt_y</p:attrName>
                                        </p:attrNameLst>
                                      </p:cBhvr>
                                      <p:tavLst>
                                        <p:tav tm="0">
                                          <p:val>
                                            <p:strVal val="0-#ppt_h/2"/>
                                          </p:val>
                                        </p:tav>
                                        <p:tav tm="100000">
                                          <p:val>
                                            <p:strVal val="#ppt_y"/>
                                          </p:val>
                                        </p:tav>
                                      </p:tavLst>
                                    </p:anim>
                                  </p:childTnLst>
                                </p:cTn>
                              </p:par>
                              <p:par>
                                <p:cTn id="128" presetID="2" presetClass="entr" presetSubtype="1" fill="hold" nodeType="withEffect">
                                  <p:stCondLst>
                                    <p:cond delay="0"/>
                                  </p:stCondLst>
                                  <p:childTnLst>
                                    <p:set>
                                      <p:cBhvr>
                                        <p:cTn id="129" dur="1" fill="hold">
                                          <p:stCondLst>
                                            <p:cond delay="0"/>
                                          </p:stCondLst>
                                        </p:cTn>
                                        <p:tgtEl>
                                          <p:spTgt spid="540"/>
                                        </p:tgtEl>
                                        <p:attrNameLst>
                                          <p:attrName>style.visibility</p:attrName>
                                        </p:attrNameLst>
                                      </p:cBhvr>
                                      <p:to>
                                        <p:strVal val="visible"/>
                                      </p:to>
                                    </p:set>
                                    <p:anim calcmode="lin" valueType="num">
                                      <p:cBhvr additive="base">
                                        <p:cTn id="130" dur="100" fill="hold"/>
                                        <p:tgtEl>
                                          <p:spTgt spid="540"/>
                                        </p:tgtEl>
                                        <p:attrNameLst>
                                          <p:attrName>ppt_x</p:attrName>
                                        </p:attrNameLst>
                                      </p:cBhvr>
                                      <p:tavLst>
                                        <p:tav tm="0">
                                          <p:val>
                                            <p:strVal val="#ppt_x"/>
                                          </p:val>
                                        </p:tav>
                                        <p:tav tm="100000">
                                          <p:val>
                                            <p:strVal val="#ppt_x"/>
                                          </p:val>
                                        </p:tav>
                                      </p:tavLst>
                                    </p:anim>
                                    <p:anim calcmode="lin" valueType="num">
                                      <p:cBhvr additive="base">
                                        <p:cTn id="131" dur="100" fill="hold"/>
                                        <p:tgtEl>
                                          <p:spTgt spid="540"/>
                                        </p:tgtEl>
                                        <p:attrNameLst>
                                          <p:attrName>ppt_y</p:attrName>
                                        </p:attrNameLst>
                                      </p:cBhvr>
                                      <p:tavLst>
                                        <p:tav tm="0">
                                          <p:val>
                                            <p:strVal val="0-#ppt_h/2"/>
                                          </p:val>
                                        </p:tav>
                                        <p:tav tm="100000">
                                          <p:val>
                                            <p:strVal val="#ppt_y"/>
                                          </p:val>
                                        </p:tav>
                                      </p:tavLst>
                                    </p:anim>
                                  </p:childTnLst>
                                </p:cTn>
                              </p:par>
                              <p:par>
                                <p:cTn id="132" presetID="2" presetClass="entr" presetSubtype="1" fill="hold" nodeType="withEffect">
                                  <p:stCondLst>
                                    <p:cond delay="0"/>
                                  </p:stCondLst>
                                  <p:childTnLst>
                                    <p:set>
                                      <p:cBhvr>
                                        <p:cTn id="133" dur="1" fill="hold">
                                          <p:stCondLst>
                                            <p:cond delay="0"/>
                                          </p:stCondLst>
                                        </p:cTn>
                                        <p:tgtEl>
                                          <p:spTgt spid="550"/>
                                        </p:tgtEl>
                                        <p:attrNameLst>
                                          <p:attrName>style.visibility</p:attrName>
                                        </p:attrNameLst>
                                      </p:cBhvr>
                                      <p:to>
                                        <p:strVal val="visible"/>
                                      </p:to>
                                    </p:set>
                                    <p:anim calcmode="lin" valueType="num">
                                      <p:cBhvr additive="base">
                                        <p:cTn id="134" dur="100" fill="hold"/>
                                        <p:tgtEl>
                                          <p:spTgt spid="550"/>
                                        </p:tgtEl>
                                        <p:attrNameLst>
                                          <p:attrName>ppt_x</p:attrName>
                                        </p:attrNameLst>
                                      </p:cBhvr>
                                      <p:tavLst>
                                        <p:tav tm="0">
                                          <p:val>
                                            <p:strVal val="#ppt_x"/>
                                          </p:val>
                                        </p:tav>
                                        <p:tav tm="100000">
                                          <p:val>
                                            <p:strVal val="#ppt_x"/>
                                          </p:val>
                                        </p:tav>
                                      </p:tavLst>
                                    </p:anim>
                                    <p:anim calcmode="lin" valueType="num">
                                      <p:cBhvr additive="base">
                                        <p:cTn id="135" dur="100" fill="hold"/>
                                        <p:tgtEl>
                                          <p:spTgt spid="550"/>
                                        </p:tgtEl>
                                        <p:attrNameLst>
                                          <p:attrName>ppt_y</p:attrName>
                                        </p:attrNameLst>
                                      </p:cBhvr>
                                      <p:tavLst>
                                        <p:tav tm="0">
                                          <p:val>
                                            <p:strVal val="0-#ppt_h/2"/>
                                          </p:val>
                                        </p:tav>
                                        <p:tav tm="100000">
                                          <p:val>
                                            <p:strVal val="#ppt_y"/>
                                          </p:val>
                                        </p:tav>
                                      </p:tavLst>
                                    </p:anim>
                                  </p:childTnLst>
                                </p:cTn>
                              </p:par>
                            </p:childTnLst>
                          </p:cTn>
                        </p:par>
                        <p:par>
                          <p:cTn id="136" fill="hold">
                            <p:stCondLst>
                              <p:cond delay="1700"/>
                            </p:stCondLst>
                            <p:childTnLst>
                              <p:par>
                                <p:cTn id="137" presetID="2" presetClass="entr" presetSubtype="1" fill="hold" nodeType="afterEffect">
                                  <p:stCondLst>
                                    <p:cond delay="0"/>
                                  </p:stCondLst>
                                  <p:childTnLst>
                                    <p:set>
                                      <p:cBhvr>
                                        <p:cTn id="138" dur="1" fill="hold">
                                          <p:stCondLst>
                                            <p:cond delay="0"/>
                                          </p:stCondLst>
                                        </p:cTn>
                                        <p:tgtEl>
                                          <p:spTgt spid="521"/>
                                        </p:tgtEl>
                                        <p:attrNameLst>
                                          <p:attrName>style.visibility</p:attrName>
                                        </p:attrNameLst>
                                      </p:cBhvr>
                                      <p:to>
                                        <p:strVal val="visible"/>
                                      </p:to>
                                    </p:set>
                                    <p:anim calcmode="lin" valueType="num">
                                      <p:cBhvr additive="base">
                                        <p:cTn id="139" dur="100" fill="hold"/>
                                        <p:tgtEl>
                                          <p:spTgt spid="521"/>
                                        </p:tgtEl>
                                        <p:attrNameLst>
                                          <p:attrName>ppt_x</p:attrName>
                                        </p:attrNameLst>
                                      </p:cBhvr>
                                      <p:tavLst>
                                        <p:tav tm="0">
                                          <p:val>
                                            <p:strVal val="#ppt_x"/>
                                          </p:val>
                                        </p:tav>
                                        <p:tav tm="100000">
                                          <p:val>
                                            <p:strVal val="#ppt_x"/>
                                          </p:val>
                                        </p:tav>
                                      </p:tavLst>
                                    </p:anim>
                                    <p:anim calcmode="lin" valueType="num">
                                      <p:cBhvr additive="base">
                                        <p:cTn id="140" dur="100" fill="hold"/>
                                        <p:tgtEl>
                                          <p:spTgt spid="521"/>
                                        </p:tgtEl>
                                        <p:attrNameLst>
                                          <p:attrName>ppt_y</p:attrName>
                                        </p:attrNameLst>
                                      </p:cBhvr>
                                      <p:tavLst>
                                        <p:tav tm="0">
                                          <p:val>
                                            <p:strVal val="0-#ppt_h/2"/>
                                          </p:val>
                                        </p:tav>
                                        <p:tav tm="100000">
                                          <p:val>
                                            <p:strVal val="#ppt_y"/>
                                          </p:val>
                                        </p:tav>
                                      </p:tavLst>
                                    </p:anim>
                                  </p:childTnLst>
                                </p:cTn>
                              </p:par>
                              <p:par>
                                <p:cTn id="141" presetID="2" presetClass="entr" presetSubtype="1" fill="hold" nodeType="withEffect">
                                  <p:stCondLst>
                                    <p:cond delay="0"/>
                                  </p:stCondLst>
                                  <p:childTnLst>
                                    <p:set>
                                      <p:cBhvr>
                                        <p:cTn id="142" dur="1" fill="hold">
                                          <p:stCondLst>
                                            <p:cond delay="0"/>
                                          </p:stCondLst>
                                        </p:cTn>
                                        <p:tgtEl>
                                          <p:spTgt spid="531"/>
                                        </p:tgtEl>
                                        <p:attrNameLst>
                                          <p:attrName>style.visibility</p:attrName>
                                        </p:attrNameLst>
                                      </p:cBhvr>
                                      <p:to>
                                        <p:strVal val="visible"/>
                                      </p:to>
                                    </p:set>
                                    <p:anim calcmode="lin" valueType="num">
                                      <p:cBhvr additive="base">
                                        <p:cTn id="143" dur="100" fill="hold"/>
                                        <p:tgtEl>
                                          <p:spTgt spid="531"/>
                                        </p:tgtEl>
                                        <p:attrNameLst>
                                          <p:attrName>ppt_x</p:attrName>
                                        </p:attrNameLst>
                                      </p:cBhvr>
                                      <p:tavLst>
                                        <p:tav tm="0">
                                          <p:val>
                                            <p:strVal val="#ppt_x"/>
                                          </p:val>
                                        </p:tav>
                                        <p:tav tm="100000">
                                          <p:val>
                                            <p:strVal val="#ppt_x"/>
                                          </p:val>
                                        </p:tav>
                                      </p:tavLst>
                                    </p:anim>
                                    <p:anim calcmode="lin" valueType="num">
                                      <p:cBhvr additive="base">
                                        <p:cTn id="144" dur="100" fill="hold"/>
                                        <p:tgtEl>
                                          <p:spTgt spid="531"/>
                                        </p:tgtEl>
                                        <p:attrNameLst>
                                          <p:attrName>ppt_y</p:attrName>
                                        </p:attrNameLst>
                                      </p:cBhvr>
                                      <p:tavLst>
                                        <p:tav tm="0">
                                          <p:val>
                                            <p:strVal val="0-#ppt_h/2"/>
                                          </p:val>
                                        </p:tav>
                                        <p:tav tm="100000">
                                          <p:val>
                                            <p:strVal val="#ppt_y"/>
                                          </p:val>
                                        </p:tav>
                                      </p:tavLst>
                                    </p:anim>
                                  </p:childTnLst>
                                </p:cTn>
                              </p:par>
                              <p:par>
                                <p:cTn id="145" presetID="2" presetClass="entr" presetSubtype="1" fill="hold" nodeType="withEffect">
                                  <p:stCondLst>
                                    <p:cond delay="0"/>
                                  </p:stCondLst>
                                  <p:childTnLst>
                                    <p:set>
                                      <p:cBhvr>
                                        <p:cTn id="146" dur="1" fill="hold">
                                          <p:stCondLst>
                                            <p:cond delay="0"/>
                                          </p:stCondLst>
                                        </p:cTn>
                                        <p:tgtEl>
                                          <p:spTgt spid="541"/>
                                        </p:tgtEl>
                                        <p:attrNameLst>
                                          <p:attrName>style.visibility</p:attrName>
                                        </p:attrNameLst>
                                      </p:cBhvr>
                                      <p:to>
                                        <p:strVal val="visible"/>
                                      </p:to>
                                    </p:set>
                                    <p:anim calcmode="lin" valueType="num">
                                      <p:cBhvr additive="base">
                                        <p:cTn id="147" dur="100" fill="hold"/>
                                        <p:tgtEl>
                                          <p:spTgt spid="541"/>
                                        </p:tgtEl>
                                        <p:attrNameLst>
                                          <p:attrName>ppt_x</p:attrName>
                                        </p:attrNameLst>
                                      </p:cBhvr>
                                      <p:tavLst>
                                        <p:tav tm="0">
                                          <p:val>
                                            <p:strVal val="#ppt_x"/>
                                          </p:val>
                                        </p:tav>
                                        <p:tav tm="100000">
                                          <p:val>
                                            <p:strVal val="#ppt_x"/>
                                          </p:val>
                                        </p:tav>
                                      </p:tavLst>
                                    </p:anim>
                                    <p:anim calcmode="lin" valueType="num">
                                      <p:cBhvr additive="base">
                                        <p:cTn id="148" dur="100" fill="hold"/>
                                        <p:tgtEl>
                                          <p:spTgt spid="541"/>
                                        </p:tgtEl>
                                        <p:attrNameLst>
                                          <p:attrName>ppt_y</p:attrName>
                                        </p:attrNameLst>
                                      </p:cBhvr>
                                      <p:tavLst>
                                        <p:tav tm="0">
                                          <p:val>
                                            <p:strVal val="0-#ppt_h/2"/>
                                          </p:val>
                                        </p:tav>
                                        <p:tav tm="100000">
                                          <p:val>
                                            <p:strVal val="#ppt_y"/>
                                          </p:val>
                                        </p:tav>
                                      </p:tavLst>
                                    </p:anim>
                                  </p:childTnLst>
                                </p:cTn>
                              </p:par>
                              <p:par>
                                <p:cTn id="149" presetID="2" presetClass="entr" presetSubtype="1" fill="hold" nodeType="withEffect">
                                  <p:stCondLst>
                                    <p:cond delay="0"/>
                                  </p:stCondLst>
                                  <p:childTnLst>
                                    <p:set>
                                      <p:cBhvr>
                                        <p:cTn id="150" dur="1" fill="hold">
                                          <p:stCondLst>
                                            <p:cond delay="0"/>
                                          </p:stCondLst>
                                        </p:cTn>
                                        <p:tgtEl>
                                          <p:spTgt spid="551"/>
                                        </p:tgtEl>
                                        <p:attrNameLst>
                                          <p:attrName>style.visibility</p:attrName>
                                        </p:attrNameLst>
                                      </p:cBhvr>
                                      <p:to>
                                        <p:strVal val="visible"/>
                                      </p:to>
                                    </p:set>
                                    <p:anim calcmode="lin" valueType="num">
                                      <p:cBhvr additive="base">
                                        <p:cTn id="151" dur="100" fill="hold"/>
                                        <p:tgtEl>
                                          <p:spTgt spid="551"/>
                                        </p:tgtEl>
                                        <p:attrNameLst>
                                          <p:attrName>ppt_x</p:attrName>
                                        </p:attrNameLst>
                                      </p:cBhvr>
                                      <p:tavLst>
                                        <p:tav tm="0">
                                          <p:val>
                                            <p:strVal val="#ppt_x"/>
                                          </p:val>
                                        </p:tav>
                                        <p:tav tm="100000">
                                          <p:val>
                                            <p:strVal val="#ppt_x"/>
                                          </p:val>
                                        </p:tav>
                                      </p:tavLst>
                                    </p:anim>
                                    <p:anim calcmode="lin" valueType="num">
                                      <p:cBhvr additive="base">
                                        <p:cTn id="152" dur="100" fill="hold"/>
                                        <p:tgtEl>
                                          <p:spTgt spid="551"/>
                                        </p:tgtEl>
                                        <p:attrNameLst>
                                          <p:attrName>ppt_y</p:attrName>
                                        </p:attrNameLst>
                                      </p:cBhvr>
                                      <p:tavLst>
                                        <p:tav tm="0">
                                          <p:val>
                                            <p:strVal val="0-#ppt_h/2"/>
                                          </p:val>
                                        </p:tav>
                                        <p:tav tm="100000">
                                          <p:val>
                                            <p:strVal val="#ppt_y"/>
                                          </p:val>
                                        </p:tav>
                                      </p:tavLst>
                                    </p:anim>
                                  </p:childTnLst>
                                </p:cTn>
                              </p:par>
                            </p:childTnLst>
                          </p:cTn>
                        </p:par>
                        <p:par>
                          <p:cTn id="153" fill="hold">
                            <p:stCondLst>
                              <p:cond delay="1800"/>
                            </p:stCondLst>
                            <p:childTnLst>
                              <p:par>
                                <p:cTn id="154" presetID="2" presetClass="entr" presetSubtype="1" fill="hold" nodeType="afterEffect">
                                  <p:stCondLst>
                                    <p:cond delay="0"/>
                                  </p:stCondLst>
                                  <p:childTnLst>
                                    <p:set>
                                      <p:cBhvr>
                                        <p:cTn id="155" dur="1" fill="hold">
                                          <p:stCondLst>
                                            <p:cond delay="0"/>
                                          </p:stCondLst>
                                        </p:cTn>
                                        <p:tgtEl>
                                          <p:spTgt spid="522"/>
                                        </p:tgtEl>
                                        <p:attrNameLst>
                                          <p:attrName>style.visibility</p:attrName>
                                        </p:attrNameLst>
                                      </p:cBhvr>
                                      <p:to>
                                        <p:strVal val="visible"/>
                                      </p:to>
                                    </p:set>
                                    <p:anim calcmode="lin" valueType="num">
                                      <p:cBhvr additive="base">
                                        <p:cTn id="156" dur="100" fill="hold"/>
                                        <p:tgtEl>
                                          <p:spTgt spid="522"/>
                                        </p:tgtEl>
                                        <p:attrNameLst>
                                          <p:attrName>ppt_x</p:attrName>
                                        </p:attrNameLst>
                                      </p:cBhvr>
                                      <p:tavLst>
                                        <p:tav tm="0">
                                          <p:val>
                                            <p:strVal val="#ppt_x"/>
                                          </p:val>
                                        </p:tav>
                                        <p:tav tm="100000">
                                          <p:val>
                                            <p:strVal val="#ppt_x"/>
                                          </p:val>
                                        </p:tav>
                                      </p:tavLst>
                                    </p:anim>
                                    <p:anim calcmode="lin" valueType="num">
                                      <p:cBhvr additive="base">
                                        <p:cTn id="157" dur="100" fill="hold"/>
                                        <p:tgtEl>
                                          <p:spTgt spid="522"/>
                                        </p:tgtEl>
                                        <p:attrNameLst>
                                          <p:attrName>ppt_y</p:attrName>
                                        </p:attrNameLst>
                                      </p:cBhvr>
                                      <p:tavLst>
                                        <p:tav tm="0">
                                          <p:val>
                                            <p:strVal val="0-#ppt_h/2"/>
                                          </p:val>
                                        </p:tav>
                                        <p:tav tm="100000">
                                          <p:val>
                                            <p:strVal val="#ppt_y"/>
                                          </p:val>
                                        </p:tav>
                                      </p:tavLst>
                                    </p:anim>
                                  </p:childTnLst>
                                </p:cTn>
                              </p:par>
                              <p:par>
                                <p:cTn id="158" presetID="2" presetClass="entr" presetSubtype="1" fill="hold" nodeType="withEffect">
                                  <p:stCondLst>
                                    <p:cond delay="0"/>
                                  </p:stCondLst>
                                  <p:childTnLst>
                                    <p:set>
                                      <p:cBhvr>
                                        <p:cTn id="159" dur="1" fill="hold">
                                          <p:stCondLst>
                                            <p:cond delay="0"/>
                                          </p:stCondLst>
                                        </p:cTn>
                                        <p:tgtEl>
                                          <p:spTgt spid="532"/>
                                        </p:tgtEl>
                                        <p:attrNameLst>
                                          <p:attrName>style.visibility</p:attrName>
                                        </p:attrNameLst>
                                      </p:cBhvr>
                                      <p:to>
                                        <p:strVal val="visible"/>
                                      </p:to>
                                    </p:set>
                                    <p:anim calcmode="lin" valueType="num">
                                      <p:cBhvr additive="base">
                                        <p:cTn id="160" dur="100" fill="hold"/>
                                        <p:tgtEl>
                                          <p:spTgt spid="532"/>
                                        </p:tgtEl>
                                        <p:attrNameLst>
                                          <p:attrName>ppt_x</p:attrName>
                                        </p:attrNameLst>
                                      </p:cBhvr>
                                      <p:tavLst>
                                        <p:tav tm="0">
                                          <p:val>
                                            <p:strVal val="#ppt_x"/>
                                          </p:val>
                                        </p:tav>
                                        <p:tav tm="100000">
                                          <p:val>
                                            <p:strVal val="#ppt_x"/>
                                          </p:val>
                                        </p:tav>
                                      </p:tavLst>
                                    </p:anim>
                                    <p:anim calcmode="lin" valueType="num">
                                      <p:cBhvr additive="base">
                                        <p:cTn id="161" dur="100" fill="hold"/>
                                        <p:tgtEl>
                                          <p:spTgt spid="532"/>
                                        </p:tgtEl>
                                        <p:attrNameLst>
                                          <p:attrName>ppt_y</p:attrName>
                                        </p:attrNameLst>
                                      </p:cBhvr>
                                      <p:tavLst>
                                        <p:tav tm="0">
                                          <p:val>
                                            <p:strVal val="0-#ppt_h/2"/>
                                          </p:val>
                                        </p:tav>
                                        <p:tav tm="100000">
                                          <p:val>
                                            <p:strVal val="#ppt_y"/>
                                          </p:val>
                                        </p:tav>
                                      </p:tavLst>
                                    </p:anim>
                                  </p:childTnLst>
                                </p:cTn>
                              </p:par>
                              <p:par>
                                <p:cTn id="162" presetID="2" presetClass="entr" presetSubtype="1" fill="hold" nodeType="withEffect">
                                  <p:stCondLst>
                                    <p:cond delay="0"/>
                                  </p:stCondLst>
                                  <p:childTnLst>
                                    <p:set>
                                      <p:cBhvr>
                                        <p:cTn id="163" dur="1" fill="hold">
                                          <p:stCondLst>
                                            <p:cond delay="0"/>
                                          </p:stCondLst>
                                        </p:cTn>
                                        <p:tgtEl>
                                          <p:spTgt spid="542"/>
                                        </p:tgtEl>
                                        <p:attrNameLst>
                                          <p:attrName>style.visibility</p:attrName>
                                        </p:attrNameLst>
                                      </p:cBhvr>
                                      <p:to>
                                        <p:strVal val="visible"/>
                                      </p:to>
                                    </p:set>
                                    <p:anim calcmode="lin" valueType="num">
                                      <p:cBhvr additive="base">
                                        <p:cTn id="164" dur="100" fill="hold"/>
                                        <p:tgtEl>
                                          <p:spTgt spid="542"/>
                                        </p:tgtEl>
                                        <p:attrNameLst>
                                          <p:attrName>ppt_x</p:attrName>
                                        </p:attrNameLst>
                                      </p:cBhvr>
                                      <p:tavLst>
                                        <p:tav tm="0">
                                          <p:val>
                                            <p:strVal val="#ppt_x"/>
                                          </p:val>
                                        </p:tav>
                                        <p:tav tm="100000">
                                          <p:val>
                                            <p:strVal val="#ppt_x"/>
                                          </p:val>
                                        </p:tav>
                                      </p:tavLst>
                                    </p:anim>
                                    <p:anim calcmode="lin" valueType="num">
                                      <p:cBhvr additive="base">
                                        <p:cTn id="165" dur="100" fill="hold"/>
                                        <p:tgtEl>
                                          <p:spTgt spid="542"/>
                                        </p:tgtEl>
                                        <p:attrNameLst>
                                          <p:attrName>ppt_y</p:attrName>
                                        </p:attrNameLst>
                                      </p:cBhvr>
                                      <p:tavLst>
                                        <p:tav tm="0">
                                          <p:val>
                                            <p:strVal val="0-#ppt_h/2"/>
                                          </p:val>
                                        </p:tav>
                                        <p:tav tm="100000">
                                          <p:val>
                                            <p:strVal val="#ppt_y"/>
                                          </p:val>
                                        </p:tav>
                                      </p:tavLst>
                                    </p:anim>
                                  </p:childTnLst>
                                </p:cTn>
                              </p:par>
                              <p:par>
                                <p:cTn id="166" presetID="2" presetClass="entr" presetSubtype="1" fill="hold" nodeType="withEffect">
                                  <p:stCondLst>
                                    <p:cond delay="0"/>
                                  </p:stCondLst>
                                  <p:childTnLst>
                                    <p:set>
                                      <p:cBhvr>
                                        <p:cTn id="167" dur="1" fill="hold">
                                          <p:stCondLst>
                                            <p:cond delay="0"/>
                                          </p:stCondLst>
                                        </p:cTn>
                                        <p:tgtEl>
                                          <p:spTgt spid="552"/>
                                        </p:tgtEl>
                                        <p:attrNameLst>
                                          <p:attrName>style.visibility</p:attrName>
                                        </p:attrNameLst>
                                      </p:cBhvr>
                                      <p:to>
                                        <p:strVal val="visible"/>
                                      </p:to>
                                    </p:set>
                                    <p:anim calcmode="lin" valueType="num">
                                      <p:cBhvr additive="base">
                                        <p:cTn id="168" dur="100" fill="hold"/>
                                        <p:tgtEl>
                                          <p:spTgt spid="552"/>
                                        </p:tgtEl>
                                        <p:attrNameLst>
                                          <p:attrName>ppt_x</p:attrName>
                                        </p:attrNameLst>
                                      </p:cBhvr>
                                      <p:tavLst>
                                        <p:tav tm="0">
                                          <p:val>
                                            <p:strVal val="#ppt_x"/>
                                          </p:val>
                                        </p:tav>
                                        <p:tav tm="100000">
                                          <p:val>
                                            <p:strVal val="#ppt_x"/>
                                          </p:val>
                                        </p:tav>
                                      </p:tavLst>
                                    </p:anim>
                                    <p:anim calcmode="lin" valueType="num">
                                      <p:cBhvr additive="base">
                                        <p:cTn id="169" dur="100" fill="hold"/>
                                        <p:tgtEl>
                                          <p:spTgt spid="552"/>
                                        </p:tgtEl>
                                        <p:attrNameLst>
                                          <p:attrName>ppt_y</p:attrName>
                                        </p:attrNameLst>
                                      </p:cBhvr>
                                      <p:tavLst>
                                        <p:tav tm="0">
                                          <p:val>
                                            <p:strVal val="0-#ppt_h/2"/>
                                          </p:val>
                                        </p:tav>
                                        <p:tav tm="100000">
                                          <p:val>
                                            <p:strVal val="#ppt_y"/>
                                          </p:val>
                                        </p:tav>
                                      </p:tavLst>
                                    </p:anim>
                                  </p:childTnLst>
                                </p:cTn>
                              </p:par>
                            </p:childTnLst>
                          </p:cTn>
                        </p:par>
                        <p:par>
                          <p:cTn id="170" fill="hold">
                            <p:stCondLst>
                              <p:cond delay="1900"/>
                            </p:stCondLst>
                            <p:childTnLst>
                              <p:par>
                                <p:cTn id="171" presetID="2" presetClass="entr" presetSubtype="1" fill="hold" nodeType="afterEffect">
                                  <p:stCondLst>
                                    <p:cond delay="0"/>
                                  </p:stCondLst>
                                  <p:childTnLst>
                                    <p:set>
                                      <p:cBhvr>
                                        <p:cTn id="172" dur="1" fill="hold">
                                          <p:stCondLst>
                                            <p:cond delay="0"/>
                                          </p:stCondLst>
                                        </p:cTn>
                                        <p:tgtEl>
                                          <p:spTgt spid="523"/>
                                        </p:tgtEl>
                                        <p:attrNameLst>
                                          <p:attrName>style.visibility</p:attrName>
                                        </p:attrNameLst>
                                      </p:cBhvr>
                                      <p:to>
                                        <p:strVal val="visible"/>
                                      </p:to>
                                    </p:set>
                                    <p:anim calcmode="lin" valueType="num">
                                      <p:cBhvr additive="base">
                                        <p:cTn id="173" dur="100" fill="hold"/>
                                        <p:tgtEl>
                                          <p:spTgt spid="523"/>
                                        </p:tgtEl>
                                        <p:attrNameLst>
                                          <p:attrName>ppt_x</p:attrName>
                                        </p:attrNameLst>
                                      </p:cBhvr>
                                      <p:tavLst>
                                        <p:tav tm="0">
                                          <p:val>
                                            <p:strVal val="#ppt_x"/>
                                          </p:val>
                                        </p:tav>
                                        <p:tav tm="100000">
                                          <p:val>
                                            <p:strVal val="#ppt_x"/>
                                          </p:val>
                                        </p:tav>
                                      </p:tavLst>
                                    </p:anim>
                                    <p:anim calcmode="lin" valueType="num">
                                      <p:cBhvr additive="base">
                                        <p:cTn id="174" dur="100" fill="hold"/>
                                        <p:tgtEl>
                                          <p:spTgt spid="523"/>
                                        </p:tgtEl>
                                        <p:attrNameLst>
                                          <p:attrName>ppt_y</p:attrName>
                                        </p:attrNameLst>
                                      </p:cBhvr>
                                      <p:tavLst>
                                        <p:tav tm="0">
                                          <p:val>
                                            <p:strVal val="0-#ppt_h/2"/>
                                          </p:val>
                                        </p:tav>
                                        <p:tav tm="100000">
                                          <p:val>
                                            <p:strVal val="#ppt_y"/>
                                          </p:val>
                                        </p:tav>
                                      </p:tavLst>
                                    </p:anim>
                                  </p:childTnLst>
                                </p:cTn>
                              </p:par>
                              <p:par>
                                <p:cTn id="175" presetID="2" presetClass="entr" presetSubtype="1" fill="hold" nodeType="withEffect">
                                  <p:stCondLst>
                                    <p:cond delay="0"/>
                                  </p:stCondLst>
                                  <p:childTnLst>
                                    <p:set>
                                      <p:cBhvr>
                                        <p:cTn id="176" dur="1" fill="hold">
                                          <p:stCondLst>
                                            <p:cond delay="0"/>
                                          </p:stCondLst>
                                        </p:cTn>
                                        <p:tgtEl>
                                          <p:spTgt spid="533"/>
                                        </p:tgtEl>
                                        <p:attrNameLst>
                                          <p:attrName>style.visibility</p:attrName>
                                        </p:attrNameLst>
                                      </p:cBhvr>
                                      <p:to>
                                        <p:strVal val="visible"/>
                                      </p:to>
                                    </p:set>
                                    <p:anim calcmode="lin" valueType="num">
                                      <p:cBhvr additive="base">
                                        <p:cTn id="177" dur="100" fill="hold"/>
                                        <p:tgtEl>
                                          <p:spTgt spid="533"/>
                                        </p:tgtEl>
                                        <p:attrNameLst>
                                          <p:attrName>ppt_x</p:attrName>
                                        </p:attrNameLst>
                                      </p:cBhvr>
                                      <p:tavLst>
                                        <p:tav tm="0">
                                          <p:val>
                                            <p:strVal val="#ppt_x"/>
                                          </p:val>
                                        </p:tav>
                                        <p:tav tm="100000">
                                          <p:val>
                                            <p:strVal val="#ppt_x"/>
                                          </p:val>
                                        </p:tav>
                                      </p:tavLst>
                                    </p:anim>
                                    <p:anim calcmode="lin" valueType="num">
                                      <p:cBhvr additive="base">
                                        <p:cTn id="178" dur="100" fill="hold"/>
                                        <p:tgtEl>
                                          <p:spTgt spid="533"/>
                                        </p:tgtEl>
                                        <p:attrNameLst>
                                          <p:attrName>ppt_y</p:attrName>
                                        </p:attrNameLst>
                                      </p:cBhvr>
                                      <p:tavLst>
                                        <p:tav tm="0">
                                          <p:val>
                                            <p:strVal val="0-#ppt_h/2"/>
                                          </p:val>
                                        </p:tav>
                                        <p:tav tm="100000">
                                          <p:val>
                                            <p:strVal val="#ppt_y"/>
                                          </p:val>
                                        </p:tav>
                                      </p:tavLst>
                                    </p:anim>
                                  </p:childTnLst>
                                </p:cTn>
                              </p:par>
                              <p:par>
                                <p:cTn id="179" presetID="2" presetClass="entr" presetSubtype="1" fill="hold" nodeType="withEffect">
                                  <p:stCondLst>
                                    <p:cond delay="0"/>
                                  </p:stCondLst>
                                  <p:childTnLst>
                                    <p:set>
                                      <p:cBhvr>
                                        <p:cTn id="180" dur="1" fill="hold">
                                          <p:stCondLst>
                                            <p:cond delay="0"/>
                                          </p:stCondLst>
                                        </p:cTn>
                                        <p:tgtEl>
                                          <p:spTgt spid="543"/>
                                        </p:tgtEl>
                                        <p:attrNameLst>
                                          <p:attrName>style.visibility</p:attrName>
                                        </p:attrNameLst>
                                      </p:cBhvr>
                                      <p:to>
                                        <p:strVal val="visible"/>
                                      </p:to>
                                    </p:set>
                                    <p:anim calcmode="lin" valueType="num">
                                      <p:cBhvr additive="base">
                                        <p:cTn id="181" dur="100" fill="hold"/>
                                        <p:tgtEl>
                                          <p:spTgt spid="543"/>
                                        </p:tgtEl>
                                        <p:attrNameLst>
                                          <p:attrName>ppt_x</p:attrName>
                                        </p:attrNameLst>
                                      </p:cBhvr>
                                      <p:tavLst>
                                        <p:tav tm="0">
                                          <p:val>
                                            <p:strVal val="#ppt_x"/>
                                          </p:val>
                                        </p:tav>
                                        <p:tav tm="100000">
                                          <p:val>
                                            <p:strVal val="#ppt_x"/>
                                          </p:val>
                                        </p:tav>
                                      </p:tavLst>
                                    </p:anim>
                                    <p:anim calcmode="lin" valueType="num">
                                      <p:cBhvr additive="base">
                                        <p:cTn id="182" dur="100" fill="hold"/>
                                        <p:tgtEl>
                                          <p:spTgt spid="543"/>
                                        </p:tgtEl>
                                        <p:attrNameLst>
                                          <p:attrName>ppt_y</p:attrName>
                                        </p:attrNameLst>
                                      </p:cBhvr>
                                      <p:tavLst>
                                        <p:tav tm="0">
                                          <p:val>
                                            <p:strVal val="0-#ppt_h/2"/>
                                          </p:val>
                                        </p:tav>
                                        <p:tav tm="100000">
                                          <p:val>
                                            <p:strVal val="#ppt_y"/>
                                          </p:val>
                                        </p:tav>
                                      </p:tavLst>
                                    </p:anim>
                                  </p:childTnLst>
                                </p:cTn>
                              </p:par>
                              <p:par>
                                <p:cTn id="183" presetID="2" presetClass="entr" presetSubtype="1" fill="hold" nodeType="withEffect">
                                  <p:stCondLst>
                                    <p:cond delay="0"/>
                                  </p:stCondLst>
                                  <p:childTnLst>
                                    <p:set>
                                      <p:cBhvr>
                                        <p:cTn id="184" dur="1" fill="hold">
                                          <p:stCondLst>
                                            <p:cond delay="0"/>
                                          </p:stCondLst>
                                        </p:cTn>
                                        <p:tgtEl>
                                          <p:spTgt spid="553"/>
                                        </p:tgtEl>
                                        <p:attrNameLst>
                                          <p:attrName>style.visibility</p:attrName>
                                        </p:attrNameLst>
                                      </p:cBhvr>
                                      <p:to>
                                        <p:strVal val="visible"/>
                                      </p:to>
                                    </p:set>
                                    <p:anim calcmode="lin" valueType="num">
                                      <p:cBhvr additive="base">
                                        <p:cTn id="185" dur="100" fill="hold"/>
                                        <p:tgtEl>
                                          <p:spTgt spid="553"/>
                                        </p:tgtEl>
                                        <p:attrNameLst>
                                          <p:attrName>ppt_x</p:attrName>
                                        </p:attrNameLst>
                                      </p:cBhvr>
                                      <p:tavLst>
                                        <p:tav tm="0">
                                          <p:val>
                                            <p:strVal val="#ppt_x"/>
                                          </p:val>
                                        </p:tav>
                                        <p:tav tm="100000">
                                          <p:val>
                                            <p:strVal val="#ppt_x"/>
                                          </p:val>
                                        </p:tav>
                                      </p:tavLst>
                                    </p:anim>
                                    <p:anim calcmode="lin" valueType="num">
                                      <p:cBhvr additive="base">
                                        <p:cTn id="186" dur="100" fill="hold"/>
                                        <p:tgtEl>
                                          <p:spTgt spid="553"/>
                                        </p:tgtEl>
                                        <p:attrNameLst>
                                          <p:attrName>ppt_y</p:attrName>
                                        </p:attrNameLst>
                                      </p:cBhvr>
                                      <p:tavLst>
                                        <p:tav tm="0">
                                          <p:val>
                                            <p:strVal val="0-#ppt_h/2"/>
                                          </p:val>
                                        </p:tav>
                                        <p:tav tm="100000">
                                          <p:val>
                                            <p:strVal val="#ppt_y"/>
                                          </p:val>
                                        </p:tav>
                                      </p:tavLst>
                                    </p:anim>
                                  </p:childTnLst>
                                </p:cTn>
                              </p:par>
                            </p:childTnLst>
                          </p:cTn>
                        </p:par>
                        <p:par>
                          <p:cTn id="187" fill="hold">
                            <p:stCondLst>
                              <p:cond delay="2000"/>
                            </p:stCondLst>
                            <p:childTnLst>
                              <p:par>
                                <p:cTn id="188" presetID="2" presetClass="entr" presetSubtype="1" fill="hold" nodeType="afterEffect">
                                  <p:stCondLst>
                                    <p:cond delay="0"/>
                                  </p:stCondLst>
                                  <p:childTnLst>
                                    <p:set>
                                      <p:cBhvr>
                                        <p:cTn id="189" dur="1" fill="hold">
                                          <p:stCondLst>
                                            <p:cond delay="0"/>
                                          </p:stCondLst>
                                        </p:cTn>
                                        <p:tgtEl>
                                          <p:spTgt spid="524"/>
                                        </p:tgtEl>
                                        <p:attrNameLst>
                                          <p:attrName>style.visibility</p:attrName>
                                        </p:attrNameLst>
                                      </p:cBhvr>
                                      <p:to>
                                        <p:strVal val="visible"/>
                                      </p:to>
                                    </p:set>
                                    <p:anim calcmode="lin" valueType="num">
                                      <p:cBhvr additive="base">
                                        <p:cTn id="190" dur="100" fill="hold"/>
                                        <p:tgtEl>
                                          <p:spTgt spid="524"/>
                                        </p:tgtEl>
                                        <p:attrNameLst>
                                          <p:attrName>ppt_x</p:attrName>
                                        </p:attrNameLst>
                                      </p:cBhvr>
                                      <p:tavLst>
                                        <p:tav tm="0">
                                          <p:val>
                                            <p:strVal val="#ppt_x"/>
                                          </p:val>
                                        </p:tav>
                                        <p:tav tm="100000">
                                          <p:val>
                                            <p:strVal val="#ppt_x"/>
                                          </p:val>
                                        </p:tav>
                                      </p:tavLst>
                                    </p:anim>
                                    <p:anim calcmode="lin" valueType="num">
                                      <p:cBhvr additive="base">
                                        <p:cTn id="191" dur="100" fill="hold"/>
                                        <p:tgtEl>
                                          <p:spTgt spid="524"/>
                                        </p:tgtEl>
                                        <p:attrNameLst>
                                          <p:attrName>ppt_y</p:attrName>
                                        </p:attrNameLst>
                                      </p:cBhvr>
                                      <p:tavLst>
                                        <p:tav tm="0">
                                          <p:val>
                                            <p:strVal val="0-#ppt_h/2"/>
                                          </p:val>
                                        </p:tav>
                                        <p:tav tm="100000">
                                          <p:val>
                                            <p:strVal val="#ppt_y"/>
                                          </p:val>
                                        </p:tav>
                                      </p:tavLst>
                                    </p:anim>
                                  </p:childTnLst>
                                </p:cTn>
                              </p:par>
                              <p:par>
                                <p:cTn id="192" presetID="2" presetClass="entr" presetSubtype="1" fill="hold" nodeType="withEffect">
                                  <p:stCondLst>
                                    <p:cond delay="0"/>
                                  </p:stCondLst>
                                  <p:childTnLst>
                                    <p:set>
                                      <p:cBhvr>
                                        <p:cTn id="193" dur="1" fill="hold">
                                          <p:stCondLst>
                                            <p:cond delay="0"/>
                                          </p:stCondLst>
                                        </p:cTn>
                                        <p:tgtEl>
                                          <p:spTgt spid="534"/>
                                        </p:tgtEl>
                                        <p:attrNameLst>
                                          <p:attrName>style.visibility</p:attrName>
                                        </p:attrNameLst>
                                      </p:cBhvr>
                                      <p:to>
                                        <p:strVal val="visible"/>
                                      </p:to>
                                    </p:set>
                                    <p:anim calcmode="lin" valueType="num">
                                      <p:cBhvr additive="base">
                                        <p:cTn id="194" dur="100" fill="hold"/>
                                        <p:tgtEl>
                                          <p:spTgt spid="534"/>
                                        </p:tgtEl>
                                        <p:attrNameLst>
                                          <p:attrName>ppt_x</p:attrName>
                                        </p:attrNameLst>
                                      </p:cBhvr>
                                      <p:tavLst>
                                        <p:tav tm="0">
                                          <p:val>
                                            <p:strVal val="#ppt_x"/>
                                          </p:val>
                                        </p:tav>
                                        <p:tav tm="100000">
                                          <p:val>
                                            <p:strVal val="#ppt_x"/>
                                          </p:val>
                                        </p:tav>
                                      </p:tavLst>
                                    </p:anim>
                                    <p:anim calcmode="lin" valueType="num">
                                      <p:cBhvr additive="base">
                                        <p:cTn id="195" dur="100" fill="hold"/>
                                        <p:tgtEl>
                                          <p:spTgt spid="534"/>
                                        </p:tgtEl>
                                        <p:attrNameLst>
                                          <p:attrName>ppt_y</p:attrName>
                                        </p:attrNameLst>
                                      </p:cBhvr>
                                      <p:tavLst>
                                        <p:tav tm="0">
                                          <p:val>
                                            <p:strVal val="0-#ppt_h/2"/>
                                          </p:val>
                                        </p:tav>
                                        <p:tav tm="100000">
                                          <p:val>
                                            <p:strVal val="#ppt_y"/>
                                          </p:val>
                                        </p:tav>
                                      </p:tavLst>
                                    </p:anim>
                                  </p:childTnLst>
                                </p:cTn>
                              </p:par>
                              <p:par>
                                <p:cTn id="196" presetID="2" presetClass="entr" presetSubtype="1" fill="hold" nodeType="withEffect">
                                  <p:stCondLst>
                                    <p:cond delay="0"/>
                                  </p:stCondLst>
                                  <p:childTnLst>
                                    <p:set>
                                      <p:cBhvr>
                                        <p:cTn id="197" dur="1" fill="hold">
                                          <p:stCondLst>
                                            <p:cond delay="0"/>
                                          </p:stCondLst>
                                        </p:cTn>
                                        <p:tgtEl>
                                          <p:spTgt spid="544"/>
                                        </p:tgtEl>
                                        <p:attrNameLst>
                                          <p:attrName>style.visibility</p:attrName>
                                        </p:attrNameLst>
                                      </p:cBhvr>
                                      <p:to>
                                        <p:strVal val="visible"/>
                                      </p:to>
                                    </p:set>
                                    <p:anim calcmode="lin" valueType="num">
                                      <p:cBhvr additive="base">
                                        <p:cTn id="198" dur="100" fill="hold"/>
                                        <p:tgtEl>
                                          <p:spTgt spid="544"/>
                                        </p:tgtEl>
                                        <p:attrNameLst>
                                          <p:attrName>ppt_x</p:attrName>
                                        </p:attrNameLst>
                                      </p:cBhvr>
                                      <p:tavLst>
                                        <p:tav tm="0">
                                          <p:val>
                                            <p:strVal val="#ppt_x"/>
                                          </p:val>
                                        </p:tav>
                                        <p:tav tm="100000">
                                          <p:val>
                                            <p:strVal val="#ppt_x"/>
                                          </p:val>
                                        </p:tav>
                                      </p:tavLst>
                                    </p:anim>
                                    <p:anim calcmode="lin" valueType="num">
                                      <p:cBhvr additive="base">
                                        <p:cTn id="199" dur="100" fill="hold"/>
                                        <p:tgtEl>
                                          <p:spTgt spid="544"/>
                                        </p:tgtEl>
                                        <p:attrNameLst>
                                          <p:attrName>ppt_y</p:attrName>
                                        </p:attrNameLst>
                                      </p:cBhvr>
                                      <p:tavLst>
                                        <p:tav tm="0">
                                          <p:val>
                                            <p:strVal val="0-#ppt_h/2"/>
                                          </p:val>
                                        </p:tav>
                                        <p:tav tm="100000">
                                          <p:val>
                                            <p:strVal val="#ppt_y"/>
                                          </p:val>
                                        </p:tav>
                                      </p:tavLst>
                                    </p:anim>
                                  </p:childTnLst>
                                </p:cTn>
                              </p:par>
                              <p:par>
                                <p:cTn id="200" presetID="2" presetClass="entr" presetSubtype="1" fill="hold" nodeType="withEffect">
                                  <p:stCondLst>
                                    <p:cond delay="0"/>
                                  </p:stCondLst>
                                  <p:childTnLst>
                                    <p:set>
                                      <p:cBhvr>
                                        <p:cTn id="201" dur="1" fill="hold">
                                          <p:stCondLst>
                                            <p:cond delay="0"/>
                                          </p:stCondLst>
                                        </p:cTn>
                                        <p:tgtEl>
                                          <p:spTgt spid="554"/>
                                        </p:tgtEl>
                                        <p:attrNameLst>
                                          <p:attrName>style.visibility</p:attrName>
                                        </p:attrNameLst>
                                      </p:cBhvr>
                                      <p:to>
                                        <p:strVal val="visible"/>
                                      </p:to>
                                    </p:set>
                                    <p:anim calcmode="lin" valueType="num">
                                      <p:cBhvr additive="base">
                                        <p:cTn id="202" dur="100" fill="hold"/>
                                        <p:tgtEl>
                                          <p:spTgt spid="554"/>
                                        </p:tgtEl>
                                        <p:attrNameLst>
                                          <p:attrName>ppt_x</p:attrName>
                                        </p:attrNameLst>
                                      </p:cBhvr>
                                      <p:tavLst>
                                        <p:tav tm="0">
                                          <p:val>
                                            <p:strVal val="#ppt_x"/>
                                          </p:val>
                                        </p:tav>
                                        <p:tav tm="100000">
                                          <p:val>
                                            <p:strVal val="#ppt_x"/>
                                          </p:val>
                                        </p:tav>
                                      </p:tavLst>
                                    </p:anim>
                                    <p:anim calcmode="lin" valueType="num">
                                      <p:cBhvr additive="base">
                                        <p:cTn id="203" dur="100" fill="hold"/>
                                        <p:tgtEl>
                                          <p:spTgt spid="554"/>
                                        </p:tgtEl>
                                        <p:attrNameLst>
                                          <p:attrName>ppt_y</p:attrName>
                                        </p:attrNameLst>
                                      </p:cBhvr>
                                      <p:tavLst>
                                        <p:tav tm="0">
                                          <p:val>
                                            <p:strVal val="0-#ppt_h/2"/>
                                          </p:val>
                                        </p:tav>
                                        <p:tav tm="100000">
                                          <p:val>
                                            <p:strVal val="#ppt_y"/>
                                          </p:val>
                                        </p:tav>
                                      </p:tavLst>
                                    </p:anim>
                                  </p:childTnLst>
                                </p:cTn>
                              </p:par>
                            </p:childTnLst>
                          </p:cTn>
                        </p:par>
                        <p:par>
                          <p:cTn id="204" fill="hold">
                            <p:stCondLst>
                              <p:cond delay="2100"/>
                            </p:stCondLst>
                            <p:childTnLst>
                              <p:par>
                                <p:cTn id="205" presetID="2" presetClass="entr" presetSubtype="1" fill="hold" nodeType="afterEffect">
                                  <p:stCondLst>
                                    <p:cond delay="0"/>
                                  </p:stCondLst>
                                  <p:childTnLst>
                                    <p:set>
                                      <p:cBhvr>
                                        <p:cTn id="206" dur="1" fill="hold">
                                          <p:stCondLst>
                                            <p:cond delay="0"/>
                                          </p:stCondLst>
                                        </p:cTn>
                                        <p:tgtEl>
                                          <p:spTgt spid="525"/>
                                        </p:tgtEl>
                                        <p:attrNameLst>
                                          <p:attrName>style.visibility</p:attrName>
                                        </p:attrNameLst>
                                      </p:cBhvr>
                                      <p:to>
                                        <p:strVal val="visible"/>
                                      </p:to>
                                    </p:set>
                                    <p:anim calcmode="lin" valueType="num">
                                      <p:cBhvr additive="base">
                                        <p:cTn id="207" dur="100" fill="hold"/>
                                        <p:tgtEl>
                                          <p:spTgt spid="525"/>
                                        </p:tgtEl>
                                        <p:attrNameLst>
                                          <p:attrName>ppt_x</p:attrName>
                                        </p:attrNameLst>
                                      </p:cBhvr>
                                      <p:tavLst>
                                        <p:tav tm="0">
                                          <p:val>
                                            <p:strVal val="#ppt_x"/>
                                          </p:val>
                                        </p:tav>
                                        <p:tav tm="100000">
                                          <p:val>
                                            <p:strVal val="#ppt_x"/>
                                          </p:val>
                                        </p:tav>
                                      </p:tavLst>
                                    </p:anim>
                                    <p:anim calcmode="lin" valueType="num">
                                      <p:cBhvr additive="base">
                                        <p:cTn id="208" dur="100" fill="hold"/>
                                        <p:tgtEl>
                                          <p:spTgt spid="525"/>
                                        </p:tgtEl>
                                        <p:attrNameLst>
                                          <p:attrName>ppt_y</p:attrName>
                                        </p:attrNameLst>
                                      </p:cBhvr>
                                      <p:tavLst>
                                        <p:tav tm="0">
                                          <p:val>
                                            <p:strVal val="0-#ppt_h/2"/>
                                          </p:val>
                                        </p:tav>
                                        <p:tav tm="100000">
                                          <p:val>
                                            <p:strVal val="#ppt_y"/>
                                          </p:val>
                                        </p:tav>
                                      </p:tavLst>
                                    </p:anim>
                                  </p:childTnLst>
                                </p:cTn>
                              </p:par>
                              <p:par>
                                <p:cTn id="209" presetID="2" presetClass="entr" presetSubtype="1" fill="hold" nodeType="withEffect">
                                  <p:stCondLst>
                                    <p:cond delay="0"/>
                                  </p:stCondLst>
                                  <p:childTnLst>
                                    <p:set>
                                      <p:cBhvr>
                                        <p:cTn id="210" dur="1" fill="hold">
                                          <p:stCondLst>
                                            <p:cond delay="0"/>
                                          </p:stCondLst>
                                        </p:cTn>
                                        <p:tgtEl>
                                          <p:spTgt spid="535"/>
                                        </p:tgtEl>
                                        <p:attrNameLst>
                                          <p:attrName>style.visibility</p:attrName>
                                        </p:attrNameLst>
                                      </p:cBhvr>
                                      <p:to>
                                        <p:strVal val="visible"/>
                                      </p:to>
                                    </p:set>
                                    <p:anim calcmode="lin" valueType="num">
                                      <p:cBhvr additive="base">
                                        <p:cTn id="211" dur="100" fill="hold"/>
                                        <p:tgtEl>
                                          <p:spTgt spid="535"/>
                                        </p:tgtEl>
                                        <p:attrNameLst>
                                          <p:attrName>ppt_x</p:attrName>
                                        </p:attrNameLst>
                                      </p:cBhvr>
                                      <p:tavLst>
                                        <p:tav tm="0">
                                          <p:val>
                                            <p:strVal val="#ppt_x"/>
                                          </p:val>
                                        </p:tav>
                                        <p:tav tm="100000">
                                          <p:val>
                                            <p:strVal val="#ppt_x"/>
                                          </p:val>
                                        </p:tav>
                                      </p:tavLst>
                                    </p:anim>
                                    <p:anim calcmode="lin" valueType="num">
                                      <p:cBhvr additive="base">
                                        <p:cTn id="212" dur="100" fill="hold"/>
                                        <p:tgtEl>
                                          <p:spTgt spid="535"/>
                                        </p:tgtEl>
                                        <p:attrNameLst>
                                          <p:attrName>ppt_y</p:attrName>
                                        </p:attrNameLst>
                                      </p:cBhvr>
                                      <p:tavLst>
                                        <p:tav tm="0">
                                          <p:val>
                                            <p:strVal val="0-#ppt_h/2"/>
                                          </p:val>
                                        </p:tav>
                                        <p:tav tm="100000">
                                          <p:val>
                                            <p:strVal val="#ppt_y"/>
                                          </p:val>
                                        </p:tav>
                                      </p:tavLst>
                                    </p:anim>
                                  </p:childTnLst>
                                </p:cTn>
                              </p:par>
                              <p:par>
                                <p:cTn id="213" presetID="2" presetClass="entr" presetSubtype="1" fill="hold" nodeType="withEffect">
                                  <p:stCondLst>
                                    <p:cond delay="0"/>
                                  </p:stCondLst>
                                  <p:childTnLst>
                                    <p:set>
                                      <p:cBhvr>
                                        <p:cTn id="214" dur="1" fill="hold">
                                          <p:stCondLst>
                                            <p:cond delay="0"/>
                                          </p:stCondLst>
                                        </p:cTn>
                                        <p:tgtEl>
                                          <p:spTgt spid="545"/>
                                        </p:tgtEl>
                                        <p:attrNameLst>
                                          <p:attrName>style.visibility</p:attrName>
                                        </p:attrNameLst>
                                      </p:cBhvr>
                                      <p:to>
                                        <p:strVal val="visible"/>
                                      </p:to>
                                    </p:set>
                                    <p:anim calcmode="lin" valueType="num">
                                      <p:cBhvr additive="base">
                                        <p:cTn id="215" dur="100" fill="hold"/>
                                        <p:tgtEl>
                                          <p:spTgt spid="545"/>
                                        </p:tgtEl>
                                        <p:attrNameLst>
                                          <p:attrName>ppt_x</p:attrName>
                                        </p:attrNameLst>
                                      </p:cBhvr>
                                      <p:tavLst>
                                        <p:tav tm="0">
                                          <p:val>
                                            <p:strVal val="#ppt_x"/>
                                          </p:val>
                                        </p:tav>
                                        <p:tav tm="100000">
                                          <p:val>
                                            <p:strVal val="#ppt_x"/>
                                          </p:val>
                                        </p:tav>
                                      </p:tavLst>
                                    </p:anim>
                                    <p:anim calcmode="lin" valueType="num">
                                      <p:cBhvr additive="base">
                                        <p:cTn id="216" dur="100" fill="hold"/>
                                        <p:tgtEl>
                                          <p:spTgt spid="545"/>
                                        </p:tgtEl>
                                        <p:attrNameLst>
                                          <p:attrName>ppt_y</p:attrName>
                                        </p:attrNameLst>
                                      </p:cBhvr>
                                      <p:tavLst>
                                        <p:tav tm="0">
                                          <p:val>
                                            <p:strVal val="0-#ppt_h/2"/>
                                          </p:val>
                                        </p:tav>
                                        <p:tav tm="100000">
                                          <p:val>
                                            <p:strVal val="#ppt_y"/>
                                          </p:val>
                                        </p:tav>
                                      </p:tavLst>
                                    </p:anim>
                                  </p:childTnLst>
                                </p:cTn>
                              </p:par>
                              <p:par>
                                <p:cTn id="217" presetID="2" presetClass="entr" presetSubtype="1" fill="hold" nodeType="withEffect">
                                  <p:stCondLst>
                                    <p:cond delay="0"/>
                                  </p:stCondLst>
                                  <p:childTnLst>
                                    <p:set>
                                      <p:cBhvr>
                                        <p:cTn id="218" dur="1" fill="hold">
                                          <p:stCondLst>
                                            <p:cond delay="0"/>
                                          </p:stCondLst>
                                        </p:cTn>
                                        <p:tgtEl>
                                          <p:spTgt spid="555"/>
                                        </p:tgtEl>
                                        <p:attrNameLst>
                                          <p:attrName>style.visibility</p:attrName>
                                        </p:attrNameLst>
                                      </p:cBhvr>
                                      <p:to>
                                        <p:strVal val="visible"/>
                                      </p:to>
                                    </p:set>
                                    <p:anim calcmode="lin" valueType="num">
                                      <p:cBhvr additive="base">
                                        <p:cTn id="219" dur="100" fill="hold"/>
                                        <p:tgtEl>
                                          <p:spTgt spid="555"/>
                                        </p:tgtEl>
                                        <p:attrNameLst>
                                          <p:attrName>ppt_x</p:attrName>
                                        </p:attrNameLst>
                                      </p:cBhvr>
                                      <p:tavLst>
                                        <p:tav tm="0">
                                          <p:val>
                                            <p:strVal val="#ppt_x"/>
                                          </p:val>
                                        </p:tav>
                                        <p:tav tm="100000">
                                          <p:val>
                                            <p:strVal val="#ppt_x"/>
                                          </p:val>
                                        </p:tav>
                                      </p:tavLst>
                                    </p:anim>
                                    <p:anim calcmode="lin" valueType="num">
                                      <p:cBhvr additive="base">
                                        <p:cTn id="220" dur="100" fill="hold"/>
                                        <p:tgtEl>
                                          <p:spTgt spid="555"/>
                                        </p:tgtEl>
                                        <p:attrNameLst>
                                          <p:attrName>ppt_y</p:attrName>
                                        </p:attrNameLst>
                                      </p:cBhvr>
                                      <p:tavLst>
                                        <p:tav tm="0">
                                          <p:val>
                                            <p:strVal val="0-#ppt_h/2"/>
                                          </p:val>
                                        </p:tav>
                                        <p:tav tm="100000">
                                          <p:val>
                                            <p:strVal val="#ppt_y"/>
                                          </p:val>
                                        </p:tav>
                                      </p:tavLst>
                                    </p:anim>
                                  </p:childTnLst>
                                </p:cTn>
                              </p:par>
                            </p:childTnLst>
                          </p:cTn>
                        </p:par>
                        <p:par>
                          <p:cTn id="221" fill="hold">
                            <p:stCondLst>
                              <p:cond delay="2200"/>
                            </p:stCondLst>
                            <p:childTnLst>
                              <p:par>
                                <p:cTn id="222" presetID="2" presetClass="entr" presetSubtype="1" fill="hold" nodeType="afterEffect">
                                  <p:stCondLst>
                                    <p:cond delay="0"/>
                                  </p:stCondLst>
                                  <p:childTnLst>
                                    <p:set>
                                      <p:cBhvr>
                                        <p:cTn id="223" dur="1" fill="hold">
                                          <p:stCondLst>
                                            <p:cond delay="0"/>
                                          </p:stCondLst>
                                        </p:cTn>
                                        <p:tgtEl>
                                          <p:spTgt spid="526"/>
                                        </p:tgtEl>
                                        <p:attrNameLst>
                                          <p:attrName>style.visibility</p:attrName>
                                        </p:attrNameLst>
                                      </p:cBhvr>
                                      <p:to>
                                        <p:strVal val="visible"/>
                                      </p:to>
                                    </p:set>
                                    <p:anim calcmode="lin" valueType="num">
                                      <p:cBhvr additive="base">
                                        <p:cTn id="224" dur="100" fill="hold"/>
                                        <p:tgtEl>
                                          <p:spTgt spid="526"/>
                                        </p:tgtEl>
                                        <p:attrNameLst>
                                          <p:attrName>ppt_x</p:attrName>
                                        </p:attrNameLst>
                                      </p:cBhvr>
                                      <p:tavLst>
                                        <p:tav tm="0">
                                          <p:val>
                                            <p:strVal val="#ppt_x"/>
                                          </p:val>
                                        </p:tav>
                                        <p:tav tm="100000">
                                          <p:val>
                                            <p:strVal val="#ppt_x"/>
                                          </p:val>
                                        </p:tav>
                                      </p:tavLst>
                                    </p:anim>
                                    <p:anim calcmode="lin" valueType="num">
                                      <p:cBhvr additive="base">
                                        <p:cTn id="225" dur="100" fill="hold"/>
                                        <p:tgtEl>
                                          <p:spTgt spid="526"/>
                                        </p:tgtEl>
                                        <p:attrNameLst>
                                          <p:attrName>ppt_y</p:attrName>
                                        </p:attrNameLst>
                                      </p:cBhvr>
                                      <p:tavLst>
                                        <p:tav tm="0">
                                          <p:val>
                                            <p:strVal val="0-#ppt_h/2"/>
                                          </p:val>
                                        </p:tav>
                                        <p:tav tm="100000">
                                          <p:val>
                                            <p:strVal val="#ppt_y"/>
                                          </p:val>
                                        </p:tav>
                                      </p:tavLst>
                                    </p:anim>
                                  </p:childTnLst>
                                </p:cTn>
                              </p:par>
                              <p:par>
                                <p:cTn id="226" presetID="2" presetClass="entr" presetSubtype="1" fill="hold" nodeType="withEffect">
                                  <p:stCondLst>
                                    <p:cond delay="0"/>
                                  </p:stCondLst>
                                  <p:childTnLst>
                                    <p:set>
                                      <p:cBhvr>
                                        <p:cTn id="227" dur="1" fill="hold">
                                          <p:stCondLst>
                                            <p:cond delay="0"/>
                                          </p:stCondLst>
                                        </p:cTn>
                                        <p:tgtEl>
                                          <p:spTgt spid="536"/>
                                        </p:tgtEl>
                                        <p:attrNameLst>
                                          <p:attrName>style.visibility</p:attrName>
                                        </p:attrNameLst>
                                      </p:cBhvr>
                                      <p:to>
                                        <p:strVal val="visible"/>
                                      </p:to>
                                    </p:set>
                                    <p:anim calcmode="lin" valueType="num">
                                      <p:cBhvr additive="base">
                                        <p:cTn id="228" dur="100" fill="hold"/>
                                        <p:tgtEl>
                                          <p:spTgt spid="536"/>
                                        </p:tgtEl>
                                        <p:attrNameLst>
                                          <p:attrName>ppt_x</p:attrName>
                                        </p:attrNameLst>
                                      </p:cBhvr>
                                      <p:tavLst>
                                        <p:tav tm="0">
                                          <p:val>
                                            <p:strVal val="#ppt_x"/>
                                          </p:val>
                                        </p:tav>
                                        <p:tav tm="100000">
                                          <p:val>
                                            <p:strVal val="#ppt_x"/>
                                          </p:val>
                                        </p:tav>
                                      </p:tavLst>
                                    </p:anim>
                                    <p:anim calcmode="lin" valueType="num">
                                      <p:cBhvr additive="base">
                                        <p:cTn id="229" dur="100" fill="hold"/>
                                        <p:tgtEl>
                                          <p:spTgt spid="536"/>
                                        </p:tgtEl>
                                        <p:attrNameLst>
                                          <p:attrName>ppt_y</p:attrName>
                                        </p:attrNameLst>
                                      </p:cBhvr>
                                      <p:tavLst>
                                        <p:tav tm="0">
                                          <p:val>
                                            <p:strVal val="0-#ppt_h/2"/>
                                          </p:val>
                                        </p:tav>
                                        <p:tav tm="100000">
                                          <p:val>
                                            <p:strVal val="#ppt_y"/>
                                          </p:val>
                                        </p:tav>
                                      </p:tavLst>
                                    </p:anim>
                                  </p:childTnLst>
                                </p:cTn>
                              </p:par>
                              <p:par>
                                <p:cTn id="230" presetID="2" presetClass="entr" presetSubtype="1" fill="hold" nodeType="withEffect">
                                  <p:stCondLst>
                                    <p:cond delay="0"/>
                                  </p:stCondLst>
                                  <p:childTnLst>
                                    <p:set>
                                      <p:cBhvr>
                                        <p:cTn id="231" dur="1" fill="hold">
                                          <p:stCondLst>
                                            <p:cond delay="0"/>
                                          </p:stCondLst>
                                        </p:cTn>
                                        <p:tgtEl>
                                          <p:spTgt spid="546"/>
                                        </p:tgtEl>
                                        <p:attrNameLst>
                                          <p:attrName>style.visibility</p:attrName>
                                        </p:attrNameLst>
                                      </p:cBhvr>
                                      <p:to>
                                        <p:strVal val="visible"/>
                                      </p:to>
                                    </p:set>
                                    <p:anim calcmode="lin" valueType="num">
                                      <p:cBhvr additive="base">
                                        <p:cTn id="232" dur="100" fill="hold"/>
                                        <p:tgtEl>
                                          <p:spTgt spid="546"/>
                                        </p:tgtEl>
                                        <p:attrNameLst>
                                          <p:attrName>ppt_x</p:attrName>
                                        </p:attrNameLst>
                                      </p:cBhvr>
                                      <p:tavLst>
                                        <p:tav tm="0">
                                          <p:val>
                                            <p:strVal val="#ppt_x"/>
                                          </p:val>
                                        </p:tav>
                                        <p:tav tm="100000">
                                          <p:val>
                                            <p:strVal val="#ppt_x"/>
                                          </p:val>
                                        </p:tav>
                                      </p:tavLst>
                                    </p:anim>
                                    <p:anim calcmode="lin" valueType="num">
                                      <p:cBhvr additive="base">
                                        <p:cTn id="233" dur="100" fill="hold"/>
                                        <p:tgtEl>
                                          <p:spTgt spid="546"/>
                                        </p:tgtEl>
                                        <p:attrNameLst>
                                          <p:attrName>ppt_y</p:attrName>
                                        </p:attrNameLst>
                                      </p:cBhvr>
                                      <p:tavLst>
                                        <p:tav tm="0">
                                          <p:val>
                                            <p:strVal val="0-#ppt_h/2"/>
                                          </p:val>
                                        </p:tav>
                                        <p:tav tm="100000">
                                          <p:val>
                                            <p:strVal val="#ppt_y"/>
                                          </p:val>
                                        </p:tav>
                                      </p:tavLst>
                                    </p:anim>
                                  </p:childTnLst>
                                </p:cTn>
                              </p:par>
                              <p:par>
                                <p:cTn id="234" presetID="2" presetClass="entr" presetSubtype="1" fill="hold" nodeType="withEffect">
                                  <p:stCondLst>
                                    <p:cond delay="0"/>
                                  </p:stCondLst>
                                  <p:childTnLst>
                                    <p:set>
                                      <p:cBhvr>
                                        <p:cTn id="235" dur="1" fill="hold">
                                          <p:stCondLst>
                                            <p:cond delay="0"/>
                                          </p:stCondLst>
                                        </p:cTn>
                                        <p:tgtEl>
                                          <p:spTgt spid="556"/>
                                        </p:tgtEl>
                                        <p:attrNameLst>
                                          <p:attrName>style.visibility</p:attrName>
                                        </p:attrNameLst>
                                      </p:cBhvr>
                                      <p:to>
                                        <p:strVal val="visible"/>
                                      </p:to>
                                    </p:set>
                                    <p:anim calcmode="lin" valueType="num">
                                      <p:cBhvr additive="base">
                                        <p:cTn id="236" dur="100" fill="hold"/>
                                        <p:tgtEl>
                                          <p:spTgt spid="556"/>
                                        </p:tgtEl>
                                        <p:attrNameLst>
                                          <p:attrName>ppt_x</p:attrName>
                                        </p:attrNameLst>
                                      </p:cBhvr>
                                      <p:tavLst>
                                        <p:tav tm="0">
                                          <p:val>
                                            <p:strVal val="#ppt_x"/>
                                          </p:val>
                                        </p:tav>
                                        <p:tav tm="100000">
                                          <p:val>
                                            <p:strVal val="#ppt_x"/>
                                          </p:val>
                                        </p:tav>
                                      </p:tavLst>
                                    </p:anim>
                                    <p:anim calcmode="lin" valueType="num">
                                      <p:cBhvr additive="base">
                                        <p:cTn id="237" dur="100" fill="hold"/>
                                        <p:tgtEl>
                                          <p:spTgt spid="556"/>
                                        </p:tgtEl>
                                        <p:attrNameLst>
                                          <p:attrName>ppt_y</p:attrName>
                                        </p:attrNameLst>
                                      </p:cBhvr>
                                      <p:tavLst>
                                        <p:tav tm="0">
                                          <p:val>
                                            <p:strVal val="0-#ppt_h/2"/>
                                          </p:val>
                                        </p:tav>
                                        <p:tav tm="100000">
                                          <p:val>
                                            <p:strVal val="#ppt_y"/>
                                          </p:val>
                                        </p:tav>
                                      </p:tavLst>
                                    </p:anim>
                                  </p:childTnLst>
                                </p:cTn>
                              </p:par>
                            </p:childTnLst>
                          </p:cTn>
                        </p:par>
                        <p:par>
                          <p:cTn id="238" fill="hold">
                            <p:stCondLst>
                              <p:cond delay="2300"/>
                            </p:stCondLst>
                            <p:childTnLst>
                              <p:par>
                                <p:cTn id="239" presetID="2" presetClass="entr" presetSubtype="1" fill="hold" nodeType="afterEffect">
                                  <p:stCondLst>
                                    <p:cond delay="0"/>
                                  </p:stCondLst>
                                  <p:childTnLst>
                                    <p:set>
                                      <p:cBhvr>
                                        <p:cTn id="240" dur="1" fill="hold">
                                          <p:stCondLst>
                                            <p:cond delay="0"/>
                                          </p:stCondLst>
                                        </p:cTn>
                                        <p:tgtEl>
                                          <p:spTgt spid="527"/>
                                        </p:tgtEl>
                                        <p:attrNameLst>
                                          <p:attrName>style.visibility</p:attrName>
                                        </p:attrNameLst>
                                      </p:cBhvr>
                                      <p:to>
                                        <p:strVal val="visible"/>
                                      </p:to>
                                    </p:set>
                                    <p:anim calcmode="lin" valueType="num">
                                      <p:cBhvr additive="base">
                                        <p:cTn id="241" dur="100" fill="hold"/>
                                        <p:tgtEl>
                                          <p:spTgt spid="527"/>
                                        </p:tgtEl>
                                        <p:attrNameLst>
                                          <p:attrName>ppt_x</p:attrName>
                                        </p:attrNameLst>
                                      </p:cBhvr>
                                      <p:tavLst>
                                        <p:tav tm="0">
                                          <p:val>
                                            <p:strVal val="#ppt_x"/>
                                          </p:val>
                                        </p:tav>
                                        <p:tav tm="100000">
                                          <p:val>
                                            <p:strVal val="#ppt_x"/>
                                          </p:val>
                                        </p:tav>
                                      </p:tavLst>
                                    </p:anim>
                                    <p:anim calcmode="lin" valueType="num">
                                      <p:cBhvr additive="base">
                                        <p:cTn id="242" dur="100" fill="hold"/>
                                        <p:tgtEl>
                                          <p:spTgt spid="527"/>
                                        </p:tgtEl>
                                        <p:attrNameLst>
                                          <p:attrName>ppt_y</p:attrName>
                                        </p:attrNameLst>
                                      </p:cBhvr>
                                      <p:tavLst>
                                        <p:tav tm="0">
                                          <p:val>
                                            <p:strVal val="0-#ppt_h/2"/>
                                          </p:val>
                                        </p:tav>
                                        <p:tav tm="100000">
                                          <p:val>
                                            <p:strVal val="#ppt_y"/>
                                          </p:val>
                                        </p:tav>
                                      </p:tavLst>
                                    </p:anim>
                                  </p:childTnLst>
                                </p:cTn>
                              </p:par>
                              <p:par>
                                <p:cTn id="243" presetID="2" presetClass="entr" presetSubtype="1" fill="hold" nodeType="withEffect">
                                  <p:stCondLst>
                                    <p:cond delay="0"/>
                                  </p:stCondLst>
                                  <p:childTnLst>
                                    <p:set>
                                      <p:cBhvr>
                                        <p:cTn id="244" dur="1" fill="hold">
                                          <p:stCondLst>
                                            <p:cond delay="0"/>
                                          </p:stCondLst>
                                        </p:cTn>
                                        <p:tgtEl>
                                          <p:spTgt spid="537"/>
                                        </p:tgtEl>
                                        <p:attrNameLst>
                                          <p:attrName>style.visibility</p:attrName>
                                        </p:attrNameLst>
                                      </p:cBhvr>
                                      <p:to>
                                        <p:strVal val="visible"/>
                                      </p:to>
                                    </p:set>
                                    <p:anim calcmode="lin" valueType="num">
                                      <p:cBhvr additive="base">
                                        <p:cTn id="245" dur="100" fill="hold"/>
                                        <p:tgtEl>
                                          <p:spTgt spid="537"/>
                                        </p:tgtEl>
                                        <p:attrNameLst>
                                          <p:attrName>ppt_x</p:attrName>
                                        </p:attrNameLst>
                                      </p:cBhvr>
                                      <p:tavLst>
                                        <p:tav tm="0">
                                          <p:val>
                                            <p:strVal val="#ppt_x"/>
                                          </p:val>
                                        </p:tav>
                                        <p:tav tm="100000">
                                          <p:val>
                                            <p:strVal val="#ppt_x"/>
                                          </p:val>
                                        </p:tav>
                                      </p:tavLst>
                                    </p:anim>
                                    <p:anim calcmode="lin" valueType="num">
                                      <p:cBhvr additive="base">
                                        <p:cTn id="246" dur="100" fill="hold"/>
                                        <p:tgtEl>
                                          <p:spTgt spid="537"/>
                                        </p:tgtEl>
                                        <p:attrNameLst>
                                          <p:attrName>ppt_y</p:attrName>
                                        </p:attrNameLst>
                                      </p:cBhvr>
                                      <p:tavLst>
                                        <p:tav tm="0">
                                          <p:val>
                                            <p:strVal val="0-#ppt_h/2"/>
                                          </p:val>
                                        </p:tav>
                                        <p:tav tm="100000">
                                          <p:val>
                                            <p:strVal val="#ppt_y"/>
                                          </p:val>
                                        </p:tav>
                                      </p:tavLst>
                                    </p:anim>
                                  </p:childTnLst>
                                </p:cTn>
                              </p:par>
                              <p:par>
                                <p:cTn id="247" presetID="2" presetClass="entr" presetSubtype="1" fill="hold" nodeType="withEffect">
                                  <p:stCondLst>
                                    <p:cond delay="0"/>
                                  </p:stCondLst>
                                  <p:childTnLst>
                                    <p:set>
                                      <p:cBhvr>
                                        <p:cTn id="248" dur="1" fill="hold">
                                          <p:stCondLst>
                                            <p:cond delay="0"/>
                                          </p:stCondLst>
                                        </p:cTn>
                                        <p:tgtEl>
                                          <p:spTgt spid="547"/>
                                        </p:tgtEl>
                                        <p:attrNameLst>
                                          <p:attrName>style.visibility</p:attrName>
                                        </p:attrNameLst>
                                      </p:cBhvr>
                                      <p:to>
                                        <p:strVal val="visible"/>
                                      </p:to>
                                    </p:set>
                                    <p:anim calcmode="lin" valueType="num">
                                      <p:cBhvr additive="base">
                                        <p:cTn id="249" dur="100" fill="hold"/>
                                        <p:tgtEl>
                                          <p:spTgt spid="547"/>
                                        </p:tgtEl>
                                        <p:attrNameLst>
                                          <p:attrName>ppt_x</p:attrName>
                                        </p:attrNameLst>
                                      </p:cBhvr>
                                      <p:tavLst>
                                        <p:tav tm="0">
                                          <p:val>
                                            <p:strVal val="#ppt_x"/>
                                          </p:val>
                                        </p:tav>
                                        <p:tav tm="100000">
                                          <p:val>
                                            <p:strVal val="#ppt_x"/>
                                          </p:val>
                                        </p:tav>
                                      </p:tavLst>
                                    </p:anim>
                                    <p:anim calcmode="lin" valueType="num">
                                      <p:cBhvr additive="base">
                                        <p:cTn id="250" dur="100" fill="hold"/>
                                        <p:tgtEl>
                                          <p:spTgt spid="547"/>
                                        </p:tgtEl>
                                        <p:attrNameLst>
                                          <p:attrName>ppt_y</p:attrName>
                                        </p:attrNameLst>
                                      </p:cBhvr>
                                      <p:tavLst>
                                        <p:tav tm="0">
                                          <p:val>
                                            <p:strVal val="0-#ppt_h/2"/>
                                          </p:val>
                                        </p:tav>
                                        <p:tav tm="100000">
                                          <p:val>
                                            <p:strVal val="#ppt_y"/>
                                          </p:val>
                                        </p:tav>
                                      </p:tavLst>
                                    </p:anim>
                                  </p:childTnLst>
                                </p:cTn>
                              </p:par>
                              <p:par>
                                <p:cTn id="251" presetID="2" presetClass="entr" presetSubtype="1" fill="hold" nodeType="withEffect">
                                  <p:stCondLst>
                                    <p:cond delay="0"/>
                                  </p:stCondLst>
                                  <p:childTnLst>
                                    <p:set>
                                      <p:cBhvr>
                                        <p:cTn id="252" dur="1" fill="hold">
                                          <p:stCondLst>
                                            <p:cond delay="0"/>
                                          </p:stCondLst>
                                        </p:cTn>
                                        <p:tgtEl>
                                          <p:spTgt spid="557"/>
                                        </p:tgtEl>
                                        <p:attrNameLst>
                                          <p:attrName>style.visibility</p:attrName>
                                        </p:attrNameLst>
                                      </p:cBhvr>
                                      <p:to>
                                        <p:strVal val="visible"/>
                                      </p:to>
                                    </p:set>
                                    <p:anim calcmode="lin" valueType="num">
                                      <p:cBhvr additive="base">
                                        <p:cTn id="253" dur="100" fill="hold"/>
                                        <p:tgtEl>
                                          <p:spTgt spid="557"/>
                                        </p:tgtEl>
                                        <p:attrNameLst>
                                          <p:attrName>ppt_x</p:attrName>
                                        </p:attrNameLst>
                                      </p:cBhvr>
                                      <p:tavLst>
                                        <p:tav tm="0">
                                          <p:val>
                                            <p:strVal val="#ppt_x"/>
                                          </p:val>
                                        </p:tav>
                                        <p:tav tm="100000">
                                          <p:val>
                                            <p:strVal val="#ppt_x"/>
                                          </p:val>
                                        </p:tav>
                                      </p:tavLst>
                                    </p:anim>
                                    <p:anim calcmode="lin" valueType="num">
                                      <p:cBhvr additive="base">
                                        <p:cTn id="254" dur="100" fill="hold"/>
                                        <p:tgtEl>
                                          <p:spTgt spid="557"/>
                                        </p:tgtEl>
                                        <p:attrNameLst>
                                          <p:attrName>ppt_y</p:attrName>
                                        </p:attrNameLst>
                                      </p:cBhvr>
                                      <p:tavLst>
                                        <p:tav tm="0">
                                          <p:val>
                                            <p:strVal val="0-#ppt_h/2"/>
                                          </p:val>
                                        </p:tav>
                                        <p:tav tm="100000">
                                          <p:val>
                                            <p:strVal val="#ppt_y"/>
                                          </p:val>
                                        </p:tav>
                                      </p:tavLst>
                                    </p:anim>
                                  </p:childTnLst>
                                </p:cTn>
                              </p:par>
                            </p:childTnLst>
                          </p:cTn>
                        </p:par>
                        <p:par>
                          <p:cTn id="255" fill="hold">
                            <p:stCondLst>
                              <p:cond delay="2400"/>
                            </p:stCondLst>
                            <p:childTnLst>
                              <p:par>
                                <p:cTn id="256" presetID="2" presetClass="entr" presetSubtype="1" fill="hold" nodeType="afterEffect">
                                  <p:stCondLst>
                                    <p:cond delay="0"/>
                                  </p:stCondLst>
                                  <p:childTnLst>
                                    <p:set>
                                      <p:cBhvr>
                                        <p:cTn id="257" dur="1" fill="hold">
                                          <p:stCondLst>
                                            <p:cond delay="0"/>
                                          </p:stCondLst>
                                        </p:cTn>
                                        <p:tgtEl>
                                          <p:spTgt spid="528"/>
                                        </p:tgtEl>
                                        <p:attrNameLst>
                                          <p:attrName>style.visibility</p:attrName>
                                        </p:attrNameLst>
                                      </p:cBhvr>
                                      <p:to>
                                        <p:strVal val="visible"/>
                                      </p:to>
                                    </p:set>
                                    <p:anim calcmode="lin" valueType="num">
                                      <p:cBhvr additive="base">
                                        <p:cTn id="258" dur="100" fill="hold"/>
                                        <p:tgtEl>
                                          <p:spTgt spid="528"/>
                                        </p:tgtEl>
                                        <p:attrNameLst>
                                          <p:attrName>ppt_x</p:attrName>
                                        </p:attrNameLst>
                                      </p:cBhvr>
                                      <p:tavLst>
                                        <p:tav tm="0">
                                          <p:val>
                                            <p:strVal val="#ppt_x"/>
                                          </p:val>
                                        </p:tav>
                                        <p:tav tm="100000">
                                          <p:val>
                                            <p:strVal val="#ppt_x"/>
                                          </p:val>
                                        </p:tav>
                                      </p:tavLst>
                                    </p:anim>
                                    <p:anim calcmode="lin" valueType="num">
                                      <p:cBhvr additive="base">
                                        <p:cTn id="259" dur="100" fill="hold"/>
                                        <p:tgtEl>
                                          <p:spTgt spid="528"/>
                                        </p:tgtEl>
                                        <p:attrNameLst>
                                          <p:attrName>ppt_y</p:attrName>
                                        </p:attrNameLst>
                                      </p:cBhvr>
                                      <p:tavLst>
                                        <p:tav tm="0">
                                          <p:val>
                                            <p:strVal val="0-#ppt_h/2"/>
                                          </p:val>
                                        </p:tav>
                                        <p:tav tm="100000">
                                          <p:val>
                                            <p:strVal val="#ppt_y"/>
                                          </p:val>
                                        </p:tav>
                                      </p:tavLst>
                                    </p:anim>
                                  </p:childTnLst>
                                </p:cTn>
                              </p:par>
                              <p:par>
                                <p:cTn id="260" presetID="2" presetClass="entr" presetSubtype="1" fill="hold" nodeType="withEffect">
                                  <p:stCondLst>
                                    <p:cond delay="0"/>
                                  </p:stCondLst>
                                  <p:childTnLst>
                                    <p:set>
                                      <p:cBhvr>
                                        <p:cTn id="261" dur="1" fill="hold">
                                          <p:stCondLst>
                                            <p:cond delay="0"/>
                                          </p:stCondLst>
                                        </p:cTn>
                                        <p:tgtEl>
                                          <p:spTgt spid="538"/>
                                        </p:tgtEl>
                                        <p:attrNameLst>
                                          <p:attrName>style.visibility</p:attrName>
                                        </p:attrNameLst>
                                      </p:cBhvr>
                                      <p:to>
                                        <p:strVal val="visible"/>
                                      </p:to>
                                    </p:set>
                                    <p:anim calcmode="lin" valueType="num">
                                      <p:cBhvr additive="base">
                                        <p:cTn id="262" dur="100" fill="hold"/>
                                        <p:tgtEl>
                                          <p:spTgt spid="538"/>
                                        </p:tgtEl>
                                        <p:attrNameLst>
                                          <p:attrName>ppt_x</p:attrName>
                                        </p:attrNameLst>
                                      </p:cBhvr>
                                      <p:tavLst>
                                        <p:tav tm="0">
                                          <p:val>
                                            <p:strVal val="#ppt_x"/>
                                          </p:val>
                                        </p:tav>
                                        <p:tav tm="100000">
                                          <p:val>
                                            <p:strVal val="#ppt_x"/>
                                          </p:val>
                                        </p:tav>
                                      </p:tavLst>
                                    </p:anim>
                                    <p:anim calcmode="lin" valueType="num">
                                      <p:cBhvr additive="base">
                                        <p:cTn id="263" dur="100" fill="hold"/>
                                        <p:tgtEl>
                                          <p:spTgt spid="538"/>
                                        </p:tgtEl>
                                        <p:attrNameLst>
                                          <p:attrName>ppt_y</p:attrName>
                                        </p:attrNameLst>
                                      </p:cBhvr>
                                      <p:tavLst>
                                        <p:tav tm="0">
                                          <p:val>
                                            <p:strVal val="0-#ppt_h/2"/>
                                          </p:val>
                                        </p:tav>
                                        <p:tav tm="100000">
                                          <p:val>
                                            <p:strVal val="#ppt_y"/>
                                          </p:val>
                                        </p:tav>
                                      </p:tavLst>
                                    </p:anim>
                                  </p:childTnLst>
                                </p:cTn>
                              </p:par>
                              <p:par>
                                <p:cTn id="264" presetID="2" presetClass="entr" presetSubtype="1" fill="hold" nodeType="withEffect">
                                  <p:stCondLst>
                                    <p:cond delay="0"/>
                                  </p:stCondLst>
                                  <p:childTnLst>
                                    <p:set>
                                      <p:cBhvr>
                                        <p:cTn id="265" dur="1" fill="hold">
                                          <p:stCondLst>
                                            <p:cond delay="0"/>
                                          </p:stCondLst>
                                        </p:cTn>
                                        <p:tgtEl>
                                          <p:spTgt spid="548"/>
                                        </p:tgtEl>
                                        <p:attrNameLst>
                                          <p:attrName>style.visibility</p:attrName>
                                        </p:attrNameLst>
                                      </p:cBhvr>
                                      <p:to>
                                        <p:strVal val="visible"/>
                                      </p:to>
                                    </p:set>
                                    <p:anim calcmode="lin" valueType="num">
                                      <p:cBhvr additive="base">
                                        <p:cTn id="266" dur="100" fill="hold"/>
                                        <p:tgtEl>
                                          <p:spTgt spid="548"/>
                                        </p:tgtEl>
                                        <p:attrNameLst>
                                          <p:attrName>ppt_x</p:attrName>
                                        </p:attrNameLst>
                                      </p:cBhvr>
                                      <p:tavLst>
                                        <p:tav tm="0">
                                          <p:val>
                                            <p:strVal val="#ppt_x"/>
                                          </p:val>
                                        </p:tav>
                                        <p:tav tm="100000">
                                          <p:val>
                                            <p:strVal val="#ppt_x"/>
                                          </p:val>
                                        </p:tav>
                                      </p:tavLst>
                                    </p:anim>
                                    <p:anim calcmode="lin" valueType="num">
                                      <p:cBhvr additive="base">
                                        <p:cTn id="267" dur="100" fill="hold"/>
                                        <p:tgtEl>
                                          <p:spTgt spid="548"/>
                                        </p:tgtEl>
                                        <p:attrNameLst>
                                          <p:attrName>ppt_y</p:attrName>
                                        </p:attrNameLst>
                                      </p:cBhvr>
                                      <p:tavLst>
                                        <p:tav tm="0">
                                          <p:val>
                                            <p:strVal val="0-#ppt_h/2"/>
                                          </p:val>
                                        </p:tav>
                                        <p:tav tm="100000">
                                          <p:val>
                                            <p:strVal val="#ppt_y"/>
                                          </p:val>
                                        </p:tav>
                                      </p:tavLst>
                                    </p:anim>
                                  </p:childTnLst>
                                </p:cTn>
                              </p:par>
                              <p:par>
                                <p:cTn id="268" presetID="2" presetClass="entr" presetSubtype="1" fill="hold" nodeType="withEffect">
                                  <p:stCondLst>
                                    <p:cond delay="0"/>
                                  </p:stCondLst>
                                  <p:childTnLst>
                                    <p:set>
                                      <p:cBhvr>
                                        <p:cTn id="269" dur="1" fill="hold">
                                          <p:stCondLst>
                                            <p:cond delay="0"/>
                                          </p:stCondLst>
                                        </p:cTn>
                                        <p:tgtEl>
                                          <p:spTgt spid="558"/>
                                        </p:tgtEl>
                                        <p:attrNameLst>
                                          <p:attrName>style.visibility</p:attrName>
                                        </p:attrNameLst>
                                      </p:cBhvr>
                                      <p:to>
                                        <p:strVal val="visible"/>
                                      </p:to>
                                    </p:set>
                                    <p:anim calcmode="lin" valueType="num">
                                      <p:cBhvr additive="base">
                                        <p:cTn id="270" dur="100" fill="hold"/>
                                        <p:tgtEl>
                                          <p:spTgt spid="558"/>
                                        </p:tgtEl>
                                        <p:attrNameLst>
                                          <p:attrName>ppt_x</p:attrName>
                                        </p:attrNameLst>
                                      </p:cBhvr>
                                      <p:tavLst>
                                        <p:tav tm="0">
                                          <p:val>
                                            <p:strVal val="#ppt_x"/>
                                          </p:val>
                                        </p:tav>
                                        <p:tav tm="100000">
                                          <p:val>
                                            <p:strVal val="#ppt_x"/>
                                          </p:val>
                                        </p:tav>
                                      </p:tavLst>
                                    </p:anim>
                                    <p:anim calcmode="lin" valueType="num">
                                      <p:cBhvr additive="base">
                                        <p:cTn id="271" dur="100" fill="hold"/>
                                        <p:tgtEl>
                                          <p:spTgt spid="558"/>
                                        </p:tgtEl>
                                        <p:attrNameLst>
                                          <p:attrName>ppt_y</p:attrName>
                                        </p:attrNameLst>
                                      </p:cBhvr>
                                      <p:tavLst>
                                        <p:tav tm="0">
                                          <p:val>
                                            <p:strVal val="0-#ppt_h/2"/>
                                          </p:val>
                                        </p:tav>
                                        <p:tav tm="100000">
                                          <p:val>
                                            <p:strVal val="#ppt_y"/>
                                          </p:val>
                                        </p:tav>
                                      </p:tavLst>
                                    </p:anim>
                                  </p:childTnLst>
                                </p:cTn>
                              </p:par>
                            </p:childTnLst>
                          </p:cTn>
                        </p:par>
                        <p:par>
                          <p:cTn id="272" fill="hold">
                            <p:stCondLst>
                              <p:cond delay="2500"/>
                            </p:stCondLst>
                            <p:childTnLst>
                              <p:par>
                                <p:cTn id="273" presetID="2" presetClass="entr" presetSubtype="9" fill="hold" nodeType="afterEffect">
                                  <p:stCondLst>
                                    <p:cond delay="0"/>
                                  </p:stCondLst>
                                  <p:childTnLst>
                                    <p:set>
                                      <p:cBhvr>
                                        <p:cTn id="274" dur="1" fill="hold">
                                          <p:stCondLst>
                                            <p:cond delay="0"/>
                                          </p:stCondLst>
                                        </p:cTn>
                                        <p:tgtEl>
                                          <p:spTgt spid="859"/>
                                        </p:tgtEl>
                                        <p:attrNameLst>
                                          <p:attrName>style.visibility</p:attrName>
                                        </p:attrNameLst>
                                      </p:cBhvr>
                                      <p:to>
                                        <p:strVal val="visible"/>
                                      </p:to>
                                    </p:set>
                                    <p:anim calcmode="lin" valueType="num">
                                      <p:cBhvr additive="base">
                                        <p:cTn id="275" dur="100" fill="hold"/>
                                        <p:tgtEl>
                                          <p:spTgt spid="859"/>
                                        </p:tgtEl>
                                        <p:attrNameLst>
                                          <p:attrName>ppt_x</p:attrName>
                                        </p:attrNameLst>
                                      </p:cBhvr>
                                      <p:tavLst>
                                        <p:tav tm="0">
                                          <p:val>
                                            <p:strVal val="0-#ppt_w/2"/>
                                          </p:val>
                                        </p:tav>
                                        <p:tav tm="100000">
                                          <p:val>
                                            <p:strVal val="#ppt_x"/>
                                          </p:val>
                                        </p:tav>
                                      </p:tavLst>
                                    </p:anim>
                                    <p:anim calcmode="lin" valueType="num">
                                      <p:cBhvr additive="base">
                                        <p:cTn id="276" dur="100" fill="hold"/>
                                        <p:tgtEl>
                                          <p:spTgt spid="859"/>
                                        </p:tgtEl>
                                        <p:attrNameLst>
                                          <p:attrName>ppt_y</p:attrName>
                                        </p:attrNameLst>
                                      </p:cBhvr>
                                      <p:tavLst>
                                        <p:tav tm="0">
                                          <p:val>
                                            <p:strVal val="0-#ppt_h/2"/>
                                          </p:val>
                                        </p:tav>
                                        <p:tav tm="100000">
                                          <p:val>
                                            <p:strVal val="#ppt_y"/>
                                          </p:val>
                                        </p:tav>
                                      </p:tavLst>
                                    </p:anim>
                                  </p:childTnLst>
                                </p:cTn>
                              </p:par>
                              <p:par>
                                <p:cTn id="277" presetID="2" presetClass="entr" presetSubtype="9" fill="hold" nodeType="withEffect">
                                  <p:stCondLst>
                                    <p:cond delay="0"/>
                                  </p:stCondLst>
                                  <p:childTnLst>
                                    <p:set>
                                      <p:cBhvr>
                                        <p:cTn id="278" dur="1" fill="hold">
                                          <p:stCondLst>
                                            <p:cond delay="0"/>
                                          </p:stCondLst>
                                        </p:cTn>
                                        <p:tgtEl>
                                          <p:spTgt spid="869"/>
                                        </p:tgtEl>
                                        <p:attrNameLst>
                                          <p:attrName>style.visibility</p:attrName>
                                        </p:attrNameLst>
                                      </p:cBhvr>
                                      <p:to>
                                        <p:strVal val="visible"/>
                                      </p:to>
                                    </p:set>
                                    <p:anim calcmode="lin" valueType="num">
                                      <p:cBhvr additive="base">
                                        <p:cTn id="279" dur="100" fill="hold"/>
                                        <p:tgtEl>
                                          <p:spTgt spid="869"/>
                                        </p:tgtEl>
                                        <p:attrNameLst>
                                          <p:attrName>ppt_x</p:attrName>
                                        </p:attrNameLst>
                                      </p:cBhvr>
                                      <p:tavLst>
                                        <p:tav tm="0">
                                          <p:val>
                                            <p:strVal val="0-#ppt_w/2"/>
                                          </p:val>
                                        </p:tav>
                                        <p:tav tm="100000">
                                          <p:val>
                                            <p:strVal val="#ppt_x"/>
                                          </p:val>
                                        </p:tav>
                                      </p:tavLst>
                                    </p:anim>
                                    <p:anim calcmode="lin" valueType="num">
                                      <p:cBhvr additive="base">
                                        <p:cTn id="280" dur="100" fill="hold"/>
                                        <p:tgtEl>
                                          <p:spTgt spid="869"/>
                                        </p:tgtEl>
                                        <p:attrNameLst>
                                          <p:attrName>ppt_y</p:attrName>
                                        </p:attrNameLst>
                                      </p:cBhvr>
                                      <p:tavLst>
                                        <p:tav tm="0">
                                          <p:val>
                                            <p:strVal val="0-#ppt_h/2"/>
                                          </p:val>
                                        </p:tav>
                                        <p:tav tm="100000">
                                          <p:val>
                                            <p:strVal val="#ppt_y"/>
                                          </p:val>
                                        </p:tav>
                                      </p:tavLst>
                                    </p:anim>
                                  </p:childTnLst>
                                </p:cTn>
                              </p:par>
                              <p:par>
                                <p:cTn id="281" presetID="2" presetClass="entr" presetSubtype="9" fill="hold" nodeType="withEffect">
                                  <p:stCondLst>
                                    <p:cond delay="0"/>
                                  </p:stCondLst>
                                  <p:childTnLst>
                                    <p:set>
                                      <p:cBhvr>
                                        <p:cTn id="282" dur="1" fill="hold">
                                          <p:stCondLst>
                                            <p:cond delay="0"/>
                                          </p:stCondLst>
                                        </p:cTn>
                                        <p:tgtEl>
                                          <p:spTgt spid="880"/>
                                        </p:tgtEl>
                                        <p:attrNameLst>
                                          <p:attrName>style.visibility</p:attrName>
                                        </p:attrNameLst>
                                      </p:cBhvr>
                                      <p:to>
                                        <p:strVal val="visible"/>
                                      </p:to>
                                    </p:set>
                                    <p:anim calcmode="lin" valueType="num">
                                      <p:cBhvr additive="base">
                                        <p:cTn id="283" dur="100" fill="hold"/>
                                        <p:tgtEl>
                                          <p:spTgt spid="880"/>
                                        </p:tgtEl>
                                        <p:attrNameLst>
                                          <p:attrName>ppt_x</p:attrName>
                                        </p:attrNameLst>
                                      </p:cBhvr>
                                      <p:tavLst>
                                        <p:tav tm="0">
                                          <p:val>
                                            <p:strVal val="0-#ppt_w/2"/>
                                          </p:val>
                                        </p:tav>
                                        <p:tav tm="100000">
                                          <p:val>
                                            <p:strVal val="#ppt_x"/>
                                          </p:val>
                                        </p:tav>
                                      </p:tavLst>
                                    </p:anim>
                                    <p:anim calcmode="lin" valueType="num">
                                      <p:cBhvr additive="base">
                                        <p:cTn id="284" dur="100" fill="hold"/>
                                        <p:tgtEl>
                                          <p:spTgt spid="880"/>
                                        </p:tgtEl>
                                        <p:attrNameLst>
                                          <p:attrName>ppt_y</p:attrName>
                                        </p:attrNameLst>
                                      </p:cBhvr>
                                      <p:tavLst>
                                        <p:tav tm="0">
                                          <p:val>
                                            <p:strVal val="0-#ppt_h/2"/>
                                          </p:val>
                                        </p:tav>
                                        <p:tav tm="100000">
                                          <p:val>
                                            <p:strVal val="#ppt_y"/>
                                          </p:val>
                                        </p:tav>
                                      </p:tavLst>
                                    </p:anim>
                                  </p:childTnLst>
                                </p:cTn>
                              </p:par>
                              <p:par>
                                <p:cTn id="285" presetID="2" presetClass="entr" presetSubtype="9" fill="hold" nodeType="withEffect">
                                  <p:stCondLst>
                                    <p:cond delay="0"/>
                                  </p:stCondLst>
                                  <p:childTnLst>
                                    <p:set>
                                      <p:cBhvr>
                                        <p:cTn id="286" dur="1" fill="hold">
                                          <p:stCondLst>
                                            <p:cond delay="0"/>
                                          </p:stCondLst>
                                        </p:cTn>
                                        <p:tgtEl>
                                          <p:spTgt spid="890"/>
                                        </p:tgtEl>
                                        <p:attrNameLst>
                                          <p:attrName>style.visibility</p:attrName>
                                        </p:attrNameLst>
                                      </p:cBhvr>
                                      <p:to>
                                        <p:strVal val="visible"/>
                                      </p:to>
                                    </p:set>
                                    <p:anim calcmode="lin" valueType="num">
                                      <p:cBhvr additive="base">
                                        <p:cTn id="287" dur="100" fill="hold"/>
                                        <p:tgtEl>
                                          <p:spTgt spid="890"/>
                                        </p:tgtEl>
                                        <p:attrNameLst>
                                          <p:attrName>ppt_x</p:attrName>
                                        </p:attrNameLst>
                                      </p:cBhvr>
                                      <p:tavLst>
                                        <p:tav tm="0">
                                          <p:val>
                                            <p:strVal val="0-#ppt_w/2"/>
                                          </p:val>
                                        </p:tav>
                                        <p:tav tm="100000">
                                          <p:val>
                                            <p:strVal val="#ppt_x"/>
                                          </p:val>
                                        </p:tav>
                                      </p:tavLst>
                                    </p:anim>
                                    <p:anim calcmode="lin" valueType="num">
                                      <p:cBhvr additive="base">
                                        <p:cTn id="288" dur="100" fill="hold"/>
                                        <p:tgtEl>
                                          <p:spTgt spid="890"/>
                                        </p:tgtEl>
                                        <p:attrNameLst>
                                          <p:attrName>ppt_y</p:attrName>
                                        </p:attrNameLst>
                                      </p:cBhvr>
                                      <p:tavLst>
                                        <p:tav tm="0">
                                          <p:val>
                                            <p:strVal val="0-#ppt_h/2"/>
                                          </p:val>
                                        </p:tav>
                                        <p:tav tm="100000">
                                          <p:val>
                                            <p:strVal val="#ppt_y"/>
                                          </p:val>
                                        </p:tav>
                                      </p:tavLst>
                                    </p:anim>
                                  </p:childTnLst>
                                </p:cTn>
                              </p:par>
                              <p:par>
                                <p:cTn id="289" presetID="2" presetClass="entr" presetSubtype="9" fill="hold" nodeType="withEffect">
                                  <p:stCondLst>
                                    <p:cond delay="0"/>
                                  </p:stCondLst>
                                  <p:childTnLst>
                                    <p:set>
                                      <p:cBhvr>
                                        <p:cTn id="290" dur="1" fill="hold">
                                          <p:stCondLst>
                                            <p:cond delay="0"/>
                                          </p:stCondLst>
                                        </p:cTn>
                                        <p:tgtEl>
                                          <p:spTgt spid="860"/>
                                        </p:tgtEl>
                                        <p:attrNameLst>
                                          <p:attrName>style.visibility</p:attrName>
                                        </p:attrNameLst>
                                      </p:cBhvr>
                                      <p:to>
                                        <p:strVal val="visible"/>
                                      </p:to>
                                    </p:set>
                                    <p:anim calcmode="lin" valueType="num">
                                      <p:cBhvr additive="base">
                                        <p:cTn id="291" dur="100" fill="hold"/>
                                        <p:tgtEl>
                                          <p:spTgt spid="860"/>
                                        </p:tgtEl>
                                        <p:attrNameLst>
                                          <p:attrName>ppt_x</p:attrName>
                                        </p:attrNameLst>
                                      </p:cBhvr>
                                      <p:tavLst>
                                        <p:tav tm="0">
                                          <p:val>
                                            <p:strVal val="0-#ppt_w/2"/>
                                          </p:val>
                                        </p:tav>
                                        <p:tav tm="100000">
                                          <p:val>
                                            <p:strVal val="#ppt_x"/>
                                          </p:val>
                                        </p:tav>
                                      </p:tavLst>
                                    </p:anim>
                                    <p:anim calcmode="lin" valueType="num">
                                      <p:cBhvr additive="base">
                                        <p:cTn id="292" dur="100" fill="hold"/>
                                        <p:tgtEl>
                                          <p:spTgt spid="860"/>
                                        </p:tgtEl>
                                        <p:attrNameLst>
                                          <p:attrName>ppt_y</p:attrName>
                                        </p:attrNameLst>
                                      </p:cBhvr>
                                      <p:tavLst>
                                        <p:tav tm="0">
                                          <p:val>
                                            <p:strVal val="0-#ppt_h/2"/>
                                          </p:val>
                                        </p:tav>
                                        <p:tav tm="100000">
                                          <p:val>
                                            <p:strVal val="#ppt_y"/>
                                          </p:val>
                                        </p:tav>
                                      </p:tavLst>
                                    </p:anim>
                                  </p:childTnLst>
                                </p:cTn>
                              </p:par>
                              <p:par>
                                <p:cTn id="293" presetID="2" presetClass="entr" presetSubtype="9" fill="hold" nodeType="withEffect">
                                  <p:stCondLst>
                                    <p:cond delay="0"/>
                                  </p:stCondLst>
                                  <p:childTnLst>
                                    <p:set>
                                      <p:cBhvr>
                                        <p:cTn id="294" dur="1" fill="hold">
                                          <p:stCondLst>
                                            <p:cond delay="0"/>
                                          </p:stCondLst>
                                        </p:cTn>
                                        <p:tgtEl>
                                          <p:spTgt spid="870"/>
                                        </p:tgtEl>
                                        <p:attrNameLst>
                                          <p:attrName>style.visibility</p:attrName>
                                        </p:attrNameLst>
                                      </p:cBhvr>
                                      <p:to>
                                        <p:strVal val="visible"/>
                                      </p:to>
                                    </p:set>
                                    <p:anim calcmode="lin" valueType="num">
                                      <p:cBhvr additive="base">
                                        <p:cTn id="295" dur="100" fill="hold"/>
                                        <p:tgtEl>
                                          <p:spTgt spid="870"/>
                                        </p:tgtEl>
                                        <p:attrNameLst>
                                          <p:attrName>ppt_x</p:attrName>
                                        </p:attrNameLst>
                                      </p:cBhvr>
                                      <p:tavLst>
                                        <p:tav tm="0">
                                          <p:val>
                                            <p:strVal val="0-#ppt_w/2"/>
                                          </p:val>
                                        </p:tav>
                                        <p:tav tm="100000">
                                          <p:val>
                                            <p:strVal val="#ppt_x"/>
                                          </p:val>
                                        </p:tav>
                                      </p:tavLst>
                                    </p:anim>
                                    <p:anim calcmode="lin" valueType="num">
                                      <p:cBhvr additive="base">
                                        <p:cTn id="296" dur="100" fill="hold"/>
                                        <p:tgtEl>
                                          <p:spTgt spid="870"/>
                                        </p:tgtEl>
                                        <p:attrNameLst>
                                          <p:attrName>ppt_y</p:attrName>
                                        </p:attrNameLst>
                                      </p:cBhvr>
                                      <p:tavLst>
                                        <p:tav tm="0">
                                          <p:val>
                                            <p:strVal val="0-#ppt_h/2"/>
                                          </p:val>
                                        </p:tav>
                                        <p:tav tm="100000">
                                          <p:val>
                                            <p:strVal val="#ppt_y"/>
                                          </p:val>
                                        </p:tav>
                                      </p:tavLst>
                                    </p:anim>
                                  </p:childTnLst>
                                </p:cTn>
                              </p:par>
                              <p:par>
                                <p:cTn id="297" presetID="2" presetClass="entr" presetSubtype="9" fill="hold" nodeType="withEffect">
                                  <p:stCondLst>
                                    <p:cond delay="0"/>
                                  </p:stCondLst>
                                  <p:childTnLst>
                                    <p:set>
                                      <p:cBhvr>
                                        <p:cTn id="298" dur="1" fill="hold">
                                          <p:stCondLst>
                                            <p:cond delay="0"/>
                                          </p:stCondLst>
                                        </p:cTn>
                                        <p:tgtEl>
                                          <p:spTgt spid="881"/>
                                        </p:tgtEl>
                                        <p:attrNameLst>
                                          <p:attrName>style.visibility</p:attrName>
                                        </p:attrNameLst>
                                      </p:cBhvr>
                                      <p:to>
                                        <p:strVal val="visible"/>
                                      </p:to>
                                    </p:set>
                                    <p:anim calcmode="lin" valueType="num">
                                      <p:cBhvr additive="base">
                                        <p:cTn id="299" dur="100" fill="hold"/>
                                        <p:tgtEl>
                                          <p:spTgt spid="881"/>
                                        </p:tgtEl>
                                        <p:attrNameLst>
                                          <p:attrName>ppt_x</p:attrName>
                                        </p:attrNameLst>
                                      </p:cBhvr>
                                      <p:tavLst>
                                        <p:tav tm="0">
                                          <p:val>
                                            <p:strVal val="0-#ppt_w/2"/>
                                          </p:val>
                                        </p:tav>
                                        <p:tav tm="100000">
                                          <p:val>
                                            <p:strVal val="#ppt_x"/>
                                          </p:val>
                                        </p:tav>
                                      </p:tavLst>
                                    </p:anim>
                                    <p:anim calcmode="lin" valueType="num">
                                      <p:cBhvr additive="base">
                                        <p:cTn id="300" dur="100" fill="hold"/>
                                        <p:tgtEl>
                                          <p:spTgt spid="881"/>
                                        </p:tgtEl>
                                        <p:attrNameLst>
                                          <p:attrName>ppt_y</p:attrName>
                                        </p:attrNameLst>
                                      </p:cBhvr>
                                      <p:tavLst>
                                        <p:tav tm="0">
                                          <p:val>
                                            <p:strVal val="0-#ppt_h/2"/>
                                          </p:val>
                                        </p:tav>
                                        <p:tav tm="100000">
                                          <p:val>
                                            <p:strVal val="#ppt_y"/>
                                          </p:val>
                                        </p:tav>
                                      </p:tavLst>
                                    </p:anim>
                                  </p:childTnLst>
                                </p:cTn>
                              </p:par>
                              <p:par>
                                <p:cTn id="301" presetID="2" presetClass="entr" presetSubtype="9" fill="hold" nodeType="withEffect">
                                  <p:stCondLst>
                                    <p:cond delay="0"/>
                                  </p:stCondLst>
                                  <p:childTnLst>
                                    <p:set>
                                      <p:cBhvr>
                                        <p:cTn id="302" dur="1" fill="hold">
                                          <p:stCondLst>
                                            <p:cond delay="0"/>
                                          </p:stCondLst>
                                        </p:cTn>
                                        <p:tgtEl>
                                          <p:spTgt spid="891"/>
                                        </p:tgtEl>
                                        <p:attrNameLst>
                                          <p:attrName>style.visibility</p:attrName>
                                        </p:attrNameLst>
                                      </p:cBhvr>
                                      <p:to>
                                        <p:strVal val="visible"/>
                                      </p:to>
                                    </p:set>
                                    <p:anim calcmode="lin" valueType="num">
                                      <p:cBhvr additive="base">
                                        <p:cTn id="303" dur="100" fill="hold"/>
                                        <p:tgtEl>
                                          <p:spTgt spid="891"/>
                                        </p:tgtEl>
                                        <p:attrNameLst>
                                          <p:attrName>ppt_x</p:attrName>
                                        </p:attrNameLst>
                                      </p:cBhvr>
                                      <p:tavLst>
                                        <p:tav tm="0">
                                          <p:val>
                                            <p:strVal val="0-#ppt_w/2"/>
                                          </p:val>
                                        </p:tav>
                                        <p:tav tm="100000">
                                          <p:val>
                                            <p:strVal val="#ppt_x"/>
                                          </p:val>
                                        </p:tav>
                                      </p:tavLst>
                                    </p:anim>
                                    <p:anim calcmode="lin" valueType="num">
                                      <p:cBhvr additive="base">
                                        <p:cTn id="304" dur="100" fill="hold"/>
                                        <p:tgtEl>
                                          <p:spTgt spid="891"/>
                                        </p:tgtEl>
                                        <p:attrNameLst>
                                          <p:attrName>ppt_y</p:attrName>
                                        </p:attrNameLst>
                                      </p:cBhvr>
                                      <p:tavLst>
                                        <p:tav tm="0">
                                          <p:val>
                                            <p:strVal val="0-#ppt_h/2"/>
                                          </p:val>
                                        </p:tav>
                                        <p:tav tm="100000">
                                          <p:val>
                                            <p:strVal val="#ppt_y"/>
                                          </p:val>
                                        </p:tav>
                                      </p:tavLst>
                                    </p:anim>
                                  </p:childTnLst>
                                </p:cTn>
                              </p:par>
                              <p:par>
                                <p:cTn id="305" presetID="2" presetClass="entr" presetSubtype="9" fill="hold" nodeType="withEffect">
                                  <p:stCondLst>
                                    <p:cond delay="0"/>
                                  </p:stCondLst>
                                  <p:childTnLst>
                                    <p:set>
                                      <p:cBhvr>
                                        <p:cTn id="306" dur="1" fill="hold">
                                          <p:stCondLst>
                                            <p:cond delay="0"/>
                                          </p:stCondLst>
                                        </p:cTn>
                                        <p:tgtEl>
                                          <p:spTgt spid="861"/>
                                        </p:tgtEl>
                                        <p:attrNameLst>
                                          <p:attrName>style.visibility</p:attrName>
                                        </p:attrNameLst>
                                      </p:cBhvr>
                                      <p:to>
                                        <p:strVal val="visible"/>
                                      </p:to>
                                    </p:set>
                                    <p:anim calcmode="lin" valueType="num">
                                      <p:cBhvr additive="base">
                                        <p:cTn id="307" dur="100" fill="hold"/>
                                        <p:tgtEl>
                                          <p:spTgt spid="861"/>
                                        </p:tgtEl>
                                        <p:attrNameLst>
                                          <p:attrName>ppt_x</p:attrName>
                                        </p:attrNameLst>
                                      </p:cBhvr>
                                      <p:tavLst>
                                        <p:tav tm="0">
                                          <p:val>
                                            <p:strVal val="0-#ppt_w/2"/>
                                          </p:val>
                                        </p:tav>
                                        <p:tav tm="100000">
                                          <p:val>
                                            <p:strVal val="#ppt_x"/>
                                          </p:val>
                                        </p:tav>
                                      </p:tavLst>
                                    </p:anim>
                                    <p:anim calcmode="lin" valueType="num">
                                      <p:cBhvr additive="base">
                                        <p:cTn id="308" dur="100" fill="hold"/>
                                        <p:tgtEl>
                                          <p:spTgt spid="861"/>
                                        </p:tgtEl>
                                        <p:attrNameLst>
                                          <p:attrName>ppt_y</p:attrName>
                                        </p:attrNameLst>
                                      </p:cBhvr>
                                      <p:tavLst>
                                        <p:tav tm="0">
                                          <p:val>
                                            <p:strVal val="0-#ppt_h/2"/>
                                          </p:val>
                                        </p:tav>
                                        <p:tav tm="100000">
                                          <p:val>
                                            <p:strVal val="#ppt_y"/>
                                          </p:val>
                                        </p:tav>
                                      </p:tavLst>
                                    </p:anim>
                                  </p:childTnLst>
                                </p:cTn>
                              </p:par>
                              <p:par>
                                <p:cTn id="309" presetID="2" presetClass="entr" presetSubtype="9" fill="hold" nodeType="withEffect">
                                  <p:stCondLst>
                                    <p:cond delay="0"/>
                                  </p:stCondLst>
                                  <p:childTnLst>
                                    <p:set>
                                      <p:cBhvr>
                                        <p:cTn id="310" dur="1" fill="hold">
                                          <p:stCondLst>
                                            <p:cond delay="0"/>
                                          </p:stCondLst>
                                        </p:cTn>
                                        <p:tgtEl>
                                          <p:spTgt spid="871"/>
                                        </p:tgtEl>
                                        <p:attrNameLst>
                                          <p:attrName>style.visibility</p:attrName>
                                        </p:attrNameLst>
                                      </p:cBhvr>
                                      <p:to>
                                        <p:strVal val="visible"/>
                                      </p:to>
                                    </p:set>
                                    <p:anim calcmode="lin" valueType="num">
                                      <p:cBhvr additive="base">
                                        <p:cTn id="311" dur="100" fill="hold"/>
                                        <p:tgtEl>
                                          <p:spTgt spid="871"/>
                                        </p:tgtEl>
                                        <p:attrNameLst>
                                          <p:attrName>ppt_x</p:attrName>
                                        </p:attrNameLst>
                                      </p:cBhvr>
                                      <p:tavLst>
                                        <p:tav tm="0">
                                          <p:val>
                                            <p:strVal val="0-#ppt_w/2"/>
                                          </p:val>
                                        </p:tav>
                                        <p:tav tm="100000">
                                          <p:val>
                                            <p:strVal val="#ppt_x"/>
                                          </p:val>
                                        </p:tav>
                                      </p:tavLst>
                                    </p:anim>
                                    <p:anim calcmode="lin" valueType="num">
                                      <p:cBhvr additive="base">
                                        <p:cTn id="312" dur="100" fill="hold"/>
                                        <p:tgtEl>
                                          <p:spTgt spid="871"/>
                                        </p:tgtEl>
                                        <p:attrNameLst>
                                          <p:attrName>ppt_y</p:attrName>
                                        </p:attrNameLst>
                                      </p:cBhvr>
                                      <p:tavLst>
                                        <p:tav tm="0">
                                          <p:val>
                                            <p:strVal val="0-#ppt_h/2"/>
                                          </p:val>
                                        </p:tav>
                                        <p:tav tm="100000">
                                          <p:val>
                                            <p:strVal val="#ppt_y"/>
                                          </p:val>
                                        </p:tav>
                                      </p:tavLst>
                                    </p:anim>
                                  </p:childTnLst>
                                </p:cTn>
                              </p:par>
                              <p:par>
                                <p:cTn id="313" presetID="2" presetClass="entr" presetSubtype="9" fill="hold" nodeType="withEffect">
                                  <p:stCondLst>
                                    <p:cond delay="0"/>
                                  </p:stCondLst>
                                  <p:childTnLst>
                                    <p:set>
                                      <p:cBhvr>
                                        <p:cTn id="314" dur="1" fill="hold">
                                          <p:stCondLst>
                                            <p:cond delay="0"/>
                                          </p:stCondLst>
                                        </p:cTn>
                                        <p:tgtEl>
                                          <p:spTgt spid="882"/>
                                        </p:tgtEl>
                                        <p:attrNameLst>
                                          <p:attrName>style.visibility</p:attrName>
                                        </p:attrNameLst>
                                      </p:cBhvr>
                                      <p:to>
                                        <p:strVal val="visible"/>
                                      </p:to>
                                    </p:set>
                                    <p:anim calcmode="lin" valueType="num">
                                      <p:cBhvr additive="base">
                                        <p:cTn id="315" dur="100" fill="hold"/>
                                        <p:tgtEl>
                                          <p:spTgt spid="882"/>
                                        </p:tgtEl>
                                        <p:attrNameLst>
                                          <p:attrName>ppt_x</p:attrName>
                                        </p:attrNameLst>
                                      </p:cBhvr>
                                      <p:tavLst>
                                        <p:tav tm="0">
                                          <p:val>
                                            <p:strVal val="0-#ppt_w/2"/>
                                          </p:val>
                                        </p:tav>
                                        <p:tav tm="100000">
                                          <p:val>
                                            <p:strVal val="#ppt_x"/>
                                          </p:val>
                                        </p:tav>
                                      </p:tavLst>
                                    </p:anim>
                                    <p:anim calcmode="lin" valueType="num">
                                      <p:cBhvr additive="base">
                                        <p:cTn id="316" dur="100" fill="hold"/>
                                        <p:tgtEl>
                                          <p:spTgt spid="882"/>
                                        </p:tgtEl>
                                        <p:attrNameLst>
                                          <p:attrName>ppt_y</p:attrName>
                                        </p:attrNameLst>
                                      </p:cBhvr>
                                      <p:tavLst>
                                        <p:tav tm="0">
                                          <p:val>
                                            <p:strVal val="0-#ppt_h/2"/>
                                          </p:val>
                                        </p:tav>
                                        <p:tav tm="100000">
                                          <p:val>
                                            <p:strVal val="#ppt_y"/>
                                          </p:val>
                                        </p:tav>
                                      </p:tavLst>
                                    </p:anim>
                                  </p:childTnLst>
                                </p:cTn>
                              </p:par>
                              <p:par>
                                <p:cTn id="317" presetID="2" presetClass="entr" presetSubtype="9" fill="hold" nodeType="withEffect">
                                  <p:stCondLst>
                                    <p:cond delay="0"/>
                                  </p:stCondLst>
                                  <p:childTnLst>
                                    <p:set>
                                      <p:cBhvr>
                                        <p:cTn id="318" dur="1" fill="hold">
                                          <p:stCondLst>
                                            <p:cond delay="0"/>
                                          </p:stCondLst>
                                        </p:cTn>
                                        <p:tgtEl>
                                          <p:spTgt spid="892"/>
                                        </p:tgtEl>
                                        <p:attrNameLst>
                                          <p:attrName>style.visibility</p:attrName>
                                        </p:attrNameLst>
                                      </p:cBhvr>
                                      <p:to>
                                        <p:strVal val="visible"/>
                                      </p:to>
                                    </p:set>
                                    <p:anim calcmode="lin" valueType="num">
                                      <p:cBhvr additive="base">
                                        <p:cTn id="319" dur="100" fill="hold"/>
                                        <p:tgtEl>
                                          <p:spTgt spid="892"/>
                                        </p:tgtEl>
                                        <p:attrNameLst>
                                          <p:attrName>ppt_x</p:attrName>
                                        </p:attrNameLst>
                                      </p:cBhvr>
                                      <p:tavLst>
                                        <p:tav tm="0">
                                          <p:val>
                                            <p:strVal val="0-#ppt_w/2"/>
                                          </p:val>
                                        </p:tav>
                                        <p:tav tm="100000">
                                          <p:val>
                                            <p:strVal val="#ppt_x"/>
                                          </p:val>
                                        </p:tav>
                                      </p:tavLst>
                                    </p:anim>
                                    <p:anim calcmode="lin" valueType="num">
                                      <p:cBhvr additive="base">
                                        <p:cTn id="320" dur="100" fill="hold"/>
                                        <p:tgtEl>
                                          <p:spTgt spid="892"/>
                                        </p:tgtEl>
                                        <p:attrNameLst>
                                          <p:attrName>ppt_y</p:attrName>
                                        </p:attrNameLst>
                                      </p:cBhvr>
                                      <p:tavLst>
                                        <p:tav tm="0">
                                          <p:val>
                                            <p:strVal val="0-#ppt_h/2"/>
                                          </p:val>
                                        </p:tav>
                                        <p:tav tm="100000">
                                          <p:val>
                                            <p:strVal val="#ppt_y"/>
                                          </p:val>
                                        </p:tav>
                                      </p:tavLst>
                                    </p:anim>
                                  </p:childTnLst>
                                </p:cTn>
                              </p:par>
                              <p:par>
                                <p:cTn id="321" presetID="2" presetClass="entr" presetSubtype="9" fill="hold" nodeType="withEffect">
                                  <p:stCondLst>
                                    <p:cond delay="0"/>
                                  </p:stCondLst>
                                  <p:childTnLst>
                                    <p:set>
                                      <p:cBhvr>
                                        <p:cTn id="322" dur="1" fill="hold">
                                          <p:stCondLst>
                                            <p:cond delay="0"/>
                                          </p:stCondLst>
                                        </p:cTn>
                                        <p:tgtEl>
                                          <p:spTgt spid="862"/>
                                        </p:tgtEl>
                                        <p:attrNameLst>
                                          <p:attrName>style.visibility</p:attrName>
                                        </p:attrNameLst>
                                      </p:cBhvr>
                                      <p:to>
                                        <p:strVal val="visible"/>
                                      </p:to>
                                    </p:set>
                                    <p:anim calcmode="lin" valueType="num">
                                      <p:cBhvr additive="base">
                                        <p:cTn id="323" dur="100" fill="hold"/>
                                        <p:tgtEl>
                                          <p:spTgt spid="862"/>
                                        </p:tgtEl>
                                        <p:attrNameLst>
                                          <p:attrName>ppt_x</p:attrName>
                                        </p:attrNameLst>
                                      </p:cBhvr>
                                      <p:tavLst>
                                        <p:tav tm="0">
                                          <p:val>
                                            <p:strVal val="0-#ppt_w/2"/>
                                          </p:val>
                                        </p:tav>
                                        <p:tav tm="100000">
                                          <p:val>
                                            <p:strVal val="#ppt_x"/>
                                          </p:val>
                                        </p:tav>
                                      </p:tavLst>
                                    </p:anim>
                                    <p:anim calcmode="lin" valueType="num">
                                      <p:cBhvr additive="base">
                                        <p:cTn id="324" dur="100" fill="hold"/>
                                        <p:tgtEl>
                                          <p:spTgt spid="862"/>
                                        </p:tgtEl>
                                        <p:attrNameLst>
                                          <p:attrName>ppt_y</p:attrName>
                                        </p:attrNameLst>
                                      </p:cBhvr>
                                      <p:tavLst>
                                        <p:tav tm="0">
                                          <p:val>
                                            <p:strVal val="0-#ppt_h/2"/>
                                          </p:val>
                                        </p:tav>
                                        <p:tav tm="100000">
                                          <p:val>
                                            <p:strVal val="#ppt_y"/>
                                          </p:val>
                                        </p:tav>
                                      </p:tavLst>
                                    </p:anim>
                                  </p:childTnLst>
                                </p:cTn>
                              </p:par>
                              <p:par>
                                <p:cTn id="325" presetID="2" presetClass="entr" presetSubtype="9" fill="hold" nodeType="withEffect">
                                  <p:stCondLst>
                                    <p:cond delay="0"/>
                                  </p:stCondLst>
                                  <p:childTnLst>
                                    <p:set>
                                      <p:cBhvr>
                                        <p:cTn id="326" dur="1" fill="hold">
                                          <p:stCondLst>
                                            <p:cond delay="0"/>
                                          </p:stCondLst>
                                        </p:cTn>
                                        <p:tgtEl>
                                          <p:spTgt spid="872"/>
                                        </p:tgtEl>
                                        <p:attrNameLst>
                                          <p:attrName>style.visibility</p:attrName>
                                        </p:attrNameLst>
                                      </p:cBhvr>
                                      <p:to>
                                        <p:strVal val="visible"/>
                                      </p:to>
                                    </p:set>
                                    <p:anim calcmode="lin" valueType="num">
                                      <p:cBhvr additive="base">
                                        <p:cTn id="327" dur="100" fill="hold"/>
                                        <p:tgtEl>
                                          <p:spTgt spid="872"/>
                                        </p:tgtEl>
                                        <p:attrNameLst>
                                          <p:attrName>ppt_x</p:attrName>
                                        </p:attrNameLst>
                                      </p:cBhvr>
                                      <p:tavLst>
                                        <p:tav tm="0">
                                          <p:val>
                                            <p:strVal val="0-#ppt_w/2"/>
                                          </p:val>
                                        </p:tav>
                                        <p:tav tm="100000">
                                          <p:val>
                                            <p:strVal val="#ppt_x"/>
                                          </p:val>
                                        </p:tav>
                                      </p:tavLst>
                                    </p:anim>
                                    <p:anim calcmode="lin" valueType="num">
                                      <p:cBhvr additive="base">
                                        <p:cTn id="328" dur="100" fill="hold"/>
                                        <p:tgtEl>
                                          <p:spTgt spid="872"/>
                                        </p:tgtEl>
                                        <p:attrNameLst>
                                          <p:attrName>ppt_y</p:attrName>
                                        </p:attrNameLst>
                                      </p:cBhvr>
                                      <p:tavLst>
                                        <p:tav tm="0">
                                          <p:val>
                                            <p:strVal val="0-#ppt_h/2"/>
                                          </p:val>
                                        </p:tav>
                                        <p:tav tm="100000">
                                          <p:val>
                                            <p:strVal val="#ppt_y"/>
                                          </p:val>
                                        </p:tav>
                                      </p:tavLst>
                                    </p:anim>
                                  </p:childTnLst>
                                </p:cTn>
                              </p:par>
                              <p:par>
                                <p:cTn id="329" presetID="2" presetClass="entr" presetSubtype="9" fill="hold" nodeType="withEffect">
                                  <p:stCondLst>
                                    <p:cond delay="0"/>
                                  </p:stCondLst>
                                  <p:childTnLst>
                                    <p:set>
                                      <p:cBhvr>
                                        <p:cTn id="330" dur="1" fill="hold">
                                          <p:stCondLst>
                                            <p:cond delay="0"/>
                                          </p:stCondLst>
                                        </p:cTn>
                                        <p:tgtEl>
                                          <p:spTgt spid="883"/>
                                        </p:tgtEl>
                                        <p:attrNameLst>
                                          <p:attrName>style.visibility</p:attrName>
                                        </p:attrNameLst>
                                      </p:cBhvr>
                                      <p:to>
                                        <p:strVal val="visible"/>
                                      </p:to>
                                    </p:set>
                                    <p:anim calcmode="lin" valueType="num">
                                      <p:cBhvr additive="base">
                                        <p:cTn id="331" dur="100" fill="hold"/>
                                        <p:tgtEl>
                                          <p:spTgt spid="883"/>
                                        </p:tgtEl>
                                        <p:attrNameLst>
                                          <p:attrName>ppt_x</p:attrName>
                                        </p:attrNameLst>
                                      </p:cBhvr>
                                      <p:tavLst>
                                        <p:tav tm="0">
                                          <p:val>
                                            <p:strVal val="0-#ppt_w/2"/>
                                          </p:val>
                                        </p:tav>
                                        <p:tav tm="100000">
                                          <p:val>
                                            <p:strVal val="#ppt_x"/>
                                          </p:val>
                                        </p:tav>
                                      </p:tavLst>
                                    </p:anim>
                                    <p:anim calcmode="lin" valueType="num">
                                      <p:cBhvr additive="base">
                                        <p:cTn id="332" dur="100" fill="hold"/>
                                        <p:tgtEl>
                                          <p:spTgt spid="883"/>
                                        </p:tgtEl>
                                        <p:attrNameLst>
                                          <p:attrName>ppt_y</p:attrName>
                                        </p:attrNameLst>
                                      </p:cBhvr>
                                      <p:tavLst>
                                        <p:tav tm="0">
                                          <p:val>
                                            <p:strVal val="0-#ppt_h/2"/>
                                          </p:val>
                                        </p:tav>
                                        <p:tav tm="100000">
                                          <p:val>
                                            <p:strVal val="#ppt_y"/>
                                          </p:val>
                                        </p:tav>
                                      </p:tavLst>
                                    </p:anim>
                                  </p:childTnLst>
                                </p:cTn>
                              </p:par>
                              <p:par>
                                <p:cTn id="333" presetID="2" presetClass="entr" presetSubtype="9" fill="hold" nodeType="withEffect">
                                  <p:stCondLst>
                                    <p:cond delay="0"/>
                                  </p:stCondLst>
                                  <p:childTnLst>
                                    <p:set>
                                      <p:cBhvr>
                                        <p:cTn id="334" dur="1" fill="hold">
                                          <p:stCondLst>
                                            <p:cond delay="0"/>
                                          </p:stCondLst>
                                        </p:cTn>
                                        <p:tgtEl>
                                          <p:spTgt spid="893"/>
                                        </p:tgtEl>
                                        <p:attrNameLst>
                                          <p:attrName>style.visibility</p:attrName>
                                        </p:attrNameLst>
                                      </p:cBhvr>
                                      <p:to>
                                        <p:strVal val="visible"/>
                                      </p:to>
                                    </p:set>
                                    <p:anim calcmode="lin" valueType="num">
                                      <p:cBhvr additive="base">
                                        <p:cTn id="335" dur="100" fill="hold"/>
                                        <p:tgtEl>
                                          <p:spTgt spid="893"/>
                                        </p:tgtEl>
                                        <p:attrNameLst>
                                          <p:attrName>ppt_x</p:attrName>
                                        </p:attrNameLst>
                                      </p:cBhvr>
                                      <p:tavLst>
                                        <p:tav tm="0">
                                          <p:val>
                                            <p:strVal val="0-#ppt_w/2"/>
                                          </p:val>
                                        </p:tav>
                                        <p:tav tm="100000">
                                          <p:val>
                                            <p:strVal val="#ppt_x"/>
                                          </p:val>
                                        </p:tav>
                                      </p:tavLst>
                                    </p:anim>
                                    <p:anim calcmode="lin" valueType="num">
                                      <p:cBhvr additive="base">
                                        <p:cTn id="336" dur="100" fill="hold"/>
                                        <p:tgtEl>
                                          <p:spTgt spid="893"/>
                                        </p:tgtEl>
                                        <p:attrNameLst>
                                          <p:attrName>ppt_y</p:attrName>
                                        </p:attrNameLst>
                                      </p:cBhvr>
                                      <p:tavLst>
                                        <p:tav tm="0">
                                          <p:val>
                                            <p:strVal val="0-#ppt_h/2"/>
                                          </p:val>
                                        </p:tav>
                                        <p:tav tm="100000">
                                          <p:val>
                                            <p:strVal val="#ppt_y"/>
                                          </p:val>
                                        </p:tav>
                                      </p:tavLst>
                                    </p:anim>
                                  </p:childTnLst>
                                </p:cTn>
                              </p:par>
                              <p:par>
                                <p:cTn id="337" presetID="2" presetClass="entr" presetSubtype="9" fill="hold" nodeType="withEffect">
                                  <p:stCondLst>
                                    <p:cond delay="0"/>
                                  </p:stCondLst>
                                  <p:childTnLst>
                                    <p:set>
                                      <p:cBhvr>
                                        <p:cTn id="338" dur="1" fill="hold">
                                          <p:stCondLst>
                                            <p:cond delay="0"/>
                                          </p:stCondLst>
                                        </p:cTn>
                                        <p:tgtEl>
                                          <p:spTgt spid="863"/>
                                        </p:tgtEl>
                                        <p:attrNameLst>
                                          <p:attrName>style.visibility</p:attrName>
                                        </p:attrNameLst>
                                      </p:cBhvr>
                                      <p:to>
                                        <p:strVal val="visible"/>
                                      </p:to>
                                    </p:set>
                                    <p:anim calcmode="lin" valueType="num">
                                      <p:cBhvr additive="base">
                                        <p:cTn id="339" dur="100" fill="hold"/>
                                        <p:tgtEl>
                                          <p:spTgt spid="863"/>
                                        </p:tgtEl>
                                        <p:attrNameLst>
                                          <p:attrName>ppt_x</p:attrName>
                                        </p:attrNameLst>
                                      </p:cBhvr>
                                      <p:tavLst>
                                        <p:tav tm="0">
                                          <p:val>
                                            <p:strVal val="0-#ppt_w/2"/>
                                          </p:val>
                                        </p:tav>
                                        <p:tav tm="100000">
                                          <p:val>
                                            <p:strVal val="#ppt_x"/>
                                          </p:val>
                                        </p:tav>
                                      </p:tavLst>
                                    </p:anim>
                                    <p:anim calcmode="lin" valueType="num">
                                      <p:cBhvr additive="base">
                                        <p:cTn id="340" dur="100" fill="hold"/>
                                        <p:tgtEl>
                                          <p:spTgt spid="863"/>
                                        </p:tgtEl>
                                        <p:attrNameLst>
                                          <p:attrName>ppt_y</p:attrName>
                                        </p:attrNameLst>
                                      </p:cBhvr>
                                      <p:tavLst>
                                        <p:tav tm="0">
                                          <p:val>
                                            <p:strVal val="0-#ppt_h/2"/>
                                          </p:val>
                                        </p:tav>
                                        <p:tav tm="100000">
                                          <p:val>
                                            <p:strVal val="#ppt_y"/>
                                          </p:val>
                                        </p:tav>
                                      </p:tavLst>
                                    </p:anim>
                                  </p:childTnLst>
                                </p:cTn>
                              </p:par>
                              <p:par>
                                <p:cTn id="341" presetID="2" presetClass="entr" presetSubtype="9" fill="hold" nodeType="withEffect">
                                  <p:stCondLst>
                                    <p:cond delay="0"/>
                                  </p:stCondLst>
                                  <p:childTnLst>
                                    <p:set>
                                      <p:cBhvr>
                                        <p:cTn id="342" dur="1" fill="hold">
                                          <p:stCondLst>
                                            <p:cond delay="0"/>
                                          </p:stCondLst>
                                        </p:cTn>
                                        <p:tgtEl>
                                          <p:spTgt spid="873"/>
                                        </p:tgtEl>
                                        <p:attrNameLst>
                                          <p:attrName>style.visibility</p:attrName>
                                        </p:attrNameLst>
                                      </p:cBhvr>
                                      <p:to>
                                        <p:strVal val="visible"/>
                                      </p:to>
                                    </p:set>
                                    <p:anim calcmode="lin" valueType="num">
                                      <p:cBhvr additive="base">
                                        <p:cTn id="343" dur="100" fill="hold"/>
                                        <p:tgtEl>
                                          <p:spTgt spid="873"/>
                                        </p:tgtEl>
                                        <p:attrNameLst>
                                          <p:attrName>ppt_x</p:attrName>
                                        </p:attrNameLst>
                                      </p:cBhvr>
                                      <p:tavLst>
                                        <p:tav tm="0">
                                          <p:val>
                                            <p:strVal val="0-#ppt_w/2"/>
                                          </p:val>
                                        </p:tav>
                                        <p:tav tm="100000">
                                          <p:val>
                                            <p:strVal val="#ppt_x"/>
                                          </p:val>
                                        </p:tav>
                                      </p:tavLst>
                                    </p:anim>
                                    <p:anim calcmode="lin" valueType="num">
                                      <p:cBhvr additive="base">
                                        <p:cTn id="344" dur="100" fill="hold"/>
                                        <p:tgtEl>
                                          <p:spTgt spid="873"/>
                                        </p:tgtEl>
                                        <p:attrNameLst>
                                          <p:attrName>ppt_y</p:attrName>
                                        </p:attrNameLst>
                                      </p:cBhvr>
                                      <p:tavLst>
                                        <p:tav tm="0">
                                          <p:val>
                                            <p:strVal val="0-#ppt_h/2"/>
                                          </p:val>
                                        </p:tav>
                                        <p:tav tm="100000">
                                          <p:val>
                                            <p:strVal val="#ppt_y"/>
                                          </p:val>
                                        </p:tav>
                                      </p:tavLst>
                                    </p:anim>
                                  </p:childTnLst>
                                </p:cTn>
                              </p:par>
                              <p:par>
                                <p:cTn id="345" presetID="2" presetClass="entr" presetSubtype="9" fill="hold" nodeType="withEffect">
                                  <p:stCondLst>
                                    <p:cond delay="0"/>
                                  </p:stCondLst>
                                  <p:childTnLst>
                                    <p:set>
                                      <p:cBhvr>
                                        <p:cTn id="346" dur="1" fill="hold">
                                          <p:stCondLst>
                                            <p:cond delay="0"/>
                                          </p:stCondLst>
                                        </p:cTn>
                                        <p:tgtEl>
                                          <p:spTgt spid="884"/>
                                        </p:tgtEl>
                                        <p:attrNameLst>
                                          <p:attrName>style.visibility</p:attrName>
                                        </p:attrNameLst>
                                      </p:cBhvr>
                                      <p:to>
                                        <p:strVal val="visible"/>
                                      </p:to>
                                    </p:set>
                                    <p:anim calcmode="lin" valueType="num">
                                      <p:cBhvr additive="base">
                                        <p:cTn id="347" dur="100" fill="hold"/>
                                        <p:tgtEl>
                                          <p:spTgt spid="884"/>
                                        </p:tgtEl>
                                        <p:attrNameLst>
                                          <p:attrName>ppt_x</p:attrName>
                                        </p:attrNameLst>
                                      </p:cBhvr>
                                      <p:tavLst>
                                        <p:tav tm="0">
                                          <p:val>
                                            <p:strVal val="0-#ppt_w/2"/>
                                          </p:val>
                                        </p:tav>
                                        <p:tav tm="100000">
                                          <p:val>
                                            <p:strVal val="#ppt_x"/>
                                          </p:val>
                                        </p:tav>
                                      </p:tavLst>
                                    </p:anim>
                                    <p:anim calcmode="lin" valueType="num">
                                      <p:cBhvr additive="base">
                                        <p:cTn id="348" dur="100" fill="hold"/>
                                        <p:tgtEl>
                                          <p:spTgt spid="884"/>
                                        </p:tgtEl>
                                        <p:attrNameLst>
                                          <p:attrName>ppt_y</p:attrName>
                                        </p:attrNameLst>
                                      </p:cBhvr>
                                      <p:tavLst>
                                        <p:tav tm="0">
                                          <p:val>
                                            <p:strVal val="0-#ppt_h/2"/>
                                          </p:val>
                                        </p:tav>
                                        <p:tav tm="100000">
                                          <p:val>
                                            <p:strVal val="#ppt_y"/>
                                          </p:val>
                                        </p:tav>
                                      </p:tavLst>
                                    </p:anim>
                                  </p:childTnLst>
                                </p:cTn>
                              </p:par>
                              <p:par>
                                <p:cTn id="349" presetID="2" presetClass="entr" presetSubtype="9" fill="hold" nodeType="withEffect">
                                  <p:stCondLst>
                                    <p:cond delay="0"/>
                                  </p:stCondLst>
                                  <p:childTnLst>
                                    <p:set>
                                      <p:cBhvr>
                                        <p:cTn id="350" dur="1" fill="hold">
                                          <p:stCondLst>
                                            <p:cond delay="0"/>
                                          </p:stCondLst>
                                        </p:cTn>
                                        <p:tgtEl>
                                          <p:spTgt spid="894"/>
                                        </p:tgtEl>
                                        <p:attrNameLst>
                                          <p:attrName>style.visibility</p:attrName>
                                        </p:attrNameLst>
                                      </p:cBhvr>
                                      <p:to>
                                        <p:strVal val="visible"/>
                                      </p:to>
                                    </p:set>
                                    <p:anim calcmode="lin" valueType="num">
                                      <p:cBhvr additive="base">
                                        <p:cTn id="351" dur="100" fill="hold"/>
                                        <p:tgtEl>
                                          <p:spTgt spid="894"/>
                                        </p:tgtEl>
                                        <p:attrNameLst>
                                          <p:attrName>ppt_x</p:attrName>
                                        </p:attrNameLst>
                                      </p:cBhvr>
                                      <p:tavLst>
                                        <p:tav tm="0">
                                          <p:val>
                                            <p:strVal val="0-#ppt_w/2"/>
                                          </p:val>
                                        </p:tav>
                                        <p:tav tm="100000">
                                          <p:val>
                                            <p:strVal val="#ppt_x"/>
                                          </p:val>
                                        </p:tav>
                                      </p:tavLst>
                                    </p:anim>
                                    <p:anim calcmode="lin" valueType="num">
                                      <p:cBhvr additive="base">
                                        <p:cTn id="352" dur="100" fill="hold"/>
                                        <p:tgtEl>
                                          <p:spTgt spid="894"/>
                                        </p:tgtEl>
                                        <p:attrNameLst>
                                          <p:attrName>ppt_y</p:attrName>
                                        </p:attrNameLst>
                                      </p:cBhvr>
                                      <p:tavLst>
                                        <p:tav tm="0">
                                          <p:val>
                                            <p:strVal val="0-#ppt_h/2"/>
                                          </p:val>
                                        </p:tav>
                                        <p:tav tm="100000">
                                          <p:val>
                                            <p:strVal val="#ppt_y"/>
                                          </p:val>
                                        </p:tav>
                                      </p:tavLst>
                                    </p:anim>
                                  </p:childTnLst>
                                </p:cTn>
                              </p:par>
                              <p:par>
                                <p:cTn id="353" presetID="2" presetClass="entr" presetSubtype="9" fill="hold" nodeType="withEffect">
                                  <p:stCondLst>
                                    <p:cond delay="0"/>
                                  </p:stCondLst>
                                  <p:childTnLst>
                                    <p:set>
                                      <p:cBhvr>
                                        <p:cTn id="354" dur="1" fill="hold">
                                          <p:stCondLst>
                                            <p:cond delay="0"/>
                                          </p:stCondLst>
                                        </p:cTn>
                                        <p:tgtEl>
                                          <p:spTgt spid="864"/>
                                        </p:tgtEl>
                                        <p:attrNameLst>
                                          <p:attrName>style.visibility</p:attrName>
                                        </p:attrNameLst>
                                      </p:cBhvr>
                                      <p:to>
                                        <p:strVal val="visible"/>
                                      </p:to>
                                    </p:set>
                                    <p:anim calcmode="lin" valueType="num">
                                      <p:cBhvr additive="base">
                                        <p:cTn id="355" dur="100" fill="hold"/>
                                        <p:tgtEl>
                                          <p:spTgt spid="864"/>
                                        </p:tgtEl>
                                        <p:attrNameLst>
                                          <p:attrName>ppt_x</p:attrName>
                                        </p:attrNameLst>
                                      </p:cBhvr>
                                      <p:tavLst>
                                        <p:tav tm="0">
                                          <p:val>
                                            <p:strVal val="0-#ppt_w/2"/>
                                          </p:val>
                                        </p:tav>
                                        <p:tav tm="100000">
                                          <p:val>
                                            <p:strVal val="#ppt_x"/>
                                          </p:val>
                                        </p:tav>
                                      </p:tavLst>
                                    </p:anim>
                                    <p:anim calcmode="lin" valueType="num">
                                      <p:cBhvr additive="base">
                                        <p:cTn id="356" dur="100" fill="hold"/>
                                        <p:tgtEl>
                                          <p:spTgt spid="864"/>
                                        </p:tgtEl>
                                        <p:attrNameLst>
                                          <p:attrName>ppt_y</p:attrName>
                                        </p:attrNameLst>
                                      </p:cBhvr>
                                      <p:tavLst>
                                        <p:tav tm="0">
                                          <p:val>
                                            <p:strVal val="0-#ppt_h/2"/>
                                          </p:val>
                                        </p:tav>
                                        <p:tav tm="100000">
                                          <p:val>
                                            <p:strVal val="#ppt_y"/>
                                          </p:val>
                                        </p:tav>
                                      </p:tavLst>
                                    </p:anim>
                                  </p:childTnLst>
                                </p:cTn>
                              </p:par>
                              <p:par>
                                <p:cTn id="357" presetID="2" presetClass="entr" presetSubtype="9" fill="hold" nodeType="withEffect">
                                  <p:stCondLst>
                                    <p:cond delay="0"/>
                                  </p:stCondLst>
                                  <p:childTnLst>
                                    <p:set>
                                      <p:cBhvr>
                                        <p:cTn id="358" dur="1" fill="hold">
                                          <p:stCondLst>
                                            <p:cond delay="0"/>
                                          </p:stCondLst>
                                        </p:cTn>
                                        <p:tgtEl>
                                          <p:spTgt spid="874"/>
                                        </p:tgtEl>
                                        <p:attrNameLst>
                                          <p:attrName>style.visibility</p:attrName>
                                        </p:attrNameLst>
                                      </p:cBhvr>
                                      <p:to>
                                        <p:strVal val="visible"/>
                                      </p:to>
                                    </p:set>
                                    <p:anim calcmode="lin" valueType="num">
                                      <p:cBhvr additive="base">
                                        <p:cTn id="359" dur="100" fill="hold"/>
                                        <p:tgtEl>
                                          <p:spTgt spid="874"/>
                                        </p:tgtEl>
                                        <p:attrNameLst>
                                          <p:attrName>ppt_x</p:attrName>
                                        </p:attrNameLst>
                                      </p:cBhvr>
                                      <p:tavLst>
                                        <p:tav tm="0">
                                          <p:val>
                                            <p:strVal val="0-#ppt_w/2"/>
                                          </p:val>
                                        </p:tav>
                                        <p:tav tm="100000">
                                          <p:val>
                                            <p:strVal val="#ppt_x"/>
                                          </p:val>
                                        </p:tav>
                                      </p:tavLst>
                                    </p:anim>
                                    <p:anim calcmode="lin" valueType="num">
                                      <p:cBhvr additive="base">
                                        <p:cTn id="360" dur="100" fill="hold"/>
                                        <p:tgtEl>
                                          <p:spTgt spid="874"/>
                                        </p:tgtEl>
                                        <p:attrNameLst>
                                          <p:attrName>ppt_y</p:attrName>
                                        </p:attrNameLst>
                                      </p:cBhvr>
                                      <p:tavLst>
                                        <p:tav tm="0">
                                          <p:val>
                                            <p:strVal val="0-#ppt_h/2"/>
                                          </p:val>
                                        </p:tav>
                                        <p:tav tm="100000">
                                          <p:val>
                                            <p:strVal val="#ppt_y"/>
                                          </p:val>
                                        </p:tav>
                                      </p:tavLst>
                                    </p:anim>
                                  </p:childTnLst>
                                </p:cTn>
                              </p:par>
                              <p:par>
                                <p:cTn id="361" presetID="2" presetClass="entr" presetSubtype="9" fill="hold" nodeType="withEffect">
                                  <p:stCondLst>
                                    <p:cond delay="0"/>
                                  </p:stCondLst>
                                  <p:childTnLst>
                                    <p:set>
                                      <p:cBhvr>
                                        <p:cTn id="362" dur="1" fill="hold">
                                          <p:stCondLst>
                                            <p:cond delay="0"/>
                                          </p:stCondLst>
                                        </p:cTn>
                                        <p:tgtEl>
                                          <p:spTgt spid="885"/>
                                        </p:tgtEl>
                                        <p:attrNameLst>
                                          <p:attrName>style.visibility</p:attrName>
                                        </p:attrNameLst>
                                      </p:cBhvr>
                                      <p:to>
                                        <p:strVal val="visible"/>
                                      </p:to>
                                    </p:set>
                                    <p:anim calcmode="lin" valueType="num">
                                      <p:cBhvr additive="base">
                                        <p:cTn id="363" dur="100" fill="hold"/>
                                        <p:tgtEl>
                                          <p:spTgt spid="885"/>
                                        </p:tgtEl>
                                        <p:attrNameLst>
                                          <p:attrName>ppt_x</p:attrName>
                                        </p:attrNameLst>
                                      </p:cBhvr>
                                      <p:tavLst>
                                        <p:tav tm="0">
                                          <p:val>
                                            <p:strVal val="0-#ppt_w/2"/>
                                          </p:val>
                                        </p:tav>
                                        <p:tav tm="100000">
                                          <p:val>
                                            <p:strVal val="#ppt_x"/>
                                          </p:val>
                                        </p:tav>
                                      </p:tavLst>
                                    </p:anim>
                                    <p:anim calcmode="lin" valueType="num">
                                      <p:cBhvr additive="base">
                                        <p:cTn id="364" dur="100" fill="hold"/>
                                        <p:tgtEl>
                                          <p:spTgt spid="885"/>
                                        </p:tgtEl>
                                        <p:attrNameLst>
                                          <p:attrName>ppt_y</p:attrName>
                                        </p:attrNameLst>
                                      </p:cBhvr>
                                      <p:tavLst>
                                        <p:tav tm="0">
                                          <p:val>
                                            <p:strVal val="0-#ppt_h/2"/>
                                          </p:val>
                                        </p:tav>
                                        <p:tav tm="100000">
                                          <p:val>
                                            <p:strVal val="#ppt_y"/>
                                          </p:val>
                                        </p:tav>
                                      </p:tavLst>
                                    </p:anim>
                                  </p:childTnLst>
                                </p:cTn>
                              </p:par>
                              <p:par>
                                <p:cTn id="365" presetID="2" presetClass="entr" presetSubtype="9" fill="hold" nodeType="withEffect">
                                  <p:stCondLst>
                                    <p:cond delay="0"/>
                                  </p:stCondLst>
                                  <p:childTnLst>
                                    <p:set>
                                      <p:cBhvr>
                                        <p:cTn id="366" dur="1" fill="hold">
                                          <p:stCondLst>
                                            <p:cond delay="0"/>
                                          </p:stCondLst>
                                        </p:cTn>
                                        <p:tgtEl>
                                          <p:spTgt spid="895"/>
                                        </p:tgtEl>
                                        <p:attrNameLst>
                                          <p:attrName>style.visibility</p:attrName>
                                        </p:attrNameLst>
                                      </p:cBhvr>
                                      <p:to>
                                        <p:strVal val="visible"/>
                                      </p:to>
                                    </p:set>
                                    <p:anim calcmode="lin" valueType="num">
                                      <p:cBhvr additive="base">
                                        <p:cTn id="367" dur="100" fill="hold"/>
                                        <p:tgtEl>
                                          <p:spTgt spid="895"/>
                                        </p:tgtEl>
                                        <p:attrNameLst>
                                          <p:attrName>ppt_x</p:attrName>
                                        </p:attrNameLst>
                                      </p:cBhvr>
                                      <p:tavLst>
                                        <p:tav tm="0">
                                          <p:val>
                                            <p:strVal val="0-#ppt_w/2"/>
                                          </p:val>
                                        </p:tav>
                                        <p:tav tm="100000">
                                          <p:val>
                                            <p:strVal val="#ppt_x"/>
                                          </p:val>
                                        </p:tav>
                                      </p:tavLst>
                                    </p:anim>
                                    <p:anim calcmode="lin" valueType="num">
                                      <p:cBhvr additive="base">
                                        <p:cTn id="368" dur="100" fill="hold"/>
                                        <p:tgtEl>
                                          <p:spTgt spid="895"/>
                                        </p:tgtEl>
                                        <p:attrNameLst>
                                          <p:attrName>ppt_y</p:attrName>
                                        </p:attrNameLst>
                                      </p:cBhvr>
                                      <p:tavLst>
                                        <p:tav tm="0">
                                          <p:val>
                                            <p:strVal val="0-#ppt_h/2"/>
                                          </p:val>
                                        </p:tav>
                                        <p:tav tm="100000">
                                          <p:val>
                                            <p:strVal val="#ppt_y"/>
                                          </p:val>
                                        </p:tav>
                                      </p:tavLst>
                                    </p:anim>
                                  </p:childTnLst>
                                </p:cTn>
                              </p:par>
                              <p:par>
                                <p:cTn id="369" presetID="2" presetClass="entr" presetSubtype="9" fill="hold" nodeType="withEffect">
                                  <p:stCondLst>
                                    <p:cond delay="0"/>
                                  </p:stCondLst>
                                  <p:childTnLst>
                                    <p:set>
                                      <p:cBhvr>
                                        <p:cTn id="370" dur="1" fill="hold">
                                          <p:stCondLst>
                                            <p:cond delay="0"/>
                                          </p:stCondLst>
                                        </p:cTn>
                                        <p:tgtEl>
                                          <p:spTgt spid="865"/>
                                        </p:tgtEl>
                                        <p:attrNameLst>
                                          <p:attrName>style.visibility</p:attrName>
                                        </p:attrNameLst>
                                      </p:cBhvr>
                                      <p:to>
                                        <p:strVal val="visible"/>
                                      </p:to>
                                    </p:set>
                                    <p:anim calcmode="lin" valueType="num">
                                      <p:cBhvr additive="base">
                                        <p:cTn id="371" dur="100" fill="hold"/>
                                        <p:tgtEl>
                                          <p:spTgt spid="865"/>
                                        </p:tgtEl>
                                        <p:attrNameLst>
                                          <p:attrName>ppt_x</p:attrName>
                                        </p:attrNameLst>
                                      </p:cBhvr>
                                      <p:tavLst>
                                        <p:tav tm="0">
                                          <p:val>
                                            <p:strVal val="0-#ppt_w/2"/>
                                          </p:val>
                                        </p:tav>
                                        <p:tav tm="100000">
                                          <p:val>
                                            <p:strVal val="#ppt_x"/>
                                          </p:val>
                                        </p:tav>
                                      </p:tavLst>
                                    </p:anim>
                                    <p:anim calcmode="lin" valueType="num">
                                      <p:cBhvr additive="base">
                                        <p:cTn id="372" dur="100" fill="hold"/>
                                        <p:tgtEl>
                                          <p:spTgt spid="865"/>
                                        </p:tgtEl>
                                        <p:attrNameLst>
                                          <p:attrName>ppt_y</p:attrName>
                                        </p:attrNameLst>
                                      </p:cBhvr>
                                      <p:tavLst>
                                        <p:tav tm="0">
                                          <p:val>
                                            <p:strVal val="0-#ppt_h/2"/>
                                          </p:val>
                                        </p:tav>
                                        <p:tav tm="100000">
                                          <p:val>
                                            <p:strVal val="#ppt_y"/>
                                          </p:val>
                                        </p:tav>
                                      </p:tavLst>
                                    </p:anim>
                                  </p:childTnLst>
                                </p:cTn>
                              </p:par>
                              <p:par>
                                <p:cTn id="373" presetID="2" presetClass="entr" presetSubtype="9" fill="hold" nodeType="withEffect">
                                  <p:stCondLst>
                                    <p:cond delay="0"/>
                                  </p:stCondLst>
                                  <p:childTnLst>
                                    <p:set>
                                      <p:cBhvr>
                                        <p:cTn id="374" dur="1" fill="hold">
                                          <p:stCondLst>
                                            <p:cond delay="0"/>
                                          </p:stCondLst>
                                        </p:cTn>
                                        <p:tgtEl>
                                          <p:spTgt spid="875"/>
                                        </p:tgtEl>
                                        <p:attrNameLst>
                                          <p:attrName>style.visibility</p:attrName>
                                        </p:attrNameLst>
                                      </p:cBhvr>
                                      <p:to>
                                        <p:strVal val="visible"/>
                                      </p:to>
                                    </p:set>
                                    <p:anim calcmode="lin" valueType="num">
                                      <p:cBhvr additive="base">
                                        <p:cTn id="375" dur="100" fill="hold"/>
                                        <p:tgtEl>
                                          <p:spTgt spid="875"/>
                                        </p:tgtEl>
                                        <p:attrNameLst>
                                          <p:attrName>ppt_x</p:attrName>
                                        </p:attrNameLst>
                                      </p:cBhvr>
                                      <p:tavLst>
                                        <p:tav tm="0">
                                          <p:val>
                                            <p:strVal val="0-#ppt_w/2"/>
                                          </p:val>
                                        </p:tav>
                                        <p:tav tm="100000">
                                          <p:val>
                                            <p:strVal val="#ppt_x"/>
                                          </p:val>
                                        </p:tav>
                                      </p:tavLst>
                                    </p:anim>
                                    <p:anim calcmode="lin" valueType="num">
                                      <p:cBhvr additive="base">
                                        <p:cTn id="376" dur="100" fill="hold"/>
                                        <p:tgtEl>
                                          <p:spTgt spid="875"/>
                                        </p:tgtEl>
                                        <p:attrNameLst>
                                          <p:attrName>ppt_y</p:attrName>
                                        </p:attrNameLst>
                                      </p:cBhvr>
                                      <p:tavLst>
                                        <p:tav tm="0">
                                          <p:val>
                                            <p:strVal val="0-#ppt_h/2"/>
                                          </p:val>
                                        </p:tav>
                                        <p:tav tm="100000">
                                          <p:val>
                                            <p:strVal val="#ppt_y"/>
                                          </p:val>
                                        </p:tav>
                                      </p:tavLst>
                                    </p:anim>
                                  </p:childTnLst>
                                </p:cTn>
                              </p:par>
                              <p:par>
                                <p:cTn id="377" presetID="2" presetClass="entr" presetSubtype="9" fill="hold" nodeType="withEffect">
                                  <p:stCondLst>
                                    <p:cond delay="0"/>
                                  </p:stCondLst>
                                  <p:childTnLst>
                                    <p:set>
                                      <p:cBhvr>
                                        <p:cTn id="378" dur="1" fill="hold">
                                          <p:stCondLst>
                                            <p:cond delay="0"/>
                                          </p:stCondLst>
                                        </p:cTn>
                                        <p:tgtEl>
                                          <p:spTgt spid="886"/>
                                        </p:tgtEl>
                                        <p:attrNameLst>
                                          <p:attrName>style.visibility</p:attrName>
                                        </p:attrNameLst>
                                      </p:cBhvr>
                                      <p:to>
                                        <p:strVal val="visible"/>
                                      </p:to>
                                    </p:set>
                                    <p:anim calcmode="lin" valueType="num">
                                      <p:cBhvr additive="base">
                                        <p:cTn id="379" dur="100" fill="hold"/>
                                        <p:tgtEl>
                                          <p:spTgt spid="886"/>
                                        </p:tgtEl>
                                        <p:attrNameLst>
                                          <p:attrName>ppt_x</p:attrName>
                                        </p:attrNameLst>
                                      </p:cBhvr>
                                      <p:tavLst>
                                        <p:tav tm="0">
                                          <p:val>
                                            <p:strVal val="0-#ppt_w/2"/>
                                          </p:val>
                                        </p:tav>
                                        <p:tav tm="100000">
                                          <p:val>
                                            <p:strVal val="#ppt_x"/>
                                          </p:val>
                                        </p:tav>
                                      </p:tavLst>
                                    </p:anim>
                                    <p:anim calcmode="lin" valueType="num">
                                      <p:cBhvr additive="base">
                                        <p:cTn id="380" dur="100" fill="hold"/>
                                        <p:tgtEl>
                                          <p:spTgt spid="886"/>
                                        </p:tgtEl>
                                        <p:attrNameLst>
                                          <p:attrName>ppt_y</p:attrName>
                                        </p:attrNameLst>
                                      </p:cBhvr>
                                      <p:tavLst>
                                        <p:tav tm="0">
                                          <p:val>
                                            <p:strVal val="0-#ppt_h/2"/>
                                          </p:val>
                                        </p:tav>
                                        <p:tav tm="100000">
                                          <p:val>
                                            <p:strVal val="#ppt_y"/>
                                          </p:val>
                                        </p:tav>
                                      </p:tavLst>
                                    </p:anim>
                                  </p:childTnLst>
                                </p:cTn>
                              </p:par>
                              <p:par>
                                <p:cTn id="381" presetID="2" presetClass="entr" presetSubtype="9" fill="hold" nodeType="withEffect">
                                  <p:stCondLst>
                                    <p:cond delay="0"/>
                                  </p:stCondLst>
                                  <p:childTnLst>
                                    <p:set>
                                      <p:cBhvr>
                                        <p:cTn id="382" dur="1" fill="hold">
                                          <p:stCondLst>
                                            <p:cond delay="0"/>
                                          </p:stCondLst>
                                        </p:cTn>
                                        <p:tgtEl>
                                          <p:spTgt spid="896"/>
                                        </p:tgtEl>
                                        <p:attrNameLst>
                                          <p:attrName>style.visibility</p:attrName>
                                        </p:attrNameLst>
                                      </p:cBhvr>
                                      <p:to>
                                        <p:strVal val="visible"/>
                                      </p:to>
                                    </p:set>
                                    <p:anim calcmode="lin" valueType="num">
                                      <p:cBhvr additive="base">
                                        <p:cTn id="383" dur="100" fill="hold"/>
                                        <p:tgtEl>
                                          <p:spTgt spid="896"/>
                                        </p:tgtEl>
                                        <p:attrNameLst>
                                          <p:attrName>ppt_x</p:attrName>
                                        </p:attrNameLst>
                                      </p:cBhvr>
                                      <p:tavLst>
                                        <p:tav tm="0">
                                          <p:val>
                                            <p:strVal val="0-#ppt_w/2"/>
                                          </p:val>
                                        </p:tav>
                                        <p:tav tm="100000">
                                          <p:val>
                                            <p:strVal val="#ppt_x"/>
                                          </p:val>
                                        </p:tav>
                                      </p:tavLst>
                                    </p:anim>
                                    <p:anim calcmode="lin" valueType="num">
                                      <p:cBhvr additive="base">
                                        <p:cTn id="384" dur="100" fill="hold"/>
                                        <p:tgtEl>
                                          <p:spTgt spid="896"/>
                                        </p:tgtEl>
                                        <p:attrNameLst>
                                          <p:attrName>ppt_y</p:attrName>
                                        </p:attrNameLst>
                                      </p:cBhvr>
                                      <p:tavLst>
                                        <p:tav tm="0">
                                          <p:val>
                                            <p:strVal val="0-#ppt_h/2"/>
                                          </p:val>
                                        </p:tav>
                                        <p:tav tm="100000">
                                          <p:val>
                                            <p:strVal val="#ppt_y"/>
                                          </p:val>
                                        </p:tav>
                                      </p:tavLst>
                                    </p:anim>
                                  </p:childTnLst>
                                </p:cTn>
                              </p:par>
                              <p:par>
                                <p:cTn id="385" presetID="2" presetClass="entr" presetSubtype="9" fill="hold" nodeType="withEffect">
                                  <p:stCondLst>
                                    <p:cond delay="0"/>
                                  </p:stCondLst>
                                  <p:childTnLst>
                                    <p:set>
                                      <p:cBhvr>
                                        <p:cTn id="386" dur="1" fill="hold">
                                          <p:stCondLst>
                                            <p:cond delay="0"/>
                                          </p:stCondLst>
                                        </p:cTn>
                                        <p:tgtEl>
                                          <p:spTgt spid="866"/>
                                        </p:tgtEl>
                                        <p:attrNameLst>
                                          <p:attrName>style.visibility</p:attrName>
                                        </p:attrNameLst>
                                      </p:cBhvr>
                                      <p:to>
                                        <p:strVal val="visible"/>
                                      </p:to>
                                    </p:set>
                                    <p:anim calcmode="lin" valueType="num">
                                      <p:cBhvr additive="base">
                                        <p:cTn id="387" dur="100" fill="hold"/>
                                        <p:tgtEl>
                                          <p:spTgt spid="866"/>
                                        </p:tgtEl>
                                        <p:attrNameLst>
                                          <p:attrName>ppt_x</p:attrName>
                                        </p:attrNameLst>
                                      </p:cBhvr>
                                      <p:tavLst>
                                        <p:tav tm="0">
                                          <p:val>
                                            <p:strVal val="0-#ppt_w/2"/>
                                          </p:val>
                                        </p:tav>
                                        <p:tav tm="100000">
                                          <p:val>
                                            <p:strVal val="#ppt_x"/>
                                          </p:val>
                                        </p:tav>
                                      </p:tavLst>
                                    </p:anim>
                                    <p:anim calcmode="lin" valueType="num">
                                      <p:cBhvr additive="base">
                                        <p:cTn id="388" dur="100" fill="hold"/>
                                        <p:tgtEl>
                                          <p:spTgt spid="866"/>
                                        </p:tgtEl>
                                        <p:attrNameLst>
                                          <p:attrName>ppt_y</p:attrName>
                                        </p:attrNameLst>
                                      </p:cBhvr>
                                      <p:tavLst>
                                        <p:tav tm="0">
                                          <p:val>
                                            <p:strVal val="0-#ppt_h/2"/>
                                          </p:val>
                                        </p:tav>
                                        <p:tav tm="100000">
                                          <p:val>
                                            <p:strVal val="#ppt_y"/>
                                          </p:val>
                                        </p:tav>
                                      </p:tavLst>
                                    </p:anim>
                                  </p:childTnLst>
                                </p:cTn>
                              </p:par>
                              <p:par>
                                <p:cTn id="389" presetID="2" presetClass="entr" presetSubtype="9" fill="hold" nodeType="withEffect">
                                  <p:stCondLst>
                                    <p:cond delay="0"/>
                                  </p:stCondLst>
                                  <p:childTnLst>
                                    <p:set>
                                      <p:cBhvr>
                                        <p:cTn id="390" dur="1" fill="hold">
                                          <p:stCondLst>
                                            <p:cond delay="0"/>
                                          </p:stCondLst>
                                        </p:cTn>
                                        <p:tgtEl>
                                          <p:spTgt spid="876"/>
                                        </p:tgtEl>
                                        <p:attrNameLst>
                                          <p:attrName>style.visibility</p:attrName>
                                        </p:attrNameLst>
                                      </p:cBhvr>
                                      <p:to>
                                        <p:strVal val="visible"/>
                                      </p:to>
                                    </p:set>
                                    <p:anim calcmode="lin" valueType="num">
                                      <p:cBhvr additive="base">
                                        <p:cTn id="391" dur="100" fill="hold"/>
                                        <p:tgtEl>
                                          <p:spTgt spid="876"/>
                                        </p:tgtEl>
                                        <p:attrNameLst>
                                          <p:attrName>ppt_x</p:attrName>
                                        </p:attrNameLst>
                                      </p:cBhvr>
                                      <p:tavLst>
                                        <p:tav tm="0">
                                          <p:val>
                                            <p:strVal val="0-#ppt_w/2"/>
                                          </p:val>
                                        </p:tav>
                                        <p:tav tm="100000">
                                          <p:val>
                                            <p:strVal val="#ppt_x"/>
                                          </p:val>
                                        </p:tav>
                                      </p:tavLst>
                                    </p:anim>
                                    <p:anim calcmode="lin" valueType="num">
                                      <p:cBhvr additive="base">
                                        <p:cTn id="392" dur="100" fill="hold"/>
                                        <p:tgtEl>
                                          <p:spTgt spid="876"/>
                                        </p:tgtEl>
                                        <p:attrNameLst>
                                          <p:attrName>ppt_y</p:attrName>
                                        </p:attrNameLst>
                                      </p:cBhvr>
                                      <p:tavLst>
                                        <p:tav tm="0">
                                          <p:val>
                                            <p:strVal val="0-#ppt_h/2"/>
                                          </p:val>
                                        </p:tav>
                                        <p:tav tm="100000">
                                          <p:val>
                                            <p:strVal val="#ppt_y"/>
                                          </p:val>
                                        </p:tav>
                                      </p:tavLst>
                                    </p:anim>
                                  </p:childTnLst>
                                </p:cTn>
                              </p:par>
                              <p:par>
                                <p:cTn id="393" presetID="2" presetClass="entr" presetSubtype="9" fill="hold" nodeType="withEffect">
                                  <p:stCondLst>
                                    <p:cond delay="0"/>
                                  </p:stCondLst>
                                  <p:childTnLst>
                                    <p:set>
                                      <p:cBhvr>
                                        <p:cTn id="394" dur="1" fill="hold">
                                          <p:stCondLst>
                                            <p:cond delay="0"/>
                                          </p:stCondLst>
                                        </p:cTn>
                                        <p:tgtEl>
                                          <p:spTgt spid="887"/>
                                        </p:tgtEl>
                                        <p:attrNameLst>
                                          <p:attrName>style.visibility</p:attrName>
                                        </p:attrNameLst>
                                      </p:cBhvr>
                                      <p:to>
                                        <p:strVal val="visible"/>
                                      </p:to>
                                    </p:set>
                                    <p:anim calcmode="lin" valueType="num">
                                      <p:cBhvr additive="base">
                                        <p:cTn id="395" dur="100" fill="hold"/>
                                        <p:tgtEl>
                                          <p:spTgt spid="887"/>
                                        </p:tgtEl>
                                        <p:attrNameLst>
                                          <p:attrName>ppt_x</p:attrName>
                                        </p:attrNameLst>
                                      </p:cBhvr>
                                      <p:tavLst>
                                        <p:tav tm="0">
                                          <p:val>
                                            <p:strVal val="0-#ppt_w/2"/>
                                          </p:val>
                                        </p:tav>
                                        <p:tav tm="100000">
                                          <p:val>
                                            <p:strVal val="#ppt_x"/>
                                          </p:val>
                                        </p:tav>
                                      </p:tavLst>
                                    </p:anim>
                                    <p:anim calcmode="lin" valueType="num">
                                      <p:cBhvr additive="base">
                                        <p:cTn id="396" dur="100" fill="hold"/>
                                        <p:tgtEl>
                                          <p:spTgt spid="887"/>
                                        </p:tgtEl>
                                        <p:attrNameLst>
                                          <p:attrName>ppt_y</p:attrName>
                                        </p:attrNameLst>
                                      </p:cBhvr>
                                      <p:tavLst>
                                        <p:tav tm="0">
                                          <p:val>
                                            <p:strVal val="0-#ppt_h/2"/>
                                          </p:val>
                                        </p:tav>
                                        <p:tav tm="100000">
                                          <p:val>
                                            <p:strVal val="#ppt_y"/>
                                          </p:val>
                                        </p:tav>
                                      </p:tavLst>
                                    </p:anim>
                                  </p:childTnLst>
                                </p:cTn>
                              </p:par>
                              <p:par>
                                <p:cTn id="397" presetID="2" presetClass="entr" presetSubtype="9" fill="hold" nodeType="withEffect">
                                  <p:stCondLst>
                                    <p:cond delay="0"/>
                                  </p:stCondLst>
                                  <p:childTnLst>
                                    <p:set>
                                      <p:cBhvr>
                                        <p:cTn id="398" dur="1" fill="hold">
                                          <p:stCondLst>
                                            <p:cond delay="0"/>
                                          </p:stCondLst>
                                        </p:cTn>
                                        <p:tgtEl>
                                          <p:spTgt spid="897"/>
                                        </p:tgtEl>
                                        <p:attrNameLst>
                                          <p:attrName>style.visibility</p:attrName>
                                        </p:attrNameLst>
                                      </p:cBhvr>
                                      <p:to>
                                        <p:strVal val="visible"/>
                                      </p:to>
                                    </p:set>
                                    <p:anim calcmode="lin" valueType="num">
                                      <p:cBhvr additive="base">
                                        <p:cTn id="399" dur="100" fill="hold"/>
                                        <p:tgtEl>
                                          <p:spTgt spid="897"/>
                                        </p:tgtEl>
                                        <p:attrNameLst>
                                          <p:attrName>ppt_x</p:attrName>
                                        </p:attrNameLst>
                                      </p:cBhvr>
                                      <p:tavLst>
                                        <p:tav tm="0">
                                          <p:val>
                                            <p:strVal val="0-#ppt_w/2"/>
                                          </p:val>
                                        </p:tav>
                                        <p:tav tm="100000">
                                          <p:val>
                                            <p:strVal val="#ppt_x"/>
                                          </p:val>
                                        </p:tav>
                                      </p:tavLst>
                                    </p:anim>
                                    <p:anim calcmode="lin" valueType="num">
                                      <p:cBhvr additive="base">
                                        <p:cTn id="400" dur="100" fill="hold"/>
                                        <p:tgtEl>
                                          <p:spTgt spid="897"/>
                                        </p:tgtEl>
                                        <p:attrNameLst>
                                          <p:attrName>ppt_y</p:attrName>
                                        </p:attrNameLst>
                                      </p:cBhvr>
                                      <p:tavLst>
                                        <p:tav tm="0">
                                          <p:val>
                                            <p:strVal val="0-#ppt_h/2"/>
                                          </p:val>
                                        </p:tav>
                                        <p:tav tm="100000">
                                          <p:val>
                                            <p:strVal val="#ppt_y"/>
                                          </p:val>
                                        </p:tav>
                                      </p:tavLst>
                                    </p:anim>
                                  </p:childTnLst>
                                </p:cTn>
                              </p:par>
                              <p:par>
                                <p:cTn id="401" presetID="2" presetClass="entr" presetSubtype="9" fill="hold" nodeType="withEffect">
                                  <p:stCondLst>
                                    <p:cond delay="0"/>
                                  </p:stCondLst>
                                  <p:childTnLst>
                                    <p:set>
                                      <p:cBhvr>
                                        <p:cTn id="402" dur="1" fill="hold">
                                          <p:stCondLst>
                                            <p:cond delay="0"/>
                                          </p:stCondLst>
                                        </p:cTn>
                                        <p:tgtEl>
                                          <p:spTgt spid="867"/>
                                        </p:tgtEl>
                                        <p:attrNameLst>
                                          <p:attrName>style.visibility</p:attrName>
                                        </p:attrNameLst>
                                      </p:cBhvr>
                                      <p:to>
                                        <p:strVal val="visible"/>
                                      </p:to>
                                    </p:set>
                                    <p:anim calcmode="lin" valueType="num">
                                      <p:cBhvr additive="base">
                                        <p:cTn id="403" dur="100" fill="hold"/>
                                        <p:tgtEl>
                                          <p:spTgt spid="867"/>
                                        </p:tgtEl>
                                        <p:attrNameLst>
                                          <p:attrName>ppt_x</p:attrName>
                                        </p:attrNameLst>
                                      </p:cBhvr>
                                      <p:tavLst>
                                        <p:tav tm="0">
                                          <p:val>
                                            <p:strVal val="0-#ppt_w/2"/>
                                          </p:val>
                                        </p:tav>
                                        <p:tav tm="100000">
                                          <p:val>
                                            <p:strVal val="#ppt_x"/>
                                          </p:val>
                                        </p:tav>
                                      </p:tavLst>
                                    </p:anim>
                                    <p:anim calcmode="lin" valueType="num">
                                      <p:cBhvr additive="base">
                                        <p:cTn id="404" dur="100" fill="hold"/>
                                        <p:tgtEl>
                                          <p:spTgt spid="867"/>
                                        </p:tgtEl>
                                        <p:attrNameLst>
                                          <p:attrName>ppt_y</p:attrName>
                                        </p:attrNameLst>
                                      </p:cBhvr>
                                      <p:tavLst>
                                        <p:tav tm="0">
                                          <p:val>
                                            <p:strVal val="0-#ppt_h/2"/>
                                          </p:val>
                                        </p:tav>
                                        <p:tav tm="100000">
                                          <p:val>
                                            <p:strVal val="#ppt_y"/>
                                          </p:val>
                                        </p:tav>
                                      </p:tavLst>
                                    </p:anim>
                                  </p:childTnLst>
                                </p:cTn>
                              </p:par>
                              <p:par>
                                <p:cTn id="405" presetID="2" presetClass="entr" presetSubtype="9" fill="hold" nodeType="withEffect">
                                  <p:stCondLst>
                                    <p:cond delay="0"/>
                                  </p:stCondLst>
                                  <p:childTnLst>
                                    <p:set>
                                      <p:cBhvr>
                                        <p:cTn id="406" dur="1" fill="hold">
                                          <p:stCondLst>
                                            <p:cond delay="0"/>
                                          </p:stCondLst>
                                        </p:cTn>
                                        <p:tgtEl>
                                          <p:spTgt spid="877"/>
                                        </p:tgtEl>
                                        <p:attrNameLst>
                                          <p:attrName>style.visibility</p:attrName>
                                        </p:attrNameLst>
                                      </p:cBhvr>
                                      <p:to>
                                        <p:strVal val="visible"/>
                                      </p:to>
                                    </p:set>
                                    <p:anim calcmode="lin" valueType="num">
                                      <p:cBhvr additive="base">
                                        <p:cTn id="407" dur="100" fill="hold"/>
                                        <p:tgtEl>
                                          <p:spTgt spid="877"/>
                                        </p:tgtEl>
                                        <p:attrNameLst>
                                          <p:attrName>ppt_x</p:attrName>
                                        </p:attrNameLst>
                                      </p:cBhvr>
                                      <p:tavLst>
                                        <p:tav tm="0">
                                          <p:val>
                                            <p:strVal val="0-#ppt_w/2"/>
                                          </p:val>
                                        </p:tav>
                                        <p:tav tm="100000">
                                          <p:val>
                                            <p:strVal val="#ppt_x"/>
                                          </p:val>
                                        </p:tav>
                                      </p:tavLst>
                                    </p:anim>
                                    <p:anim calcmode="lin" valueType="num">
                                      <p:cBhvr additive="base">
                                        <p:cTn id="408" dur="100" fill="hold"/>
                                        <p:tgtEl>
                                          <p:spTgt spid="877"/>
                                        </p:tgtEl>
                                        <p:attrNameLst>
                                          <p:attrName>ppt_y</p:attrName>
                                        </p:attrNameLst>
                                      </p:cBhvr>
                                      <p:tavLst>
                                        <p:tav tm="0">
                                          <p:val>
                                            <p:strVal val="0-#ppt_h/2"/>
                                          </p:val>
                                        </p:tav>
                                        <p:tav tm="100000">
                                          <p:val>
                                            <p:strVal val="#ppt_y"/>
                                          </p:val>
                                        </p:tav>
                                      </p:tavLst>
                                    </p:anim>
                                  </p:childTnLst>
                                </p:cTn>
                              </p:par>
                              <p:par>
                                <p:cTn id="409" presetID="2" presetClass="entr" presetSubtype="9" fill="hold" nodeType="withEffect">
                                  <p:stCondLst>
                                    <p:cond delay="0"/>
                                  </p:stCondLst>
                                  <p:childTnLst>
                                    <p:set>
                                      <p:cBhvr>
                                        <p:cTn id="410" dur="1" fill="hold">
                                          <p:stCondLst>
                                            <p:cond delay="0"/>
                                          </p:stCondLst>
                                        </p:cTn>
                                        <p:tgtEl>
                                          <p:spTgt spid="888"/>
                                        </p:tgtEl>
                                        <p:attrNameLst>
                                          <p:attrName>style.visibility</p:attrName>
                                        </p:attrNameLst>
                                      </p:cBhvr>
                                      <p:to>
                                        <p:strVal val="visible"/>
                                      </p:to>
                                    </p:set>
                                    <p:anim calcmode="lin" valueType="num">
                                      <p:cBhvr additive="base">
                                        <p:cTn id="411" dur="100" fill="hold"/>
                                        <p:tgtEl>
                                          <p:spTgt spid="888"/>
                                        </p:tgtEl>
                                        <p:attrNameLst>
                                          <p:attrName>ppt_x</p:attrName>
                                        </p:attrNameLst>
                                      </p:cBhvr>
                                      <p:tavLst>
                                        <p:tav tm="0">
                                          <p:val>
                                            <p:strVal val="0-#ppt_w/2"/>
                                          </p:val>
                                        </p:tav>
                                        <p:tav tm="100000">
                                          <p:val>
                                            <p:strVal val="#ppt_x"/>
                                          </p:val>
                                        </p:tav>
                                      </p:tavLst>
                                    </p:anim>
                                    <p:anim calcmode="lin" valueType="num">
                                      <p:cBhvr additive="base">
                                        <p:cTn id="412" dur="100" fill="hold"/>
                                        <p:tgtEl>
                                          <p:spTgt spid="888"/>
                                        </p:tgtEl>
                                        <p:attrNameLst>
                                          <p:attrName>ppt_y</p:attrName>
                                        </p:attrNameLst>
                                      </p:cBhvr>
                                      <p:tavLst>
                                        <p:tav tm="0">
                                          <p:val>
                                            <p:strVal val="0-#ppt_h/2"/>
                                          </p:val>
                                        </p:tav>
                                        <p:tav tm="100000">
                                          <p:val>
                                            <p:strVal val="#ppt_y"/>
                                          </p:val>
                                        </p:tav>
                                      </p:tavLst>
                                    </p:anim>
                                  </p:childTnLst>
                                </p:cTn>
                              </p:par>
                              <p:par>
                                <p:cTn id="413" presetID="2" presetClass="entr" presetSubtype="9" fill="hold" nodeType="withEffect">
                                  <p:stCondLst>
                                    <p:cond delay="0"/>
                                  </p:stCondLst>
                                  <p:childTnLst>
                                    <p:set>
                                      <p:cBhvr>
                                        <p:cTn id="414" dur="1" fill="hold">
                                          <p:stCondLst>
                                            <p:cond delay="0"/>
                                          </p:stCondLst>
                                        </p:cTn>
                                        <p:tgtEl>
                                          <p:spTgt spid="898"/>
                                        </p:tgtEl>
                                        <p:attrNameLst>
                                          <p:attrName>style.visibility</p:attrName>
                                        </p:attrNameLst>
                                      </p:cBhvr>
                                      <p:to>
                                        <p:strVal val="visible"/>
                                      </p:to>
                                    </p:set>
                                    <p:anim calcmode="lin" valueType="num">
                                      <p:cBhvr additive="base">
                                        <p:cTn id="415" dur="100" fill="hold"/>
                                        <p:tgtEl>
                                          <p:spTgt spid="898"/>
                                        </p:tgtEl>
                                        <p:attrNameLst>
                                          <p:attrName>ppt_x</p:attrName>
                                        </p:attrNameLst>
                                      </p:cBhvr>
                                      <p:tavLst>
                                        <p:tav tm="0">
                                          <p:val>
                                            <p:strVal val="0-#ppt_w/2"/>
                                          </p:val>
                                        </p:tav>
                                        <p:tav tm="100000">
                                          <p:val>
                                            <p:strVal val="#ppt_x"/>
                                          </p:val>
                                        </p:tav>
                                      </p:tavLst>
                                    </p:anim>
                                    <p:anim calcmode="lin" valueType="num">
                                      <p:cBhvr additive="base">
                                        <p:cTn id="416" dur="100" fill="hold"/>
                                        <p:tgtEl>
                                          <p:spTgt spid="898"/>
                                        </p:tgtEl>
                                        <p:attrNameLst>
                                          <p:attrName>ppt_y</p:attrName>
                                        </p:attrNameLst>
                                      </p:cBhvr>
                                      <p:tavLst>
                                        <p:tav tm="0">
                                          <p:val>
                                            <p:strVal val="0-#ppt_h/2"/>
                                          </p:val>
                                        </p:tav>
                                        <p:tav tm="100000">
                                          <p:val>
                                            <p:strVal val="#ppt_y"/>
                                          </p:val>
                                        </p:tav>
                                      </p:tavLst>
                                    </p:anim>
                                  </p:childTnLst>
                                </p:cTn>
                              </p:par>
                              <p:par>
                                <p:cTn id="417" presetID="2" presetClass="entr" presetSubtype="9" fill="hold" nodeType="withEffect">
                                  <p:stCondLst>
                                    <p:cond delay="0"/>
                                  </p:stCondLst>
                                  <p:childTnLst>
                                    <p:set>
                                      <p:cBhvr>
                                        <p:cTn id="418" dur="1" fill="hold">
                                          <p:stCondLst>
                                            <p:cond delay="0"/>
                                          </p:stCondLst>
                                        </p:cTn>
                                        <p:tgtEl>
                                          <p:spTgt spid="868"/>
                                        </p:tgtEl>
                                        <p:attrNameLst>
                                          <p:attrName>style.visibility</p:attrName>
                                        </p:attrNameLst>
                                      </p:cBhvr>
                                      <p:to>
                                        <p:strVal val="visible"/>
                                      </p:to>
                                    </p:set>
                                    <p:anim calcmode="lin" valueType="num">
                                      <p:cBhvr additive="base">
                                        <p:cTn id="419" dur="100" fill="hold"/>
                                        <p:tgtEl>
                                          <p:spTgt spid="868"/>
                                        </p:tgtEl>
                                        <p:attrNameLst>
                                          <p:attrName>ppt_x</p:attrName>
                                        </p:attrNameLst>
                                      </p:cBhvr>
                                      <p:tavLst>
                                        <p:tav tm="0">
                                          <p:val>
                                            <p:strVal val="0-#ppt_w/2"/>
                                          </p:val>
                                        </p:tav>
                                        <p:tav tm="100000">
                                          <p:val>
                                            <p:strVal val="#ppt_x"/>
                                          </p:val>
                                        </p:tav>
                                      </p:tavLst>
                                    </p:anim>
                                    <p:anim calcmode="lin" valueType="num">
                                      <p:cBhvr additive="base">
                                        <p:cTn id="420" dur="100" fill="hold"/>
                                        <p:tgtEl>
                                          <p:spTgt spid="868"/>
                                        </p:tgtEl>
                                        <p:attrNameLst>
                                          <p:attrName>ppt_y</p:attrName>
                                        </p:attrNameLst>
                                      </p:cBhvr>
                                      <p:tavLst>
                                        <p:tav tm="0">
                                          <p:val>
                                            <p:strVal val="0-#ppt_h/2"/>
                                          </p:val>
                                        </p:tav>
                                        <p:tav tm="100000">
                                          <p:val>
                                            <p:strVal val="#ppt_y"/>
                                          </p:val>
                                        </p:tav>
                                      </p:tavLst>
                                    </p:anim>
                                  </p:childTnLst>
                                </p:cTn>
                              </p:par>
                              <p:par>
                                <p:cTn id="421" presetID="2" presetClass="entr" presetSubtype="9" fill="hold" nodeType="withEffect">
                                  <p:stCondLst>
                                    <p:cond delay="0"/>
                                  </p:stCondLst>
                                  <p:childTnLst>
                                    <p:set>
                                      <p:cBhvr>
                                        <p:cTn id="422" dur="1" fill="hold">
                                          <p:stCondLst>
                                            <p:cond delay="0"/>
                                          </p:stCondLst>
                                        </p:cTn>
                                        <p:tgtEl>
                                          <p:spTgt spid="878"/>
                                        </p:tgtEl>
                                        <p:attrNameLst>
                                          <p:attrName>style.visibility</p:attrName>
                                        </p:attrNameLst>
                                      </p:cBhvr>
                                      <p:to>
                                        <p:strVal val="visible"/>
                                      </p:to>
                                    </p:set>
                                    <p:anim calcmode="lin" valueType="num">
                                      <p:cBhvr additive="base">
                                        <p:cTn id="423" dur="100" fill="hold"/>
                                        <p:tgtEl>
                                          <p:spTgt spid="878"/>
                                        </p:tgtEl>
                                        <p:attrNameLst>
                                          <p:attrName>ppt_x</p:attrName>
                                        </p:attrNameLst>
                                      </p:cBhvr>
                                      <p:tavLst>
                                        <p:tav tm="0">
                                          <p:val>
                                            <p:strVal val="0-#ppt_w/2"/>
                                          </p:val>
                                        </p:tav>
                                        <p:tav tm="100000">
                                          <p:val>
                                            <p:strVal val="#ppt_x"/>
                                          </p:val>
                                        </p:tav>
                                      </p:tavLst>
                                    </p:anim>
                                    <p:anim calcmode="lin" valueType="num">
                                      <p:cBhvr additive="base">
                                        <p:cTn id="424" dur="100" fill="hold"/>
                                        <p:tgtEl>
                                          <p:spTgt spid="878"/>
                                        </p:tgtEl>
                                        <p:attrNameLst>
                                          <p:attrName>ppt_y</p:attrName>
                                        </p:attrNameLst>
                                      </p:cBhvr>
                                      <p:tavLst>
                                        <p:tav tm="0">
                                          <p:val>
                                            <p:strVal val="0-#ppt_h/2"/>
                                          </p:val>
                                        </p:tav>
                                        <p:tav tm="100000">
                                          <p:val>
                                            <p:strVal val="#ppt_y"/>
                                          </p:val>
                                        </p:tav>
                                      </p:tavLst>
                                    </p:anim>
                                  </p:childTnLst>
                                </p:cTn>
                              </p:par>
                              <p:par>
                                <p:cTn id="425" presetID="2" presetClass="entr" presetSubtype="9" fill="hold" nodeType="withEffect">
                                  <p:stCondLst>
                                    <p:cond delay="0"/>
                                  </p:stCondLst>
                                  <p:childTnLst>
                                    <p:set>
                                      <p:cBhvr>
                                        <p:cTn id="426" dur="1" fill="hold">
                                          <p:stCondLst>
                                            <p:cond delay="0"/>
                                          </p:stCondLst>
                                        </p:cTn>
                                        <p:tgtEl>
                                          <p:spTgt spid="889"/>
                                        </p:tgtEl>
                                        <p:attrNameLst>
                                          <p:attrName>style.visibility</p:attrName>
                                        </p:attrNameLst>
                                      </p:cBhvr>
                                      <p:to>
                                        <p:strVal val="visible"/>
                                      </p:to>
                                    </p:set>
                                    <p:anim calcmode="lin" valueType="num">
                                      <p:cBhvr additive="base">
                                        <p:cTn id="427" dur="100" fill="hold"/>
                                        <p:tgtEl>
                                          <p:spTgt spid="889"/>
                                        </p:tgtEl>
                                        <p:attrNameLst>
                                          <p:attrName>ppt_x</p:attrName>
                                        </p:attrNameLst>
                                      </p:cBhvr>
                                      <p:tavLst>
                                        <p:tav tm="0">
                                          <p:val>
                                            <p:strVal val="0-#ppt_w/2"/>
                                          </p:val>
                                        </p:tav>
                                        <p:tav tm="100000">
                                          <p:val>
                                            <p:strVal val="#ppt_x"/>
                                          </p:val>
                                        </p:tav>
                                      </p:tavLst>
                                    </p:anim>
                                    <p:anim calcmode="lin" valueType="num">
                                      <p:cBhvr additive="base">
                                        <p:cTn id="428" dur="100" fill="hold"/>
                                        <p:tgtEl>
                                          <p:spTgt spid="889"/>
                                        </p:tgtEl>
                                        <p:attrNameLst>
                                          <p:attrName>ppt_y</p:attrName>
                                        </p:attrNameLst>
                                      </p:cBhvr>
                                      <p:tavLst>
                                        <p:tav tm="0">
                                          <p:val>
                                            <p:strVal val="0-#ppt_h/2"/>
                                          </p:val>
                                        </p:tav>
                                        <p:tav tm="100000">
                                          <p:val>
                                            <p:strVal val="#ppt_y"/>
                                          </p:val>
                                        </p:tav>
                                      </p:tavLst>
                                    </p:anim>
                                  </p:childTnLst>
                                </p:cTn>
                              </p:par>
                              <p:par>
                                <p:cTn id="429" presetID="2" presetClass="entr" presetSubtype="9" fill="hold" nodeType="withEffect">
                                  <p:stCondLst>
                                    <p:cond delay="0"/>
                                  </p:stCondLst>
                                  <p:childTnLst>
                                    <p:set>
                                      <p:cBhvr>
                                        <p:cTn id="430" dur="1" fill="hold">
                                          <p:stCondLst>
                                            <p:cond delay="0"/>
                                          </p:stCondLst>
                                        </p:cTn>
                                        <p:tgtEl>
                                          <p:spTgt spid="899"/>
                                        </p:tgtEl>
                                        <p:attrNameLst>
                                          <p:attrName>style.visibility</p:attrName>
                                        </p:attrNameLst>
                                      </p:cBhvr>
                                      <p:to>
                                        <p:strVal val="visible"/>
                                      </p:to>
                                    </p:set>
                                    <p:anim calcmode="lin" valueType="num">
                                      <p:cBhvr additive="base">
                                        <p:cTn id="431" dur="100" fill="hold"/>
                                        <p:tgtEl>
                                          <p:spTgt spid="899"/>
                                        </p:tgtEl>
                                        <p:attrNameLst>
                                          <p:attrName>ppt_x</p:attrName>
                                        </p:attrNameLst>
                                      </p:cBhvr>
                                      <p:tavLst>
                                        <p:tav tm="0">
                                          <p:val>
                                            <p:strVal val="0-#ppt_w/2"/>
                                          </p:val>
                                        </p:tav>
                                        <p:tav tm="100000">
                                          <p:val>
                                            <p:strVal val="#ppt_x"/>
                                          </p:val>
                                        </p:tav>
                                      </p:tavLst>
                                    </p:anim>
                                    <p:anim calcmode="lin" valueType="num">
                                      <p:cBhvr additive="base">
                                        <p:cTn id="432" dur="100" fill="hold"/>
                                        <p:tgtEl>
                                          <p:spTgt spid="899"/>
                                        </p:tgtEl>
                                        <p:attrNameLst>
                                          <p:attrName>ppt_y</p:attrName>
                                        </p:attrNameLst>
                                      </p:cBhvr>
                                      <p:tavLst>
                                        <p:tav tm="0">
                                          <p:val>
                                            <p:strVal val="0-#ppt_h/2"/>
                                          </p:val>
                                        </p:tav>
                                        <p:tav tm="100000">
                                          <p:val>
                                            <p:strVal val="#ppt_y"/>
                                          </p:val>
                                        </p:tav>
                                      </p:tavLst>
                                    </p:anim>
                                  </p:childTnLst>
                                </p:cTn>
                              </p:par>
                            </p:childTnLst>
                          </p:cTn>
                        </p:par>
                        <p:par>
                          <p:cTn id="433" fill="hold">
                            <p:stCondLst>
                              <p:cond delay="2600"/>
                            </p:stCondLst>
                            <p:childTnLst>
                              <p:par>
                                <p:cTn id="434" presetID="2" presetClass="entr" presetSubtype="3" fill="hold" nodeType="afterEffect">
                                  <p:stCondLst>
                                    <p:cond delay="0"/>
                                  </p:stCondLst>
                                  <p:childTnLst>
                                    <p:set>
                                      <p:cBhvr>
                                        <p:cTn id="435" dur="1" fill="hold">
                                          <p:stCondLst>
                                            <p:cond delay="0"/>
                                          </p:stCondLst>
                                        </p:cTn>
                                        <p:tgtEl>
                                          <p:spTgt spid="902"/>
                                        </p:tgtEl>
                                        <p:attrNameLst>
                                          <p:attrName>style.visibility</p:attrName>
                                        </p:attrNameLst>
                                      </p:cBhvr>
                                      <p:to>
                                        <p:strVal val="visible"/>
                                      </p:to>
                                    </p:set>
                                    <p:anim calcmode="lin" valueType="num">
                                      <p:cBhvr additive="base">
                                        <p:cTn id="436" dur="100" fill="hold"/>
                                        <p:tgtEl>
                                          <p:spTgt spid="902"/>
                                        </p:tgtEl>
                                        <p:attrNameLst>
                                          <p:attrName>ppt_x</p:attrName>
                                        </p:attrNameLst>
                                      </p:cBhvr>
                                      <p:tavLst>
                                        <p:tav tm="0">
                                          <p:val>
                                            <p:strVal val="1+#ppt_w/2"/>
                                          </p:val>
                                        </p:tav>
                                        <p:tav tm="100000">
                                          <p:val>
                                            <p:strVal val="#ppt_x"/>
                                          </p:val>
                                        </p:tav>
                                      </p:tavLst>
                                    </p:anim>
                                    <p:anim calcmode="lin" valueType="num">
                                      <p:cBhvr additive="base">
                                        <p:cTn id="437" dur="100" fill="hold"/>
                                        <p:tgtEl>
                                          <p:spTgt spid="902"/>
                                        </p:tgtEl>
                                        <p:attrNameLst>
                                          <p:attrName>ppt_y</p:attrName>
                                        </p:attrNameLst>
                                      </p:cBhvr>
                                      <p:tavLst>
                                        <p:tav tm="0">
                                          <p:val>
                                            <p:strVal val="0-#ppt_h/2"/>
                                          </p:val>
                                        </p:tav>
                                        <p:tav tm="100000">
                                          <p:val>
                                            <p:strVal val="#ppt_y"/>
                                          </p:val>
                                        </p:tav>
                                      </p:tavLst>
                                    </p:anim>
                                  </p:childTnLst>
                                </p:cTn>
                              </p:par>
                              <p:par>
                                <p:cTn id="438" presetID="2" presetClass="entr" presetSubtype="3" fill="hold" nodeType="withEffect">
                                  <p:stCondLst>
                                    <p:cond delay="0"/>
                                  </p:stCondLst>
                                  <p:childTnLst>
                                    <p:set>
                                      <p:cBhvr>
                                        <p:cTn id="439" dur="1" fill="hold">
                                          <p:stCondLst>
                                            <p:cond delay="0"/>
                                          </p:stCondLst>
                                        </p:cTn>
                                        <p:tgtEl>
                                          <p:spTgt spid="912"/>
                                        </p:tgtEl>
                                        <p:attrNameLst>
                                          <p:attrName>style.visibility</p:attrName>
                                        </p:attrNameLst>
                                      </p:cBhvr>
                                      <p:to>
                                        <p:strVal val="visible"/>
                                      </p:to>
                                    </p:set>
                                    <p:anim calcmode="lin" valueType="num">
                                      <p:cBhvr additive="base">
                                        <p:cTn id="440" dur="100" fill="hold"/>
                                        <p:tgtEl>
                                          <p:spTgt spid="912"/>
                                        </p:tgtEl>
                                        <p:attrNameLst>
                                          <p:attrName>ppt_x</p:attrName>
                                        </p:attrNameLst>
                                      </p:cBhvr>
                                      <p:tavLst>
                                        <p:tav tm="0">
                                          <p:val>
                                            <p:strVal val="1+#ppt_w/2"/>
                                          </p:val>
                                        </p:tav>
                                        <p:tav tm="100000">
                                          <p:val>
                                            <p:strVal val="#ppt_x"/>
                                          </p:val>
                                        </p:tav>
                                      </p:tavLst>
                                    </p:anim>
                                    <p:anim calcmode="lin" valueType="num">
                                      <p:cBhvr additive="base">
                                        <p:cTn id="441" dur="100" fill="hold"/>
                                        <p:tgtEl>
                                          <p:spTgt spid="912"/>
                                        </p:tgtEl>
                                        <p:attrNameLst>
                                          <p:attrName>ppt_y</p:attrName>
                                        </p:attrNameLst>
                                      </p:cBhvr>
                                      <p:tavLst>
                                        <p:tav tm="0">
                                          <p:val>
                                            <p:strVal val="0-#ppt_h/2"/>
                                          </p:val>
                                        </p:tav>
                                        <p:tav tm="100000">
                                          <p:val>
                                            <p:strVal val="#ppt_y"/>
                                          </p:val>
                                        </p:tav>
                                      </p:tavLst>
                                    </p:anim>
                                  </p:childTnLst>
                                </p:cTn>
                              </p:par>
                              <p:par>
                                <p:cTn id="442" presetID="2" presetClass="entr" presetSubtype="3" fill="hold" nodeType="withEffect">
                                  <p:stCondLst>
                                    <p:cond delay="0"/>
                                  </p:stCondLst>
                                  <p:childTnLst>
                                    <p:set>
                                      <p:cBhvr>
                                        <p:cTn id="443" dur="1" fill="hold">
                                          <p:stCondLst>
                                            <p:cond delay="0"/>
                                          </p:stCondLst>
                                        </p:cTn>
                                        <p:tgtEl>
                                          <p:spTgt spid="922"/>
                                        </p:tgtEl>
                                        <p:attrNameLst>
                                          <p:attrName>style.visibility</p:attrName>
                                        </p:attrNameLst>
                                      </p:cBhvr>
                                      <p:to>
                                        <p:strVal val="visible"/>
                                      </p:to>
                                    </p:set>
                                    <p:anim calcmode="lin" valueType="num">
                                      <p:cBhvr additive="base">
                                        <p:cTn id="444" dur="100" fill="hold"/>
                                        <p:tgtEl>
                                          <p:spTgt spid="922"/>
                                        </p:tgtEl>
                                        <p:attrNameLst>
                                          <p:attrName>ppt_x</p:attrName>
                                        </p:attrNameLst>
                                      </p:cBhvr>
                                      <p:tavLst>
                                        <p:tav tm="0">
                                          <p:val>
                                            <p:strVal val="1+#ppt_w/2"/>
                                          </p:val>
                                        </p:tav>
                                        <p:tav tm="100000">
                                          <p:val>
                                            <p:strVal val="#ppt_x"/>
                                          </p:val>
                                        </p:tav>
                                      </p:tavLst>
                                    </p:anim>
                                    <p:anim calcmode="lin" valueType="num">
                                      <p:cBhvr additive="base">
                                        <p:cTn id="445" dur="100" fill="hold"/>
                                        <p:tgtEl>
                                          <p:spTgt spid="922"/>
                                        </p:tgtEl>
                                        <p:attrNameLst>
                                          <p:attrName>ppt_y</p:attrName>
                                        </p:attrNameLst>
                                      </p:cBhvr>
                                      <p:tavLst>
                                        <p:tav tm="0">
                                          <p:val>
                                            <p:strVal val="0-#ppt_h/2"/>
                                          </p:val>
                                        </p:tav>
                                        <p:tav tm="100000">
                                          <p:val>
                                            <p:strVal val="#ppt_y"/>
                                          </p:val>
                                        </p:tav>
                                      </p:tavLst>
                                    </p:anim>
                                  </p:childTnLst>
                                </p:cTn>
                              </p:par>
                              <p:par>
                                <p:cTn id="446" presetID="2" presetClass="entr" presetSubtype="3" fill="hold" nodeType="withEffect">
                                  <p:stCondLst>
                                    <p:cond delay="0"/>
                                  </p:stCondLst>
                                  <p:childTnLst>
                                    <p:set>
                                      <p:cBhvr>
                                        <p:cTn id="447" dur="1" fill="hold">
                                          <p:stCondLst>
                                            <p:cond delay="0"/>
                                          </p:stCondLst>
                                        </p:cTn>
                                        <p:tgtEl>
                                          <p:spTgt spid="932"/>
                                        </p:tgtEl>
                                        <p:attrNameLst>
                                          <p:attrName>style.visibility</p:attrName>
                                        </p:attrNameLst>
                                      </p:cBhvr>
                                      <p:to>
                                        <p:strVal val="visible"/>
                                      </p:to>
                                    </p:set>
                                    <p:anim calcmode="lin" valueType="num">
                                      <p:cBhvr additive="base">
                                        <p:cTn id="448" dur="100" fill="hold"/>
                                        <p:tgtEl>
                                          <p:spTgt spid="932"/>
                                        </p:tgtEl>
                                        <p:attrNameLst>
                                          <p:attrName>ppt_x</p:attrName>
                                        </p:attrNameLst>
                                      </p:cBhvr>
                                      <p:tavLst>
                                        <p:tav tm="0">
                                          <p:val>
                                            <p:strVal val="1+#ppt_w/2"/>
                                          </p:val>
                                        </p:tav>
                                        <p:tav tm="100000">
                                          <p:val>
                                            <p:strVal val="#ppt_x"/>
                                          </p:val>
                                        </p:tav>
                                      </p:tavLst>
                                    </p:anim>
                                    <p:anim calcmode="lin" valueType="num">
                                      <p:cBhvr additive="base">
                                        <p:cTn id="449" dur="100" fill="hold"/>
                                        <p:tgtEl>
                                          <p:spTgt spid="932"/>
                                        </p:tgtEl>
                                        <p:attrNameLst>
                                          <p:attrName>ppt_y</p:attrName>
                                        </p:attrNameLst>
                                      </p:cBhvr>
                                      <p:tavLst>
                                        <p:tav tm="0">
                                          <p:val>
                                            <p:strVal val="0-#ppt_h/2"/>
                                          </p:val>
                                        </p:tav>
                                        <p:tav tm="100000">
                                          <p:val>
                                            <p:strVal val="#ppt_y"/>
                                          </p:val>
                                        </p:tav>
                                      </p:tavLst>
                                    </p:anim>
                                  </p:childTnLst>
                                </p:cTn>
                              </p:par>
                              <p:par>
                                <p:cTn id="450" presetID="2" presetClass="entr" presetSubtype="3" fill="hold" nodeType="withEffect">
                                  <p:stCondLst>
                                    <p:cond delay="0"/>
                                  </p:stCondLst>
                                  <p:childTnLst>
                                    <p:set>
                                      <p:cBhvr>
                                        <p:cTn id="451" dur="1" fill="hold">
                                          <p:stCondLst>
                                            <p:cond delay="0"/>
                                          </p:stCondLst>
                                        </p:cTn>
                                        <p:tgtEl>
                                          <p:spTgt spid="903"/>
                                        </p:tgtEl>
                                        <p:attrNameLst>
                                          <p:attrName>style.visibility</p:attrName>
                                        </p:attrNameLst>
                                      </p:cBhvr>
                                      <p:to>
                                        <p:strVal val="visible"/>
                                      </p:to>
                                    </p:set>
                                    <p:anim calcmode="lin" valueType="num">
                                      <p:cBhvr additive="base">
                                        <p:cTn id="452" dur="100" fill="hold"/>
                                        <p:tgtEl>
                                          <p:spTgt spid="903"/>
                                        </p:tgtEl>
                                        <p:attrNameLst>
                                          <p:attrName>ppt_x</p:attrName>
                                        </p:attrNameLst>
                                      </p:cBhvr>
                                      <p:tavLst>
                                        <p:tav tm="0">
                                          <p:val>
                                            <p:strVal val="1+#ppt_w/2"/>
                                          </p:val>
                                        </p:tav>
                                        <p:tav tm="100000">
                                          <p:val>
                                            <p:strVal val="#ppt_x"/>
                                          </p:val>
                                        </p:tav>
                                      </p:tavLst>
                                    </p:anim>
                                    <p:anim calcmode="lin" valueType="num">
                                      <p:cBhvr additive="base">
                                        <p:cTn id="453" dur="100" fill="hold"/>
                                        <p:tgtEl>
                                          <p:spTgt spid="903"/>
                                        </p:tgtEl>
                                        <p:attrNameLst>
                                          <p:attrName>ppt_y</p:attrName>
                                        </p:attrNameLst>
                                      </p:cBhvr>
                                      <p:tavLst>
                                        <p:tav tm="0">
                                          <p:val>
                                            <p:strVal val="0-#ppt_h/2"/>
                                          </p:val>
                                        </p:tav>
                                        <p:tav tm="100000">
                                          <p:val>
                                            <p:strVal val="#ppt_y"/>
                                          </p:val>
                                        </p:tav>
                                      </p:tavLst>
                                    </p:anim>
                                  </p:childTnLst>
                                </p:cTn>
                              </p:par>
                              <p:par>
                                <p:cTn id="454" presetID="2" presetClass="entr" presetSubtype="3" fill="hold" nodeType="withEffect">
                                  <p:stCondLst>
                                    <p:cond delay="0"/>
                                  </p:stCondLst>
                                  <p:childTnLst>
                                    <p:set>
                                      <p:cBhvr>
                                        <p:cTn id="455" dur="1" fill="hold">
                                          <p:stCondLst>
                                            <p:cond delay="0"/>
                                          </p:stCondLst>
                                        </p:cTn>
                                        <p:tgtEl>
                                          <p:spTgt spid="913"/>
                                        </p:tgtEl>
                                        <p:attrNameLst>
                                          <p:attrName>style.visibility</p:attrName>
                                        </p:attrNameLst>
                                      </p:cBhvr>
                                      <p:to>
                                        <p:strVal val="visible"/>
                                      </p:to>
                                    </p:set>
                                    <p:anim calcmode="lin" valueType="num">
                                      <p:cBhvr additive="base">
                                        <p:cTn id="456" dur="100" fill="hold"/>
                                        <p:tgtEl>
                                          <p:spTgt spid="913"/>
                                        </p:tgtEl>
                                        <p:attrNameLst>
                                          <p:attrName>ppt_x</p:attrName>
                                        </p:attrNameLst>
                                      </p:cBhvr>
                                      <p:tavLst>
                                        <p:tav tm="0">
                                          <p:val>
                                            <p:strVal val="1+#ppt_w/2"/>
                                          </p:val>
                                        </p:tav>
                                        <p:tav tm="100000">
                                          <p:val>
                                            <p:strVal val="#ppt_x"/>
                                          </p:val>
                                        </p:tav>
                                      </p:tavLst>
                                    </p:anim>
                                    <p:anim calcmode="lin" valueType="num">
                                      <p:cBhvr additive="base">
                                        <p:cTn id="457" dur="100" fill="hold"/>
                                        <p:tgtEl>
                                          <p:spTgt spid="913"/>
                                        </p:tgtEl>
                                        <p:attrNameLst>
                                          <p:attrName>ppt_y</p:attrName>
                                        </p:attrNameLst>
                                      </p:cBhvr>
                                      <p:tavLst>
                                        <p:tav tm="0">
                                          <p:val>
                                            <p:strVal val="0-#ppt_h/2"/>
                                          </p:val>
                                        </p:tav>
                                        <p:tav tm="100000">
                                          <p:val>
                                            <p:strVal val="#ppt_y"/>
                                          </p:val>
                                        </p:tav>
                                      </p:tavLst>
                                    </p:anim>
                                  </p:childTnLst>
                                </p:cTn>
                              </p:par>
                              <p:par>
                                <p:cTn id="458" presetID="2" presetClass="entr" presetSubtype="3" fill="hold" nodeType="withEffect">
                                  <p:stCondLst>
                                    <p:cond delay="0"/>
                                  </p:stCondLst>
                                  <p:childTnLst>
                                    <p:set>
                                      <p:cBhvr>
                                        <p:cTn id="459" dur="1" fill="hold">
                                          <p:stCondLst>
                                            <p:cond delay="0"/>
                                          </p:stCondLst>
                                        </p:cTn>
                                        <p:tgtEl>
                                          <p:spTgt spid="923"/>
                                        </p:tgtEl>
                                        <p:attrNameLst>
                                          <p:attrName>style.visibility</p:attrName>
                                        </p:attrNameLst>
                                      </p:cBhvr>
                                      <p:to>
                                        <p:strVal val="visible"/>
                                      </p:to>
                                    </p:set>
                                    <p:anim calcmode="lin" valueType="num">
                                      <p:cBhvr additive="base">
                                        <p:cTn id="460" dur="100" fill="hold"/>
                                        <p:tgtEl>
                                          <p:spTgt spid="923"/>
                                        </p:tgtEl>
                                        <p:attrNameLst>
                                          <p:attrName>ppt_x</p:attrName>
                                        </p:attrNameLst>
                                      </p:cBhvr>
                                      <p:tavLst>
                                        <p:tav tm="0">
                                          <p:val>
                                            <p:strVal val="1+#ppt_w/2"/>
                                          </p:val>
                                        </p:tav>
                                        <p:tav tm="100000">
                                          <p:val>
                                            <p:strVal val="#ppt_x"/>
                                          </p:val>
                                        </p:tav>
                                      </p:tavLst>
                                    </p:anim>
                                    <p:anim calcmode="lin" valueType="num">
                                      <p:cBhvr additive="base">
                                        <p:cTn id="461" dur="100" fill="hold"/>
                                        <p:tgtEl>
                                          <p:spTgt spid="923"/>
                                        </p:tgtEl>
                                        <p:attrNameLst>
                                          <p:attrName>ppt_y</p:attrName>
                                        </p:attrNameLst>
                                      </p:cBhvr>
                                      <p:tavLst>
                                        <p:tav tm="0">
                                          <p:val>
                                            <p:strVal val="0-#ppt_h/2"/>
                                          </p:val>
                                        </p:tav>
                                        <p:tav tm="100000">
                                          <p:val>
                                            <p:strVal val="#ppt_y"/>
                                          </p:val>
                                        </p:tav>
                                      </p:tavLst>
                                    </p:anim>
                                  </p:childTnLst>
                                </p:cTn>
                              </p:par>
                              <p:par>
                                <p:cTn id="462" presetID="2" presetClass="entr" presetSubtype="3" fill="hold" nodeType="withEffect">
                                  <p:stCondLst>
                                    <p:cond delay="0"/>
                                  </p:stCondLst>
                                  <p:childTnLst>
                                    <p:set>
                                      <p:cBhvr>
                                        <p:cTn id="463" dur="1" fill="hold">
                                          <p:stCondLst>
                                            <p:cond delay="0"/>
                                          </p:stCondLst>
                                        </p:cTn>
                                        <p:tgtEl>
                                          <p:spTgt spid="933"/>
                                        </p:tgtEl>
                                        <p:attrNameLst>
                                          <p:attrName>style.visibility</p:attrName>
                                        </p:attrNameLst>
                                      </p:cBhvr>
                                      <p:to>
                                        <p:strVal val="visible"/>
                                      </p:to>
                                    </p:set>
                                    <p:anim calcmode="lin" valueType="num">
                                      <p:cBhvr additive="base">
                                        <p:cTn id="464" dur="100" fill="hold"/>
                                        <p:tgtEl>
                                          <p:spTgt spid="933"/>
                                        </p:tgtEl>
                                        <p:attrNameLst>
                                          <p:attrName>ppt_x</p:attrName>
                                        </p:attrNameLst>
                                      </p:cBhvr>
                                      <p:tavLst>
                                        <p:tav tm="0">
                                          <p:val>
                                            <p:strVal val="1+#ppt_w/2"/>
                                          </p:val>
                                        </p:tav>
                                        <p:tav tm="100000">
                                          <p:val>
                                            <p:strVal val="#ppt_x"/>
                                          </p:val>
                                        </p:tav>
                                      </p:tavLst>
                                    </p:anim>
                                    <p:anim calcmode="lin" valueType="num">
                                      <p:cBhvr additive="base">
                                        <p:cTn id="465" dur="100" fill="hold"/>
                                        <p:tgtEl>
                                          <p:spTgt spid="933"/>
                                        </p:tgtEl>
                                        <p:attrNameLst>
                                          <p:attrName>ppt_y</p:attrName>
                                        </p:attrNameLst>
                                      </p:cBhvr>
                                      <p:tavLst>
                                        <p:tav tm="0">
                                          <p:val>
                                            <p:strVal val="0-#ppt_h/2"/>
                                          </p:val>
                                        </p:tav>
                                        <p:tav tm="100000">
                                          <p:val>
                                            <p:strVal val="#ppt_y"/>
                                          </p:val>
                                        </p:tav>
                                      </p:tavLst>
                                    </p:anim>
                                  </p:childTnLst>
                                </p:cTn>
                              </p:par>
                              <p:par>
                                <p:cTn id="466" presetID="2" presetClass="entr" presetSubtype="3" fill="hold" nodeType="withEffect">
                                  <p:stCondLst>
                                    <p:cond delay="0"/>
                                  </p:stCondLst>
                                  <p:childTnLst>
                                    <p:set>
                                      <p:cBhvr>
                                        <p:cTn id="467" dur="1" fill="hold">
                                          <p:stCondLst>
                                            <p:cond delay="0"/>
                                          </p:stCondLst>
                                        </p:cTn>
                                        <p:tgtEl>
                                          <p:spTgt spid="904"/>
                                        </p:tgtEl>
                                        <p:attrNameLst>
                                          <p:attrName>style.visibility</p:attrName>
                                        </p:attrNameLst>
                                      </p:cBhvr>
                                      <p:to>
                                        <p:strVal val="visible"/>
                                      </p:to>
                                    </p:set>
                                    <p:anim calcmode="lin" valueType="num">
                                      <p:cBhvr additive="base">
                                        <p:cTn id="468" dur="100" fill="hold"/>
                                        <p:tgtEl>
                                          <p:spTgt spid="904"/>
                                        </p:tgtEl>
                                        <p:attrNameLst>
                                          <p:attrName>ppt_x</p:attrName>
                                        </p:attrNameLst>
                                      </p:cBhvr>
                                      <p:tavLst>
                                        <p:tav tm="0">
                                          <p:val>
                                            <p:strVal val="1+#ppt_w/2"/>
                                          </p:val>
                                        </p:tav>
                                        <p:tav tm="100000">
                                          <p:val>
                                            <p:strVal val="#ppt_x"/>
                                          </p:val>
                                        </p:tav>
                                      </p:tavLst>
                                    </p:anim>
                                    <p:anim calcmode="lin" valueType="num">
                                      <p:cBhvr additive="base">
                                        <p:cTn id="469" dur="100" fill="hold"/>
                                        <p:tgtEl>
                                          <p:spTgt spid="904"/>
                                        </p:tgtEl>
                                        <p:attrNameLst>
                                          <p:attrName>ppt_y</p:attrName>
                                        </p:attrNameLst>
                                      </p:cBhvr>
                                      <p:tavLst>
                                        <p:tav tm="0">
                                          <p:val>
                                            <p:strVal val="0-#ppt_h/2"/>
                                          </p:val>
                                        </p:tav>
                                        <p:tav tm="100000">
                                          <p:val>
                                            <p:strVal val="#ppt_y"/>
                                          </p:val>
                                        </p:tav>
                                      </p:tavLst>
                                    </p:anim>
                                  </p:childTnLst>
                                </p:cTn>
                              </p:par>
                              <p:par>
                                <p:cTn id="470" presetID="2" presetClass="entr" presetSubtype="3" fill="hold" nodeType="withEffect">
                                  <p:stCondLst>
                                    <p:cond delay="0"/>
                                  </p:stCondLst>
                                  <p:childTnLst>
                                    <p:set>
                                      <p:cBhvr>
                                        <p:cTn id="471" dur="1" fill="hold">
                                          <p:stCondLst>
                                            <p:cond delay="0"/>
                                          </p:stCondLst>
                                        </p:cTn>
                                        <p:tgtEl>
                                          <p:spTgt spid="914"/>
                                        </p:tgtEl>
                                        <p:attrNameLst>
                                          <p:attrName>style.visibility</p:attrName>
                                        </p:attrNameLst>
                                      </p:cBhvr>
                                      <p:to>
                                        <p:strVal val="visible"/>
                                      </p:to>
                                    </p:set>
                                    <p:anim calcmode="lin" valueType="num">
                                      <p:cBhvr additive="base">
                                        <p:cTn id="472" dur="100" fill="hold"/>
                                        <p:tgtEl>
                                          <p:spTgt spid="914"/>
                                        </p:tgtEl>
                                        <p:attrNameLst>
                                          <p:attrName>ppt_x</p:attrName>
                                        </p:attrNameLst>
                                      </p:cBhvr>
                                      <p:tavLst>
                                        <p:tav tm="0">
                                          <p:val>
                                            <p:strVal val="1+#ppt_w/2"/>
                                          </p:val>
                                        </p:tav>
                                        <p:tav tm="100000">
                                          <p:val>
                                            <p:strVal val="#ppt_x"/>
                                          </p:val>
                                        </p:tav>
                                      </p:tavLst>
                                    </p:anim>
                                    <p:anim calcmode="lin" valueType="num">
                                      <p:cBhvr additive="base">
                                        <p:cTn id="473" dur="100" fill="hold"/>
                                        <p:tgtEl>
                                          <p:spTgt spid="914"/>
                                        </p:tgtEl>
                                        <p:attrNameLst>
                                          <p:attrName>ppt_y</p:attrName>
                                        </p:attrNameLst>
                                      </p:cBhvr>
                                      <p:tavLst>
                                        <p:tav tm="0">
                                          <p:val>
                                            <p:strVal val="0-#ppt_h/2"/>
                                          </p:val>
                                        </p:tav>
                                        <p:tav tm="100000">
                                          <p:val>
                                            <p:strVal val="#ppt_y"/>
                                          </p:val>
                                        </p:tav>
                                      </p:tavLst>
                                    </p:anim>
                                  </p:childTnLst>
                                </p:cTn>
                              </p:par>
                              <p:par>
                                <p:cTn id="474" presetID="2" presetClass="entr" presetSubtype="3" fill="hold" nodeType="withEffect">
                                  <p:stCondLst>
                                    <p:cond delay="0"/>
                                  </p:stCondLst>
                                  <p:childTnLst>
                                    <p:set>
                                      <p:cBhvr>
                                        <p:cTn id="475" dur="1" fill="hold">
                                          <p:stCondLst>
                                            <p:cond delay="0"/>
                                          </p:stCondLst>
                                        </p:cTn>
                                        <p:tgtEl>
                                          <p:spTgt spid="924"/>
                                        </p:tgtEl>
                                        <p:attrNameLst>
                                          <p:attrName>style.visibility</p:attrName>
                                        </p:attrNameLst>
                                      </p:cBhvr>
                                      <p:to>
                                        <p:strVal val="visible"/>
                                      </p:to>
                                    </p:set>
                                    <p:anim calcmode="lin" valueType="num">
                                      <p:cBhvr additive="base">
                                        <p:cTn id="476" dur="100" fill="hold"/>
                                        <p:tgtEl>
                                          <p:spTgt spid="924"/>
                                        </p:tgtEl>
                                        <p:attrNameLst>
                                          <p:attrName>ppt_x</p:attrName>
                                        </p:attrNameLst>
                                      </p:cBhvr>
                                      <p:tavLst>
                                        <p:tav tm="0">
                                          <p:val>
                                            <p:strVal val="1+#ppt_w/2"/>
                                          </p:val>
                                        </p:tav>
                                        <p:tav tm="100000">
                                          <p:val>
                                            <p:strVal val="#ppt_x"/>
                                          </p:val>
                                        </p:tav>
                                      </p:tavLst>
                                    </p:anim>
                                    <p:anim calcmode="lin" valueType="num">
                                      <p:cBhvr additive="base">
                                        <p:cTn id="477" dur="100" fill="hold"/>
                                        <p:tgtEl>
                                          <p:spTgt spid="924"/>
                                        </p:tgtEl>
                                        <p:attrNameLst>
                                          <p:attrName>ppt_y</p:attrName>
                                        </p:attrNameLst>
                                      </p:cBhvr>
                                      <p:tavLst>
                                        <p:tav tm="0">
                                          <p:val>
                                            <p:strVal val="0-#ppt_h/2"/>
                                          </p:val>
                                        </p:tav>
                                        <p:tav tm="100000">
                                          <p:val>
                                            <p:strVal val="#ppt_y"/>
                                          </p:val>
                                        </p:tav>
                                      </p:tavLst>
                                    </p:anim>
                                  </p:childTnLst>
                                </p:cTn>
                              </p:par>
                              <p:par>
                                <p:cTn id="478" presetID="2" presetClass="entr" presetSubtype="3" fill="hold" nodeType="withEffect">
                                  <p:stCondLst>
                                    <p:cond delay="0"/>
                                  </p:stCondLst>
                                  <p:childTnLst>
                                    <p:set>
                                      <p:cBhvr>
                                        <p:cTn id="479" dur="1" fill="hold">
                                          <p:stCondLst>
                                            <p:cond delay="0"/>
                                          </p:stCondLst>
                                        </p:cTn>
                                        <p:tgtEl>
                                          <p:spTgt spid="934"/>
                                        </p:tgtEl>
                                        <p:attrNameLst>
                                          <p:attrName>style.visibility</p:attrName>
                                        </p:attrNameLst>
                                      </p:cBhvr>
                                      <p:to>
                                        <p:strVal val="visible"/>
                                      </p:to>
                                    </p:set>
                                    <p:anim calcmode="lin" valueType="num">
                                      <p:cBhvr additive="base">
                                        <p:cTn id="480" dur="100" fill="hold"/>
                                        <p:tgtEl>
                                          <p:spTgt spid="934"/>
                                        </p:tgtEl>
                                        <p:attrNameLst>
                                          <p:attrName>ppt_x</p:attrName>
                                        </p:attrNameLst>
                                      </p:cBhvr>
                                      <p:tavLst>
                                        <p:tav tm="0">
                                          <p:val>
                                            <p:strVal val="1+#ppt_w/2"/>
                                          </p:val>
                                        </p:tav>
                                        <p:tav tm="100000">
                                          <p:val>
                                            <p:strVal val="#ppt_x"/>
                                          </p:val>
                                        </p:tav>
                                      </p:tavLst>
                                    </p:anim>
                                    <p:anim calcmode="lin" valueType="num">
                                      <p:cBhvr additive="base">
                                        <p:cTn id="481" dur="100" fill="hold"/>
                                        <p:tgtEl>
                                          <p:spTgt spid="934"/>
                                        </p:tgtEl>
                                        <p:attrNameLst>
                                          <p:attrName>ppt_y</p:attrName>
                                        </p:attrNameLst>
                                      </p:cBhvr>
                                      <p:tavLst>
                                        <p:tav tm="0">
                                          <p:val>
                                            <p:strVal val="0-#ppt_h/2"/>
                                          </p:val>
                                        </p:tav>
                                        <p:tav tm="100000">
                                          <p:val>
                                            <p:strVal val="#ppt_y"/>
                                          </p:val>
                                        </p:tav>
                                      </p:tavLst>
                                    </p:anim>
                                  </p:childTnLst>
                                </p:cTn>
                              </p:par>
                              <p:par>
                                <p:cTn id="482" presetID="2" presetClass="entr" presetSubtype="3" fill="hold" nodeType="withEffect">
                                  <p:stCondLst>
                                    <p:cond delay="0"/>
                                  </p:stCondLst>
                                  <p:childTnLst>
                                    <p:set>
                                      <p:cBhvr>
                                        <p:cTn id="483" dur="1" fill="hold">
                                          <p:stCondLst>
                                            <p:cond delay="0"/>
                                          </p:stCondLst>
                                        </p:cTn>
                                        <p:tgtEl>
                                          <p:spTgt spid="905"/>
                                        </p:tgtEl>
                                        <p:attrNameLst>
                                          <p:attrName>style.visibility</p:attrName>
                                        </p:attrNameLst>
                                      </p:cBhvr>
                                      <p:to>
                                        <p:strVal val="visible"/>
                                      </p:to>
                                    </p:set>
                                    <p:anim calcmode="lin" valueType="num">
                                      <p:cBhvr additive="base">
                                        <p:cTn id="484" dur="100" fill="hold"/>
                                        <p:tgtEl>
                                          <p:spTgt spid="905"/>
                                        </p:tgtEl>
                                        <p:attrNameLst>
                                          <p:attrName>ppt_x</p:attrName>
                                        </p:attrNameLst>
                                      </p:cBhvr>
                                      <p:tavLst>
                                        <p:tav tm="0">
                                          <p:val>
                                            <p:strVal val="1+#ppt_w/2"/>
                                          </p:val>
                                        </p:tav>
                                        <p:tav tm="100000">
                                          <p:val>
                                            <p:strVal val="#ppt_x"/>
                                          </p:val>
                                        </p:tav>
                                      </p:tavLst>
                                    </p:anim>
                                    <p:anim calcmode="lin" valueType="num">
                                      <p:cBhvr additive="base">
                                        <p:cTn id="485" dur="100" fill="hold"/>
                                        <p:tgtEl>
                                          <p:spTgt spid="905"/>
                                        </p:tgtEl>
                                        <p:attrNameLst>
                                          <p:attrName>ppt_y</p:attrName>
                                        </p:attrNameLst>
                                      </p:cBhvr>
                                      <p:tavLst>
                                        <p:tav tm="0">
                                          <p:val>
                                            <p:strVal val="0-#ppt_h/2"/>
                                          </p:val>
                                        </p:tav>
                                        <p:tav tm="100000">
                                          <p:val>
                                            <p:strVal val="#ppt_y"/>
                                          </p:val>
                                        </p:tav>
                                      </p:tavLst>
                                    </p:anim>
                                  </p:childTnLst>
                                </p:cTn>
                              </p:par>
                              <p:par>
                                <p:cTn id="486" presetID="2" presetClass="entr" presetSubtype="3" fill="hold" nodeType="withEffect">
                                  <p:stCondLst>
                                    <p:cond delay="0"/>
                                  </p:stCondLst>
                                  <p:childTnLst>
                                    <p:set>
                                      <p:cBhvr>
                                        <p:cTn id="487" dur="1" fill="hold">
                                          <p:stCondLst>
                                            <p:cond delay="0"/>
                                          </p:stCondLst>
                                        </p:cTn>
                                        <p:tgtEl>
                                          <p:spTgt spid="915"/>
                                        </p:tgtEl>
                                        <p:attrNameLst>
                                          <p:attrName>style.visibility</p:attrName>
                                        </p:attrNameLst>
                                      </p:cBhvr>
                                      <p:to>
                                        <p:strVal val="visible"/>
                                      </p:to>
                                    </p:set>
                                    <p:anim calcmode="lin" valueType="num">
                                      <p:cBhvr additive="base">
                                        <p:cTn id="488" dur="100" fill="hold"/>
                                        <p:tgtEl>
                                          <p:spTgt spid="915"/>
                                        </p:tgtEl>
                                        <p:attrNameLst>
                                          <p:attrName>ppt_x</p:attrName>
                                        </p:attrNameLst>
                                      </p:cBhvr>
                                      <p:tavLst>
                                        <p:tav tm="0">
                                          <p:val>
                                            <p:strVal val="1+#ppt_w/2"/>
                                          </p:val>
                                        </p:tav>
                                        <p:tav tm="100000">
                                          <p:val>
                                            <p:strVal val="#ppt_x"/>
                                          </p:val>
                                        </p:tav>
                                      </p:tavLst>
                                    </p:anim>
                                    <p:anim calcmode="lin" valueType="num">
                                      <p:cBhvr additive="base">
                                        <p:cTn id="489" dur="100" fill="hold"/>
                                        <p:tgtEl>
                                          <p:spTgt spid="915"/>
                                        </p:tgtEl>
                                        <p:attrNameLst>
                                          <p:attrName>ppt_y</p:attrName>
                                        </p:attrNameLst>
                                      </p:cBhvr>
                                      <p:tavLst>
                                        <p:tav tm="0">
                                          <p:val>
                                            <p:strVal val="0-#ppt_h/2"/>
                                          </p:val>
                                        </p:tav>
                                        <p:tav tm="100000">
                                          <p:val>
                                            <p:strVal val="#ppt_y"/>
                                          </p:val>
                                        </p:tav>
                                      </p:tavLst>
                                    </p:anim>
                                  </p:childTnLst>
                                </p:cTn>
                              </p:par>
                              <p:par>
                                <p:cTn id="490" presetID="2" presetClass="entr" presetSubtype="3" fill="hold" nodeType="withEffect">
                                  <p:stCondLst>
                                    <p:cond delay="0"/>
                                  </p:stCondLst>
                                  <p:childTnLst>
                                    <p:set>
                                      <p:cBhvr>
                                        <p:cTn id="491" dur="1" fill="hold">
                                          <p:stCondLst>
                                            <p:cond delay="0"/>
                                          </p:stCondLst>
                                        </p:cTn>
                                        <p:tgtEl>
                                          <p:spTgt spid="925"/>
                                        </p:tgtEl>
                                        <p:attrNameLst>
                                          <p:attrName>style.visibility</p:attrName>
                                        </p:attrNameLst>
                                      </p:cBhvr>
                                      <p:to>
                                        <p:strVal val="visible"/>
                                      </p:to>
                                    </p:set>
                                    <p:anim calcmode="lin" valueType="num">
                                      <p:cBhvr additive="base">
                                        <p:cTn id="492" dur="100" fill="hold"/>
                                        <p:tgtEl>
                                          <p:spTgt spid="925"/>
                                        </p:tgtEl>
                                        <p:attrNameLst>
                                          <p:attrName>ppt_x</p:attrName>
                                        </p:attrNameLst>
                                      </p:cBhvr>
                                      <p:tavLst>
                                        <p:tav tm="0">
                                          <p:val>
                                            <p:strVal val="1+#ppt_w/2"/>
                                          </p:val>
                                        </p:tav>
                                        <p:tav tm="100000">
                                          <p:val>
                                            <p:strVal val="#ppt_x"/>
                                          </p:val>
                                        </p:tav>
                                      </p:tavLst>
                                    </p:anim>
                                    <p:anim calcmode="lin" valueType="num">
                                      <p:cBhvr additive="base">
                                        <p:cTn id="493" dur="100" fill="hold"/>
                                        <p:tgtEl>
                                          <p:spTgt spid="925"/>
                                        </p:tgtEl>
                                        <p:attrNameLst>
                                          <p:attrName>ppt_y</p:attrName>
                                        </p:attrNameLst>
                                      </p:cBhvr>
                                      <p:tavLst>
                                        <p:tav tm="0">
                                          <p:val>
                                            <p:strVal val="0-#ppt_h/2"/>
                                          </p:val>
                                        </p:tav>
                                        <p:tav tm="100000">
                                          <p:val>
                                            <p:strVal val="#ppt_y"/>
                                          </p:val>
                                        </p:tav>
                                      </p:tavLst>
                                    </p:anim>
                                  </p:childTnLst>
                                </p:cTn>
                              </p:par>
                              <p:par>
                                <p:cTn id="494" presetID="2" presetClass="entr" presetSubtype="3" fill="hold" nodeType="withEffect">
                                  <p:stCondLst>
                                    <p:cond delay="0"/>
                                  </p:stCondLst>
                                  <p:childTnLst>
                                    <p:set>
                                      <p:cBhvr>
                                        <p:cTn id="495" dur="1" fill="hold">
                                          <p:stCondLst>
                                            <p:cond delay="0"/>
                                          </p:stCondLst>
                                        </p:cTn>
                                        <p:tgtEl>
                                          <p:spTgt spid="935"/>
                                        </p:tgtEl>
                                        <p:attrNameLst>
                                          <p:attrName>style.visibility</p:attrName>
                                        </p:attrNameLst>
                                      </p:cBhvr>
                                      <p:to>
                                        <p:strVal val="visible"/>
                                      </p:to>
                                    </p:set>
                                    <p:anim calcmode="lin" valueType="num">
                                      <p:cBhvr additive="base">
                                        <p:cTn id="496" dur="100" fill="hold"/>
                                        <p:tgtEl>
                                          <p:spTgt spid="935"/>
                                        </p:tgtEl>
                                        <p:attrNameLst>
                                          <p:attrName>ppt_x</p:attrName>
                                        </p:attrNameLst>
                                      </p:cBhvr>
                                      <p:tavLst>
                                        <p:tav tm="0">
                                          <p:val>
                                            <p:strVal val="1+#ppt_w/2"/>
                                          </p:val>
                                        </p:tav>
                                        <p:tav tm="100000">
                                          <p:val>
                                            <p:strVal val="#ppt_x"/>
                                          </p:val>
                                        </p:tav>
                                      </p:tavLst>
                                    </p:anim>
                                    <p:anim calcmode="lin" valueType="num">
                                      <p:cBhvr additive="base">
                                        <p:cTn id="497" dur="100" fill="hold"/>
                                        <p:tgtEl>
                                          <p:spTgt spid="935"/>
                                        </p:tgtEl>
                                        <p:attrNameLst>
                                          <p:attrName>ppt_y</p:attrName>
                                        </p:attrNameLst>
                                      </p:cBhvr>
                                      <p:tavLst>
                                        <p:tav tm="0">
                                          <p:val>
                                            <p:strVal val="0-#ppt_h/2"/>
                                          </p:val>
                                        </p:tav>
                                        <p:tav tm="100000">
                                          <p:val>
                                            <p:strVal val="#ppt_y"/>
                                          </p:val>
                                        </p:tav>
                                      </p:tavLst>
                                    </p:anim>
                                  </p:childTnLst>
                                </p:cTn>
                              </p:par>
                              <p:par>
                                <p:cTn id="498" presetID="2" presetClass="entr" presetSubtype="3" fill="hold" nodeType="withEffect">
                                  <p:stCondLst>
                                    <p:cond delay="0"/>
                                  </p:stCondLst>
                                  <p:childTnLst>
                                    <p:set>
                                      <p:cBhvr>
                                        <p:cTn id="499" dur="1" fill="hold">
                                          <p:stCondLst>
                                            <p:cond delay="0"/>
                                          </p:stCondLst>
                                        </p:cTn>
                                        <p:tgtEl>
                                          <p:spTgt spid="906"/>
                                        </p:tgtEl>
                                        <p:attrNameLst>
                                          <p:attrName>style.visibility</p:attrName>
                                        </p:attrNameLst>
                                      </p:cBhvr>
                                      <p:to>
                                        <p:strVal val="visible"/>
                                      </p:to>
                                    </p:set>
                                    <p:anim calcmode="lin" valueType="num">
                                      <p:cBhvr additive="base">
                                        <p:cTn id="500" dur="100" fill="hold"/>
                                        <p:tgtEl>
                                          <p:spTgt spid="906"/>
                                        </p:tgtEl>
                                        <p:attrNameLst>
                                          <p:attrName>ppt_x</p:attrName>
                                        </p:attrNameLst>
                                      </p:cBhvr>
                                      <p:tavLst>
                                        <p:tav tm="0">
                                          <p:val>
                                            <p:strVal val="1+#ppt_w/2"/>
                                          </p:val>
                                        </p:tav>
                                        <p:tav tm="100000">
                                          <p:val>
                                            <p:strVal val="#ppt_x"/>
                                          </p:val>
                                        </p:tav>
                                      </p:tavLst>
                                    </p:anim>
                                    <p:anim calcmode="lin" valueType="num">
                                      <p:cBhvr additive="base">
                                        <p:cTn id="501" dur="100" fill="hold"/>
                                        <p:tgtEl>
                                          <p:spTgt spid="906"/>
                                        </p:tgtEl>
                                        <p:attrNameLst>
                                          <p:attrName>ppt_y</p:attrName>
                                        </p:attrNameLst>
                                      </p:cBhvr>
                                      <p:tavLst>
                                        <p:tav tm="0">
                                          <p:val>
                                            <p:strVal val="0-#ppt_h/2"/>
                                          </p:val>
                                        </p:tav>
                                        <p:tav tm="100000">
                                          <p:val>
                                            <p:strVal val="#ppt_y"/>
                                          </p:val>
                                        </p:tav>
                                      </p:tavLst>
                                    </p:anim>
                                  </p:childTnLst>
                                </p:cTn>
                              </p:par>
                              <p:par>
                                <p:cTn id="502" presetID="2" presetClass="entr" presetSubtype="3" fill="hold" nodeType="withEffect">
                                  <p:stCondLst>
                                    <p:cond delay="0"/>
                                  </p:stCondLst>
                                  <p:childTnLst>
                                    <p:set>
                                      <p:cBhvr>
                                        <p:cTn id="503" dur="1" fill="hold">
                                          <p:stCondLst>
                                            <p:cond delay="0"/>
                                          </p:stCondLst>
                                        </p:cTn>
                                        <p:tgtEl>
                                          <p:spTgt spid="916"/>
                                        </p:tgtEl>
                                        <p:attrNameLst>
                                          <p:attrName>style.visibility</p:attrName>
                                        </p:attrNameLst>
                                      </p:cBhvr>
                                      <p:to>
                                        <p:strVal val="visible"/>
                                      </p:to>
                                    </p:set>
                                    <p:anim calcmode="lin" valueType="num">
                                      <p:cBhvr additive="base">
                                        <p:cTn id="504" dur="100" fill="hold"/>
                                        <p:tgtEl>
                                          <p:spTgt spid="916"/>
                                        </p:tgtEl>
                                        <p:attrNameLst>
                                          <p:attrName>ppt_x</p:attrName>
                                        </p:attrNameLst>
                                      </p:cBhvr>
                                      <p:tavLst>
                                        <p:tav tm="0">
                                          <p:val>
                                            <p:strVal val="1+#ppt_w/2"/>
                                          </p:val>
                                        </p:tav>
                                        <p:tav tm="100000">
                                          <p:val>
                                            <p:strVal val="#ppt_x"/>
                                          </p:val>
                                        </p:tav>
                                      </p:tavLst>
                                    </p:anim>
                                    <p:anim calcmode="lin" valueType="num">
                                      <p:cBhvr additive="base">
                                        <p:cTn id="505" dur="100" fill="hold"/>
                                        <p:tgtEl>
                                          <p:spTgt spid="916"/>
                                        </p:tgtEl>
                                        <p:attrNameLst>
                                          <p:attrName>ppt_y</p:attrName>
                                        </p:attrNameLst>
                                      </p:cBhvr>
                                      <p:tavLst>
                                        <p:tav tm="0">
                                          <p:val>
                                            <p:strVal val="0-#ppt_h/2"/>
                                          </p:val>
                                        </p:tav>
                                        <p:tav tm="100000">
                                          <p:val>
                                            <p:strVal val="#ppt_y"/>
                                          </p:val>
                                        </p:tav>
                                      </p:tavLst>
                                    </p:anim>
                                  </p:childTnLst>
                                </p:cTn>
                              </p:par>
                              <p:par>
                                <p:cTn id="506" presetID="2" presetClass="entr" presetSubtype="3" fill="hold" nodeType="withEffect">
                                  <p:stCondLst>
                                    <p:cond delay="0"/>
                                  </p:stCondLst>
                                  <p:childTnLst>
                                    <p:set>
                                      <p:cBhvr>
                                        <p:cTn id="507" dur="1" fill="hold">
                                          <p:stCondLst>
                                            <p:cond delay="0"/>
                                          </p:stCondLst>
                                        </p:cTn>
                                        <p:tgtEl>
                                          <p:spTgt spid="926"/>
                                        </p:tgtEl>
                                        <p:attrNameLst>
                                          <p:attrName>style.visibility</p:attrName>
                                        </p:attrNameLst>
                                      </p:cBhvr>
                                      <p:to>
                                        <p:strVal val="visible"/>
                                      </p:to>
                                    </p:set>
                                    <p:anim calcmode="lin" valueType="num">
                                      <p:cBhvr additive="base">
                                        <p:cTn id="508" dur="100" fill="hold"/>
                                        <p:tgtEl>
                                          <p:spTgt spid="926"/>
                                        </p:tgtEl>
                                        <p:attrNameLst>
                                          <p:attrName>ppt_x</p:attrName>
                                        </p:attrNameLst>
                                      </p:cBhvr>
                                      <p:tavLst>
                                        <p:tav tm="0">
                                          <p:val>
                                            <p:strVal val="1+#ppt_w/2"/>
                                          </p:val>
                                        </p:tav>
                                        <p:tav tm="100000">
                                          <p:val>
                                            <p:strVal val="#ppt_x"/>
                                          </p:val>
                                        </p:tav>
                                      </p:tavLst>
                                    </p:anim>
                                    <p:anim calcmode="lin" valueType="num">
                                      <p:cBhvr additive="base">
                                        <p:cTn id="509" dur="100" fill="hold"/>
                                        <p:tgtEl>
                                          <p:spTgt spid="926"/>
                                        </p:tgtEl>
                                        <p:attrNameLst>
                                          <p:attrName>ppt_y</p:attrName>
                                        </p:attrNameLst>
                                      </p:cBhvr>
                                      <p:tavLst>
                                        <p:tav tm="0">
                                          <p:val>
                                            <p:strVal val="0-#ppt_h/2"/>
                                          </p:val>
                                        </p:tav>
                                        <p:tav tm="100000">
                                          <p:val>
                                            <p:strVal val="#ppt_y"/>
                                          </p:val>
                                        </p:tav>
                                      </p:tavLst>
                                    </p:anim>
                                  </p:childTnLst>
                                </p:cTn>
                              </p:par>
                              <p:par>
                                <p:cTn id="510" presetID="2" presetClass="entr" presetSubtype="3" fill="hold" nodeType="withEffect">
                                  <p:stCondLst>
                                    <p:cond delay="0"/>
                                  </p:stCondLst>
                                  <p:childTnLst>
                                    <p:set>
                                      <p:cBhvr>
                                        <p:cTn id="511" dur="1" fill="hold">
                                          <p:stCondLst>
                                            <p:cond delay="0"/>
                                          </p:stCondLst>
                                        </p:cTn>
                                        <p:tgtEl>
                                          <p:spTgt spid="936"/>
                                        </p:tgtEl>
                                        <p:attrNameLst>
                                          <p:attrName>style.visibility</p:attrName>
                                        </p:attrNameLst>
                                      </p:cBhvr>
                                      <p:to>
                                        <p:strVal val="visible"/>
                                      </p:to>
                                    </p:set>
                                    <p:anim calcmode="lin" valueType="num">
                                      <p:cBhvr additive="base">
                                        <p:cTn id="512" dur="100" fill="hold"/>
                                        <p:tgtEl>
                                          <p:spTgt spid="936"/>
                                        </p:tgtEl>
                                        <p:attrNameLst>
                                          <p:attrName>ppt_x</p:attrName>
                                        </p:attrNameLst>
                                      </p:cBhvr>
                                      <p:tavLst>
                                        <p:tav tm="0">
                                          <p:val>
                                            <p:strVal val="1+#ppt_w/2"/>
                                          </p:val>
                                        </p:tav>
                                        <p:tav tm="100000">
                                          <p:val>
                                            <p:strVal val="#ppt_x"/>
                                          </p:val>
                                        </p:tav>
                                      </p:tavLst>
                                    </p:anim>
                                    <p:anim calcmode="lin" valueType="num">
                                      <p:cBhvr additive="base">
                                        <p:cTn id="513" dur="100" fill="hold"/>
                                        <p:tgtEl>
                                          <p:spTgt spid="936"/>
                                        </p:tgtEl>
                                        <p:attrNameLst>
                                          <p:attrName>ppt_y</p:attrName>
                                        </p:attrNameLst>
                                      </p:cBhvr>
                                      <p:tavLst>
                                        <p:tav tm="0">
                                          <p:val>
                                            <p:strVal val="0-#ppt_h/2"/>
                                          </p:val>
                                        </p:tav>
                                        <p:tav tm="100000">
                                          <p:val>
                                            <p:strVal val="#ppt_y"/>
                                          </p:val>
                                        </p:tav>
                                      </p:tavLst>
                                    </p:anim>
                                  </p:childTnLst>
                                </p:cTn>
                              </p:par>
                              <p:par>
                                <p:cTn id="514" presetID="2" presetClass="entr" presetSubtype="3" fill="hold" nodeType="withEffect">
                                  <p:stCondLst>
                                    <p:cond delay="0"/>
                                  </p:stCondLst>
                                  <p:childTnLst>
                                    <p:set>
                                      <p:cBhvr>
                                        <p:cTn id="515" dur="1" fill="hold">
                                          <p:stCondLst>
                                            <p:cond delay="0"/>
                                          </p:stCondLst>
                                        </p:cTn>
                                        <p:tgtEl>
                                          <p:spTgt spid="907"/>
                                        </p:tgtEl>
                                        <p:attrNameLst>
                                          <p:attrName>style.visibility</p:attrName>
                                        </p:attrNameLst>
                                      </p:cBhvr>
                                      <p:to>
                                        <p:strVal val="visible"/>
                                      </p:to>
                                    </p:set>
                                    <p:anim calcmode="lin" valueType="num">
                                      <p:cBhvr additive="base">
                                        <p:cTn id="516" dur="100" fill="hold"/>
                                        <p:tgtEl>
                                          <p:spTgt spid="907"/>
                                        </p:tgtEl>
                                        <p:attrNameLst>
                                          <p:attrName>ppt_x</p:attrName>
                                        </p:attrNameLst>
                                      </p:cBhvr>
                                      <p:tavLst>
                                        <p:tav tm="0">
                                          <p:val>
                                            <p:strVal val="1+#ppt_w/2"/>
                                          </p:val>
                                        </p:tav>
                                        <p:tav tm="100000">
                                          <p:val>
                                            <p:strVal val="#ppt_x"/>
                                          </p:val>
                                        </p:tav>
                                      </p:tavLst>
                                    </p:anim>
                                    <p:anim calcmode="lin" valueType="num">
                                      <p:cBhvr additive="base">
                                        <p:cTn id="517" dur="100" fill="hold"/>
                                        <p:tgtEl>
                                          <p:spTgt spid="907"/>
                                        </p:tgtEl>
                                        <p:attrNameLst>
                                          <p:attrName>ppt_y</p:attrName>
                                        </p:attrNameLst>
                                      </p:cBhvr>
                                      <p:tavLst>
                                        <p:tav tm="0">
                                          <p:val>
                                            <p:strVal val="0-#ppt_h/2"/>
                                          </p:val>
                                        </p:tav>
                                        <p:tav tm="100000">
                                          <p:val>
                                            <p:strVal val="#ppt_y"/>
                                          </p:val>
                                        </p:tav>
                                      </p:tavLst>
                                    </p:anim>
                                  </p:childTnLst>
                                </p:cTn>
                              </p:par>
                              <p:par>
                                <p:cTn id="518" presetID="2" presetClass="entr" presetSubtype="3" fill="hold" nodeType="withEffect">
                                  <p:stCondLst>
                                    <p:cond delay="0"/>
                                  </p:stCondLst>
                                  <p:childTnLst>
                                    <p:set>
                                      <p:cBhvr>
                                        <p:cTn id="519" dur="1" fill="hold">
                                          <p:stCondLst>
                                            <p:cond delay="0"/>
                                          </p:stCondLst>
                                        </p:cTn>
                                        <p:tgtEl>
                                          <p:spTgt spid="917"/>
                                        </p:tgtEl>
                                        <p:attrNameLst>
                                          <p:attrName>style.visibility</p:attrName>
                                        </p:attrNameLst>
                                      </p:cBhvr>
                                      <p:to>
                                        <p:strVal val="visible"/>
                                      </p:to>
                                    </p:set>
                                    <p:anim calcmode="lin" valueType="num">
                                      <p:cBhvr additive="base">
                                        <p:cTn id="520" dur="100" fill="hold"/>
                                        <p:tgtEl>
                                          <p:spTgt spid="917"/>
                                        </p:tgtEl>
                                        <p:attrNameLst>
                                          <p:attrName>ppt_x</p:attrName>
                                        </p:attrNameLst>
                                      </p:cBhvr>
                                      <p:tavLst>
                                        <p:tav tm="0">
                                          <p:val>
                                            <p:strVal val="1+#ppt_w/2"/>
                                          </p:val>
                                        </p:tav>
                                        <p:tav tm="100000">
                                          <p:val>
                                            <p:strVal val="#ppt_x"/>
                                          </p:val>
                                        </p:tav>
                                      </p:tavLst>
                                    </p:anim>
                                    <p:anim calcmode="lin" valueType="num">
                                      <p:cBhvr additive="base">
                                        <p:cTn id="521" dur="100" fill="hold"/>
                                        <p:tgtEl>
                                          <p:spTgt spid="917"/>
                                        </p:tgtEl>
                                        <p:attrNameLst>
                                          <p:attrName>ppt_y</p:attrName>
                                        </p:attrNameLst>
                                      </p:cBhvr>
                                      <p:tavLst>
                                        <p:tav tm="0">
                                          <p:val>
                                            <p:strVal val="0-#ppt_h/2"/>
                                          </p:val>
                                        </p:tav>
                                        <p:tav tm="100000">
                                          <p:val>
                                            <p:strVal val="#ppt_y"/>
                                          </p:val>
                                        </p:tav>
                                      </p:tavLst>
                                    </p:anim>
                                  </p:childTnLst>
                                </p:cTn>
                              </p:par>
                              <p:par>
                                <p:cTn id="522" presetID="2" presetClass="entr" presetSubtype="3" fill="hold" nodeType="withEffect">
                                  <p:stCondLst>
                                    <p:cond delay="0"/>
                                  </p:stCondLst>
                                  <p:childTnLst>
                                    <p:set>
                                      <p:cBhvr>
                                        <p:cTn id="523" dur="1" fill="hold">
                                          <p:stCondLst>
                                            <p:cond delay="0"/>
                                          </p:stCondLst>
                                        </p:cTn>
                                        <p:tgtEl>
                                          <p:spTgt spid="927"/>
                                        </p:tgtEl>
                                        <p:attrNameLst>
                                          <p:attrName>style.visibility</p:attrName>
                                        </p:attrNameLst>
                                      </p:cBhvr>
                                      <p:to>
                                        <p:strVal val="visible"/>
                                      </p:to>
                                    </p:set>
                                    <p:anim calcmode="lin" valueType="num">
                                      <p:cBhvr additive="base">
                                        <p:cTn id="524" dur="100" fill="hold"/>
                                        <p:tgtEl>
                                          <p:spTgt spid="927"/>
                                        </p:tgtEl>
                                        <p:attrNameLst>
                                          <p:attrName>ppt_x</p:attrName>
                                        </p:attrNameLst>
                                      </p:cBhvr>
                                      <p:tavLst>
                                        <p:tav tm="0">
                                          <p:val>
                                            <p:strVal val="1+#ppt_w/2"/>
                                          </p:val>
                                        </p:tav>
                                        <p:tav tm="100000">
                                          <p:val>
                                            <p:strVal val="#ppt_x"/>
                                          </p:val>
                                        </p:tav>
                                      </p:tavLst>
                                    </p:anim>
                                    <p:anim calcmode="lin" valueType="num">
                                      <p:cBhvr additive="base">
                                        <p:cTn id="525" dur="100" fill="hold"/>
                                        <p:tgtEl>
                                          <p:spTgt spid="927"/>
                                        </p:tgtEl>
                                        <p:attrNameLst>
                                          <p:attrName>ppt_y</p:attrName>
                                        </p:attrNameLst>
                                      </p:cBhvr>
                                      <p:tavLst>
                                        <p:tav tm="0">
                                          <p:val>
                                            <p:strVal val="0-#ppt_h/2"/>
                                          </p:val>
                                        </p:tav>
                                        <p:tav tm="100000">
                                          <p:val>
                                            <p:strVal val="#ppt_y"/>
                                          </p:val>
                                        </p:tav>
                                      </p:tavLst>
                                    </p:anim>
                                  </p:childTnLst>
                                </p:cTn>
                              </p:par>
                              <p:par>
                                <p:cTn id="526" presetID="2" presetClass="entr" presetSubtype="3" fill="hold" nodeType="withEffect">
                                  <p:stCondLst>
                                    <p:cond delay="0"/>
                                  </p:stCondLst>
                                  <p:childTnLst>
                                    <p:set>
                                      <p:cBhvr>
                                        <p:cTn id="527" dur="1" fill="hold">
                                          <p:stCondLst>
                                            <p:cond delay="0"/>
                                          </p:stCondLst>
                                        </p:cTn>
                                        <p:tgtEl>
                                          <p:spTgt spid="937"/>
                                        </p:tgtEl>
                                        <p:attrNameLst>
                                          <p:attrName>style.visibility</p:attrName>
                                        </p:attrNameLst>
                                      </p:cBhvr>
                                      <p:to>
                                        <p:strVal val="visible"/>
                                      </p:to>
                                    </p:set>
                                    <p:anim calcmode="lin" valueType="num">
                                      <p:cBhvr additive="base">
                                        <p:cTn id="528" dur="100" fill="hold"/>
                                        <p:tgtEl>
                                          <p:spTgt spid="937"/>
                                        </p:tgtEl>
                                        <p:attrNameLst>
                                          <p:attrName>ppt_x</p:attrName>
                                        </p:attrNameLst>
                                      </p:cBhvr>
                                      <p:tavLst>
                                        <p:tav tm="0">
                                          <p:val>
                                            <p:strVal val="1+#ppt_w/2"/>
                                          </p:val>
                                        </p:tav>
                                        <p:tav tm="100000">
                                          <p:val>
                                            <p:strVal val="#ppt_x"/>
                                          </p:val>
                                        </p:tav>
                                      </p:tavLst>
                                    </p:anim>
                                    <p:anim calcmode="lin" valueType="num">
                                      <p:cBhvr additive="base">
                                        <p:cTn id="529" dur="100" fill="hold"/>
                                        <p:tgtEl>
                                          <p:spTgt spid="937"/>
                                        </p:tgtEl>
                                        <p:attrNameLst>
                                          <p:attrName>ppt_y</p:attrName>
                                        </p:attrNameLst>
                                      </p:cBhvr>
                                      <p:tavLst>
                                        <p:tav tm="0">
                                          <p:val>
                                            <p:strVal val="0-#ppt_h/2"/>
                                          </p:val>
                                        </p:tav>
                                        <p:tav tm="100000">
                                          <p:val>
                                            <p:strVal val="#ppt_y"/>
                                          </p:val>
                                        </p:tav>
                                      </p:tavLst>
                                    </p:anim>
                                  </p:childTnLst>
                                </p:cTn>
                              </p:par>
                              <p:par>
                                <p:cTn id="530" presetID="2" presetClass="entr" presetSubtype="3" fill="hold" nodeType="withEffect">
                                  <p:stCondLst>
                                    <p:cond delay="0"/>
                                  </p:stCondLst>
                                  <p:childTnLst>
                                    <p:set>
                                      <p:cBhvr>
                                        <p:cTn id="531" dur="1" fill="hold">
                                          <p:stCondLst>
                                            <p:cond delay="0"/>
                                          </p:stCondLst>
                                        </p:cTn>
                                        <p:tgtEl>
                                          <p:spTgt spid="908"/>
                                        </p:tgtEl>
                                        <p:attrNameLst>
                                          <p:attrName>style.visibility</p:attrName>
                                        </p:attrNameLst>
                                      </p:cBhvr>
                                      <p:to>
                                        <p:strVal val="visible"/>
                                      </p:to>
                                    </p:set>
                                    <p:anim calcmode="lin" valueType="num">
                                      <p:cBhvr additive="base">
                                        <p:cTn id="532" dur="100" fill="hold"/>
                                        <p:tgtEl>
                                          <p:spTgt spid="908"/>
                                        </p:tgtEl>
                                        <p:attrNameLst>
                                          <p:attrName>ppt_x</p:attrName>
                                        </p:attrNameLst>
                                      </p:cBhvr>
                                      <p:tavLst>
                                        <p:tav tm="0">
                                          <p:val>
                                            <p:strVal val="1+#ppt_w/2"/>
                                          </p:val>
                                        </p:tav>
                                        <p:tav tm="100000">
                                          <p:val>
                                            <p:strVal val="#ppt_x"/>
                                          </p:val>
                                        </p:tav>
                                      </p:tavLst>
                                    </p:anim>
                                    <p:anim calcmode="lin" valueType="num">
                                      <p:cBhvr additive="base">
                                        <p:cTn id="533" dur="100" fill="hold"/>
                                        <p:tgtEl>
                                          <p:spTgt spid="908"/>
                                        </p:tgtEl>
                                        <p:attrNameLst>
                                          <p:attrName>ppt_y</p:attrName>
                                        </p:attrNameLst>
                                      </p:cBhvr>
                                      <p:tavLst>
                                        <p:tav tm="0">
                                          <p:val>
                                            <p:strVal val="0-#ppt_h/2"/>
                                          </p:val>
                                        </p:tav>
                                        <p:tav tm="100000">
                                          <p:val>
                                            <p:strVal val="#ppt_y"/>
                                          </p:val>
                                        </p:tav>
                                      </p:tavLst>
                                    </p:anim>
                                  </p:childTnLst>
                                </p:cTn>
                              </p:par>
                              <p:par>
                                <p:cTn id="534" presetID="2" presetClass="entr" presetSubtype="3" fill="hold" nodeType="withEffect">
                                  <p:stCondLst>
                                    <p:cond delay="0"/>
                                  </p:stCondLst>
                                  <p:childTnLst>
                                    <p:set>
                                      <p:cBhvr>
                                        <p:cTn id="535" dur="1" fill="hold">
                                          <p:stCondLst>
                                            <p:cond delay="0"/>
                                          </p:stCondLst>
                                        </p:cTn>
                                        <p:tgtEl>
                                          <p:spTgt spid="918"/>
                                        </p:tgtEl>
                                        <p:attrNameLst>
                                          <p:attrName>style.visibility</p:attrName>
                                        </p:attrNameLst>
                                      </p:cBhvr>
                                      <p:to>
                                        <p:strVal val="visible"/>
                                      </p:to>
                                    </p:set>
                                    <p:anim calcmode="lin" valueType="num">
                                      <p:cBhvr additive="base">
                                        <p:cTn id="536" dur="100" fill="hold"/>
                                        <p:tgtEl>
                                          <p:spTgt spid="918"/>
                                        </p:tgtEl>
                                        <p:attrNameLst>
                                          <p:attrName>ppt_x</p:attrName>
                                        </p:attrNameLst>
                                      </p:cBhvr>
                                      <p:tavLst>
                                        <p:tav tm="0">
                                          <p:val>
                                            <p:strVal val="1+#ppt_w/2"/>
                                          </p:val>
                                        </p:tav>
                                        <p:tav tm="100000">
                                          <p:val>
                                            <p:strVal val="#ppt_x"/>
                                          </p:val>
                                        </p:tav>
                                      </p:tavLst>
                                    </p:anim>
                                    <p:anim calcmode="lin" valueType="num">
                                      <p:cBhvr additive="base">
                                        <p:cTn id="537" dur="100" fill="hold"/>
                                        <p:tgtEl>
                                          <p:spTgt spid="918"/>
                                        </p:tgtEl>
                                        <p:attrNameLst>
                                          <p:attrName>ppt_y</p:attrName>
                                        </p:attrNameLst>
                                      </p:cBhvr>
                                      <p:tavLst>
                                        <p:tav tm="0">
                                          <p:val>
                                            <p:strVal val="0-#ppt_h/2"/>
                                          </p:val>
                                        </p:tav>
                                        <p:tav tm="100000">
                                          <p:val>
                                            <p:strVal val="#ppt_y"/>
                                          </p:val>
                                        </p:tav>
                                      </p:tavLst>
                                    </p:anim>
                                  </p:childTnLst>
                                </p:cTn>
                              </p:par>
                              <p:par>
                                <p:cTn id="538" presetID="2" presetClass="entr" presetSubtype="3" fill="hold" nodeType="withEffect">
                                  <p:stCondLst>
                                    <p:cond delay="0"/>
                                  </p:stCondLst>
                                  <p:childTnLst>
                                    <p:set>
                                      <p:cBhvr>
                                        <p:cTn id="539" dur="1" fill="hold">
                                          <p:stCondLst>
                                            <p:cond delay="0"/>
                                          </p:stCondLst>
                                        </p:cTn>
                                        <p:tgtEl>
                                          <p:spTgt spid="928"/>
                                        </p:tgtEl>
                                        <p:attrNameLst>
                                          <p:attrName>style.visibility</p:attrName>
                                        </p:attrNameLst>
                                      </p:cBhvr>
                                      <p:to>
                                        <p:strVal val="visible"/>
                                      </p:to>
                                    </p:set>
                                    <p:anim calcmode="lin" valueType="num">
                                      <p:cBhvr additive="base">
                                        <p:cTn id="540" dur="100" fill="hold"/>
                                        <p:tgtEl>
                                          <p:spTgt spid="928"/>
                                        </p:tgtEl>
                                        <p:attrNameLst>
                                          <p:attrName>ppt_x</p:attrName>
                                        </p:attrNameLst>
                                      </p:cBhvr>
                                      <p:tavLst>
                                        <p:tav tm="0">
                                          <p:val>
                                            <p:strVal val="1+#ppt_w/2"/>
                                          </p:val>
                                        </p:tav>
                                        <p:tav tm="100000">
                                          <p:val>
                                            <p:strVal val="#ppt_x"/>
                                          </p:val>
                                        </p:tav>
                                      </p:tavLst>
                                    </p:anim>
                                    <p:anim calcmode="lin" valueType="num">
                                      <p:cBhvr additive="base">
                                        <p:cTn id="541" dur="100" fill="hold"/>
                                        <p:tgtEl>
                                          <p:spTgt spid="928"/>
                                        </p:tgtEl>
                                        <p:attrNameLst>
                                          <p:attrName>ppt_y</p:attrName>
                                        </p:attrNameLst>
                                      </p:cBhvr>
                                      <p:tavLst>
                                        <p:tav tm="0">
                                          <p:val>
                                            <p:strVal val="0-#ppt_h/2"/>
                                          </p:val>
                                        </p:tav>
                                        <p:tav tm="100000">
                                          <p:val>
                                            <p:strVal val="#ppt_y"/>
                                          </p:val>
                                        </p:tav>
                                      </p:tavLst>
                                    </p:anim>
                                  </p:childTnLst>
                                </p:cTn>
                              </p:par>
                              <p:par>
                                <p:cTn id="542" presetID="2" presetClass="entr" presetSubtype="3" fill="hold" nodeType="withEffect">
                                  <p:stCondLst>
                                    <p:cond delay="0"/>
                                  </p:stCondLst>
                                  <p:childTnLst>
                                    <p:set>
                                      <p:cBhvr>
                                        <p:cTn id="543" dur="1" fill="hold">
                                          <p:stCondLst>
                                            <p:cond delay="0"/>
                                          </p:stCondLst>
                                        </p:cTn>
                                        <p:tgtEl>
                                          <p:spTgt spid="938"/>
                                        </p:tgtEl>
                                        <p:attrNameLst>
                                          <p:attrName>style.visibility</p:attrName>
                                        </p:attrNameLst>
                                      </p:cBhvr>
                                      <p:to>
                                        <p:strVal val="visible"/>
                                      </p:to>
                                    </p:set>
                                    <p:anim calcmode="lin" valueType="num">
                                      <p:cBhvr additive="base">
                                        <p:cTn id="544" dur="100" fill="hold"/>
                                        <p:tgtEl>
                                          <p:spTgt spid="938"/>
                                        </p:tgtEl>
                                        <p:attrNameLst>
                                          <p:attrName>ppt_x</p:attrName>
                                        </p:attrNameLst>
                                      </p:cBhvr>
                                      <p:tavLst>
                                        <p:tav tm="0">
                                          <p:val>
                                            <p:strVal val="1+#ppt_w/2"/>
                                          </p:val>
                                        </p:tav>
                                        <p:tav tm="100000">
                                          <p:val>
                                            <p:strVal val="#ppt_x"/>
                                          </p:val>
                                        </p:tav>
                                      </p:tavLst>
                                    </p:anim>
                                    <p:anim calcmode="lin" valueType="num">
                                      <p:cBhvr additive="base">
                                        <p:cTn id="545" dur="100" fill="hold"/>
                                        <p:tgtEl>
                                          <p:spTgt spid="938"/>
                                        </p:tgtEl>
                                        <p:attrNameLst>
                                          <p:attrName>ppt_y</p:attrName>
                                        </p:attrNameLst>
                                      </p:cBhvr>
                                      <p:tavLst>
                                        <p:tav tm="0">
                                          <p:val>
                                            <p:strVal val="0-#ppt_h/2"/>
                                          </p:val>
                                        </p:tav>
                                        <p:tav tm="100000">
                                          <p:val>
                                            <p:strVal val="#ppt_y"/>
                                          </p:val>
                                        </p:tav>
                                      </p:tavLst>
                                    </p:anim>
                                  </p:childTnLst>
                                </p:cTn>
                              </p:par>
                              <p:par>
                                <p:cTn id="546" presetID="2" presetClass="entr" presetSubtype="3" fill="hold" nodeType="withEffect">
                                  <p:stCondLst>
                                    <p:cond delay="0"/>
                                  </p:stCondLst>
                                  <p:childTnLst>
                                    <p:set>
                                      <p:cBhvr>
                                        <p:cTn id="547" dur="1" fill="hold">
                                          <p:stCondLst>
                                            <p:cond delay="0"/>
                                          </p:stCondLst>
                                        </p:cTn>
                                        <p:tgtEl>
                                          <p:spTgt spid="909"/>
                                        </p:tgtEl>
                                        <p:attrNameLst>
                                          <p:attrName>style.visibility</p:attrName>
                                        </p:attrNameLst>
                                      </p:cBhvr>
                                      <p:to>
                                        <p:strVal val="visible"/>
                                      </p:to>
                                    </p:set>
                                    <p:anim calcmode="lin" valueType="num">
                                      <p:cBhvr additive="base">
                                        <p:cTn id="548" dur="100" fill="hold"/>
                                        <p:tgtEl>
                                          <p:spTgt spid="909"/>
                                        </p:tgtEl>
                                        <p:attrNameLst>
                                          <p:attrName>ppt_x</p:attrName>
                                        </p:attrNameLst>
                                      </p:cBhvr>
                                      <p:tavLst>
                                        <p:tav tm="0">
                                          <p:val>
                                            <p:strVal val="1+#ppt_w/2"/>
                                          </p:val>
                                        </p:tav>
                                        <p:tav tm="100000">
                                          <p:val>
                                            <p:strVal val="#ppt_x"/>
                                          </p:val>
                                        </p:tav>
                                      </p:tavLst>
                                    </p:anim>
                                    <p:anim calcmode="lin" valueType="num">
                                      <p:cBhvr additive="base">
                                        <p:cTn id="549" dur="100" fill="hold"/>
                                        <p:tgtEl>
                                          <p:spTgt spid="909"/>
                                        </p:tgtEl>
                                        <p:attrNameLst>
                                          <p:attrName>ppt_y</p:attrName>
                                        </p:attrNameLst>
                                      </p:cBhvr>
                                      <p:tavLst>
                                        <p:tav tm="0">
                                          <p:val>
                                            <p:strVal val="0-#ppt_h/2"/>
                                          </p:val>
                                        </p:tav>
                                        <p:tav tm="100000">
                                          <p:val>
                                            <p:strVal val="#ppt_y"/>
                                          </p:val>
                                        </p:tav>
                                      </p:tavLst>
                                    </p:anim>
                                  </p:childTnLst>
                                </p:cTn>
                              </p:par>
                              <p:par>
                                <p:cTn id="550" presetID="2" presetClass="entr" presetSubtype="3" fill="hold" nodeType="withEffect">
                                  <p:stCondLst>
                                    <p:cond delay="0"/>
                                  </p:stCondLst>
                                  <p:childTnLst>
                                    <p:set>
                                      <p:cBhvr>
                                        <p:cTn id="551" dur="1" fill="hold">
                                          <p:stCondLst>
                                            <p:cond delay="0"/>
                                          </p:stCondLst>
                                        </p:cTn>
                                        <p:tgtEl>
                                          <p:spTgt spid="919"/>
                                        </p:tgtEl>
                                        <p:attrNameLst>
                                          <p:attrName>style.visibility</p:attrName>
                                        </p:attrNameLst>
                                      </p:cBhvr>
                                      <p:to>
                                        <p:strVal val="visible"/>
                                      </p:to>
                                    </p:set>
                                    <p:anim calcmode="lin" valueType="num">
                                      <p:cBhvr additive="base">
                                        <p:cTn id="552" dur="100" fill="hold"/>
                                        <p:tgtEl>
                                          <p:spTgt spid="919"/>
                                        </p:tgtEl>
                                        <p:attrNameLst>
                                          <p:attrName>ppt_x</p:attrName>
                                        </p:attrNameLst>
                                      </p:cBhvr>
                                      <p:tavLst>
                                        <p:tav tm="0">
                                          <p:val>
                                            <p:strVal val="1+#ppt_w/2"/>
                                          </p:val>
                                        </p:tav>
                                        <p:tav tm="100000">
                                          <p:val>
                                            <p:strVal val="#ppt_x"/>
                                          </p:val>
                                        </p:tav>
                                      </p:tavLst>
                                    </p:anim>
                                    <p:anim calcmode="lin" valueType="num">
                                      <p:cBhvr additive="base">
                                        <p:cTn id="553" dur="100" fill="hold"/>
                                        <p:tgtEl>
                                          <p:spTgt spid="919"/>
                                        </p:tgtEl>
                                        <p:attrNameLst>
                                          <p:attrName>ppt_y</p:attrName>
                                        </p:attrNameLst>
                                      </p:cBhvr>
                                      <p:tavLst>
                                        <p:tav tm="0">
                                          <p:val>
                                            <p:strVal val="0-#ppt_h/2"/>
                                          </p:val>
                                        </p:tav>
                                        <p:tav tm="100000">
                                          <p:val>
                                            <p:strVal val="#ppt_y"/>
                                          </p:val>
                                        </p:tav>
                                      </p:tavLst>
                                    </p:anim>
                                  </p:childTnLst>
                                </p:cTn>
                              </p:par>
                              <p:par>
                                <p:cTn id="554" presetID="2" presetClass="entr" presetSubtype="3" fill="hold" nodeType="withEffect">
                                  <p:stCondLst>
                                    <p:cond delay="0"/>
                                  </p:stCondLst>
                                  <p:childTnLst>
                                    <p:set>
                                      <p:cBhvr>
                                        <p:cTn id="555" dur="1" fill="hold">
                                          <p:stCondLst>
                                            <p:cond delay="0"/>
                                          </p:stCondLst>
                                        </p:cTn>
                                        <p:tgtEl>
                                          <p:spTgt spid="929"/>
                                        </p:tgtEl>
                                        <p:attrNameLst>
                                          <p:attrName>style.visibility</p:attrName>
                                        </p:attrNameLst>
                                      </p:cBhvr>
                                      <p:to>
                                        <p:strVal val="visible"/>
                                      </p:to>
                                    </p:set>
                                    <p:anim calcmode="lin" valueType="num">
                                      <p:cBhvr additive="base">
                                        <p:cTn id="556" dur="100" fill="hold"/>
                                        <p:tgtEl>
                                          <p:spTgt spid="929"/>
                                        </p:tgtEl>
                                        <p:attrNameLst>
                                          <p:attrName>ppt_x</p:attrName>
                                        </p:attrNameLst>
                                      </p:cBhvr>
                                      <p:tavLst>
                                        <p:tav tm="0">
                                          <p:val>
                                            <p:strVal val="1+#ppt_w/2"/>
                                          </p:val>
                                        </p:tav>
                                        <p:tav tm="100000">
                                          <p:val>
                                            <p:strVal val="#ppt_x"/>
                                          </p:val>
                                        </p:tav>
                                      </p:tavLst>
                                    </p:anim>
                                    <p:anim calcmode="lin" valueType="num">
                                      <p:cBhvr additive="base">
                                        <p:cTn id="557" dur="100" fill="hold"/>
                                        <p:tgtEl>
                                          <p:spTgt spid="929"/>
                                        </p:tgtEl>
                                        <p:attrNameLst>
                                          <p:attrName>ppt_y</p:attrName>
                                        </p:attrNameLst>
                                      </p:cBhvr>
                                      <p:tavLst>
                                        <p:tav tm="0">
                                          <p:val>
                                            <p:strVal val="0-#ppt_h/2"/>
                                          </p:val>
                                        </p:tav>
                                        <p:tav tm="100000">
                                          <p:val>
                                            <p:strVal val="#ppt_y"/>
                                          </p:val>
                                        </p:tav>
                                      </p:tavLst>
                                    </p:anim>
                                  </p:childTnLst>
                                </p:cTn>
                              </p:par>
                              <p:par>
                                <p:cTn id="558" presetID="2" presetClass="entr" presetSubtype="3" fill="hold" nodeType="withEffect">
                                  <p:stCondLst>
                                    <p:cond delay="0"/>
                                  </p:stCondLst>
                                  <p:childTnLst>
                                    <p:set>
                                      <p:cBhvr>
                                        <p:cTn id="559" dur="1" fill="hold">
                                          <p:stCondLst>
                                            <p:cond delay="0"/>
                                          </p:stCondLst>
                                        </p:cTn>
                                        <p:tgtEl>
                                          <p:spTgt spid="939"/>
                                        </p:tgtEl>
                                        <p:attrNameLst>
                                          <p:attrName>style.visibility</p:attrName>
                                        </p:attrNameLst>
                                      </p:cBhvr>
                                      <p:to>
                                        <p:strVal val="visible"/>
                                      </p:to>
                                    </p:set>
                                    <p:anim calcmode="lin" valueType="num">
                                      <p:cBhvr additive="base">
                                        <p:cTn id="560" dur="100" fill="hold"/>
                                        <p:tgtEl>
                                          <p:spTgt spid="939"/>
                                        </p:tgtEl>
                                        <p:attrNameLst>
                                          <p:attrName>ppt_x</p:attrName>
                                        </p:attrNameLst>
                                      </p:cBhvr>
                                      <p:tavLst>
                                        <p:tav tm="0">
                                          <p:val>
                                            <p:strVal val="1+#ppt_w/2"/>
                                          </p:val>
                                        </p:tav>
                                        <p:tav tm="100000">
                                          <p:val>
                                            <p:strVal val="#ppt_x"/>
                                          </p:val>
                                        </p:tav>
                                      </p:tavLst>
                                    </p:anim>
                                    <p:anim calcmode="lin" valueType="num">
                                      <p:cBhvr additive="base">
                                        <p:cTn id="561" dur="100" fill="hold"/>
                                        <p:tgtEl>
                                          <p:spTgt spid="939"/>
                                        </p:tgtEl>
                                        <p:attrNameLst>
                                          <p:attrName>ppt_y</p:attrName>
                                        </p:attrNameLst>
                                      </p:cBhvr>
                                      <p:tavLst>
                                        <p:tav tm="0">
                                          <p:val>
                                            <p:strVal val="0-#ppt_h/2"/>
                                          </p:val>
                                        </p:tav>
                                        <p:tav tm="100000">
                                          <p:val>
                                            <p:strVal val="#ppt_y"/>
                                          </p:val>
                                        </p:tav>
                                      </p:tavLst>
                                    </p:anim>
                                  </p:childTnLst>
                                </p:cTn>
                              </p:par>
                              <p:par>
                                <p:cTn id="562" presetID="2" presetClass="entr" presetSubtype="3" fill="hold" nodeType="withEffect">
                                  <p:stCondLst>
                                    <p:cond delay="0"/>
                                  </p:stCondLst>
                                  <p:childTnLst>
                                    <p:set>
                                      <p:cBhvr>
                                        <p:cTn id="563" dur="1" fill="hold">
                                          <p:stCondLst>
                                            <p:cond delay="0"/>
                                          </p:stCondLst>
                                        </p:cTn>
                                        <p:tgtEl>
                                          <p:spTgt spid="910"/>
                                        </p:tgtEl>
                                        <p:attrNameLst>
                                          <p:attrName>style.visibility</p:attrName>
                                        </p:attrNameLst>
                                      </p:cBhvr>
                                      <p:to>
                                        <p:strVal val="visible"/>
                                      </p:to>
                                    </p:set>
                                    <p:anim calcmode="lin" valueType="num">
                                      <p:cBhvr additive="base">
                                        <p:cTn id="564" dur="100" fill="hold"/>
                                        <p:tgtEl>
                                          <p:spTgt spid="910"/>
                                        </p:tgtEl>
                                        <p:attrNameLst>
                                          <p:attrName>ppt_x</p:attrName>
                                        </p:attrNameLst>
                                      </p:cBhvr>
                                      <p:tavLst>
                                        <p:tav tm="0">
                                          <p:val>
                                            <p:strVal val="1+#ppt_w/2"/>
                                          </p:val>
                                        </p:tav>
                                        <p:tav tm="100000">
                                          <p:val>
                                            <p:strVal val="#ppt_x"/>
                                          </p:val>
                                        </p:tav>
                                      </p:tavLst>
                                    </p:anim>
                                    <p:anim calcmode="lin" valueType="num">
                                      <p:cBhvr additive="base">
                                        <p:cTn id="565" dur="100" fill="hold"/>
                                        <p:tgtEl>
                                          <p:spTgt spid="910"/>
                                        </p:tgtEl>
                                        <p:attrNameLst>
                                          <p:attrName>ppt_y</p:attrName>
                                        </p:attrNameLst>
                                      </p:cBhvr>
                                      <p:tavLst>
                                        <p:tav tm="0">
                                          <p:val>
                                            <p:strVal val="0-#ppt_h/2"/>
                                          </p:val>
                                        </p:tav>
                                        <p:tav tm="100000">
                                          <p:val>
                                            <p:strVal val="#ppt_y"/>
                                          </p:val>
                                        </p:tav>
                                      </p:tavLst>
                                    </p:anim>
                                  </p:childTnLst>
                                </p:cTn>
                              </p:par>
                              <p:par>
                                <p:cTn id="566" presetID="2" presetClass="entr" presetSubtype="3" fill="hold" nodeType="withEffect">
                                  <p:stCondLst>
                                    <p:cond delay="0"/>
                                  </p:stCondLst>
                                  <p:childTnLst>
                                    <p:set>
                                      <p:cBhvr>
                                        <p:cTn id="567" dur="1" fill="hold">
                                          <p:stCondLst>
                                            <p:cond delay="0"/>
                                          </p:stCondLst>
                                        </p:cTn>
                                        <p:tgtEl>
                                          <p:spTgt spid="920"/>
                                        </p:tgtEl>
                                        <p:attrNameLst>
                                          <p:attrName>style.visibility</p:attrName>
                                        </p:attrNameLst>
                                      </p:cBhvr>
                                      <p:to>
                                        <p:strVal val="visible"/>
                                      </p:to>
                                    </p:set>
                                    <p:anim calcmode="lin" valueType="num">
                                      <p:cBhvr additive="base">
                                        <p:cTn id="568" dur="100" fill="hold"/>
                                        <p:tgtEl>
                                          <p:spTgt spid="920"/>
                                        </p:tgtEl>
                                        <p:attrNameLst>
                                          <p:attrName>ppt_x</p:attrName>
                                        </p:attrNameLst>
                                      </p:cBhvr>
                                      <p:tavLst>
                                        <p:tav tm="0">
                                          <p:val>
                                            <p:strVal val="1+#ppt_w/2"/>
                                          </p:val>
                                        </p:tav>
                                        <p:tav tm="100000">
                                          <p:val>
                                            <p:strVal val="#ppt_x"/>
                                          </p:val>
                                        </p:tav>
                                      </p:tavLst>
                                    </p:anim>
                                    <p:anim calcmode="lin" valueType="num">
                                      <p:cBhvr additive="base">
                                        <p:cTn id="569" dur="100" fill="hold"/>
                                        <p:tgtEl>
                                          <p:spTgt spid="920"/>
                                        </p:tgtEl>
                                        <p:attrNameLst>
                                          <p:attrName>ppt_y</p:attrName>
                                        </p:attrNameLst>
                                      </p:cBhvr>
                                      <p:tavLst>
                                        <p:tav tm="0">
                                          <p:val>
                                            <p:strVal val="0-#ppt_h/2"/>
                                          </p:val>
                                        </p:tav>
                                        <p:tav tm="100000">
                                          <p:val>
                                            <p:strVal val="#ppt_y"/>
                                          </p:val>
                                        </p:tav>
                                      </p:tavLst>
                                    </p:anim>
                                  </p:childTnLst>
                                </p:cTn>
                              </p:par>
                              <p:par>
                                <p:cTn id="570" presetID="2" presetClass="entr" presetSubtype="3" fill="hold" nodeType="withEffect">
                                  <p:stCondLst>
                                    <p:cond delay="0"/>
                                  </p:stCondLst>
                                  <p:childTnLst>
                                    <p:set>
                                      <p:cBhvr>
                                        <p:cTn id="571" dur="1" fill="hold">
                                          <p:stCondLst>
                                            <p:cond delay="0"/>
                                          </p:stCondLst>
                                        </p:cTn>
                                        <p:tgtEl>
                                          <p:spTgt spid="930"/>
                                        </p:tgtEl>
                                        <p:attrNameLst>
                                          <p:attrName>style.visibility</p:attrName>
                                        </p:attrNameLst>
                                      </p:cBhvr>
                                      <p:to>
                                        <p:strVal val="visible"/>
                                      </p:to>
                                    </p:set>
                                    <p:anim calcmode="lin" valueType="num">
                                      <p:cBhvr additive="base">
                                        <p:cTn id="572" dur="100" fill="hold"/>
                                        <p:tgtEl>
                                          <p:spTgt spid="930"/>
                                        </p:tgtEl>
                                        <p:attrNameLst>
                                          <p:attrName>ppt_x</p:attrName>
                                        </p:attrNameLst>
                                      </p:cBhvr>
                                      <p:tavLst>
                                        <p:tav tm="0">
                                          <p:val>
                                            <p:strVal val="1+#ppt_w/2"/>
                                          </p:val>
                                        </p:tav>
                                        <p:tav tm="100000">
                                          <p:val>
                                            <p:strVal val="#ppt_x"/>
                                          </p:val>
                                        </p:tav>
                                      </p:tavLst>
                                    </p:anim>
                                    <p:anim calcmode="lin" valueType="num">
                                      <p:cBhvr additive="base">
                                        <p:cTn id="573" dur="100" fill="hold"/>
                                        <p:tgtEl>
                                          <p:spTgt spid="930"/>
                                        </p:tgtEl>
                                        <p:attrNameLst>
                                          <p:attrName>ppt_y</p:attrName>
                                        </p:attrNameLst>
                                      </p:cBhvr>
                                      <p:tavLst>
                                        <p:tav tm="0">
                                          <p:val>
                                            <p:strVal val="0-#ppt_h/2"/>
                                          </p:val>
                                        </p:tav>
                                        <p:tav tm="100000">
                                          <p:val>
                                            <p:strVal val="#ppt_y"/>
                                          </p:val>
                                        </p:tav>
                                      </p:tavLst>
                                    </p:anim>
                                  </p:childTnLst>
                                </p:cTn>
                              </p:par>
                              <p:par>
                                <p:cTn id="574" presetID="2" presetClass="entr" presetSubtype="3" fill="hold" nodeType="withEffect">
                                  <p:stCondLst>
                                    <p:cond delay="0"/>
                                  </p:stCondLst>
                                  <p:childTnLst>
                                    <p:set>
                                      <p:cBhvr>
                                        <p:cTn id="575" dur="1" fill="hold">
                                          <p:stCondLst>
                                            <p:cond delay="0"/>
                                          </p:stCondLst>
                                        </p:cTn>
                                        <p:tgtEl>
                                          <p:spTgt spid="940"/>
                                        </p:tgtEl>
                                        <p:attrNameLst>
                                          <p:attrName>style.visibility</p:attrName>
                                        </p:attrNameLst>
                                      </p:cBhvr>
                                      <p:to>
                                        <p:strVal val="visible"/>
                                      </p:to>
                                    </p:set>
                                    <p:anim calcmode="lin" valueType="num">
                                      <p:cBhvr additive="base">
                                        <p:cTn id="576" dur="100" fill="hold"/>
                                        <p:tgtEl>
                                          <p:spTgt spid="940"/>
                                        </p:tgtEl>
                                        <p:attrNameLst>
                                          <p:attrName>ppt_x</p:attrName>
                                        </p:attrNameLst>
                                      </p:cBhvr>
                                      <p:tavLst>
                                        <p:tav tm="0">
                                          <p:val>
                                            <p:strVal val="1+#ppt_w/2"/>
                                          </p:val>
                                        </p:tav>
                                        <p:tav tm="100000">
                                          <p:val>
                                            <p:strVal val="#ppt_x"/>
                                          </p:val>
                                        </p:tav>
                                      </p:tavLst>
                                    </p:anim>
                                    <p:anim calcmode="lin" valueType="num">
                                      <p:cBhvr additive="base">
                                        <p:cTn id="577" dur="100" fill="hold"/>
                                        <p:tgtEl>
                                          <p:spTgt spid="940"/>
                                        </p:tgtEl>
                                        <p:attrNameLst>
                                          <p:attrName>ppt_y</p:attrName>
                                        </p:attrNameLst>
                                      </p:cBhvr>
                                      <p:tavLst>
                                        <p:tav tm="0">
                                          <p:val>
                                            <p:strVal val="0-#ppt_h/2"/>
                                          </p:val>
                                        </p:tav>
                                        <p:tav tm="100000">
                                          <p:val>
                                            <p:strVal val="#ppt_y"/>
                                          </p:val>
                                        </p:tav>
                                      </p:tavLst>
                                    </p:anim>
                                  </p:childTnLst>
                                </p:cTn>
                              </p:par>
                              <p:par>
                                <p:cTn id="578" presetID="2" presetClass="entr" presetSubtype="3" fill="hold" nodeType="withEffect">
                                  <p:stCondLst>
                                    <p:cond delay="0"/>
                                  </p:stCondLst>
                                  <p:childTnLst>
                                    <p:set>
                                      <p:cBhvr>
                                        <p:cTn id="579" dur="1" fill="hold">
                                          <p:stCondLst>
                                            <p:cond delay="0"/>
                                          </p:stCondLst>
                                        </p:cTn>
                                        <p:tgtEl>
                                          <p:spTgt spid="911"/>
                                        </p:tgtEl>
                                        <p:attrNameLst>
                                          <p:attrName>style.visibility</p:attrName>
                                        </p:attrNameLst>
                                      </p:cBhvr>
                                      <p:to>
                                        <p:strVal val="visible"/>
                                      </p:to>
                                    </p:set>
                                    <p:anim calcmode="lin" valueType="num">
                                      <p:cBhvr additive="base">
                                        <p:cTn id="580" dur="100" fill="hold"/>
                                        <p:tgtEl>
                                          <p:spTgt spid="911"/>
                                        </p:tgtEl>
                                        <p:attrNameLst>
                                          <p:attrName>ppt_x</p:attrName>
                                        </p:attrNameLst>
                                      </p:cBhvr>
                                      <p:tavLst>
                                        <p:tav tm="0">
                                          <p:val>
                                            <p:strVal val="1+#ppt_w/2"/>
                                          </p:val>
                                        </p:tav>
                                        <p:tav tm="100000">
                                          <p:val>
                                            <p:strVal val="#ppt_x"/>
                                          </p:val>
                                        </p:tav>
                                      </p:tavLst>
                                    </p:anim>
                                    <p:anim calcmode="lin" valueType="num">
                                      <p:cBhvr additive="base">
                                        <p:cTn id="581" dur="100" fill="hold"/>
                                        <p:tgtEl>
                                          <p:spTgt spid="911"/>
                                        </p:tgtEl>
                                        <p:attrNameLst>
                                          <p:attrName>ppt_y</p:attrName>
                                        </p:attrNameLst>
                                      </p:cBhvr>
                                      <p:tavLst>
                                        <p:tav tm="0">
                                          <p:val>
                                            <p:strVal val="0-#ppt_h/2"/>
                                          </p:val>
                                        </p:tav>
                                        <p:tav tm="100000">
                                          <p:val>
                                            <p:strVal val="#ppt_y"/>
                                          </p:val>
                                        </p:tav>
                                      </p:tavLst>
                                    </p:anim>
                                  </p:childTnLst>
                                </p:cTn>
                              </p:par>
                              <p:par>
                                <p:cTn id="582" presetID="2" presetClass="entr" presetSubtype="3" fill="hold" nodeType="withEffect">
                                  <p:stCondLst>
                                    <p:cond delay="0"/>
                                  </p:stCondLst>
                                  <p:childTnLst>
                                    <p:set>
                                      <p:cBhvr>
                                        <p:cTn id="583" dur="1" fill="hold">
                                          <p:stCondLst>
                                            <p:cond delay="0"/>
                                          </p:stCondLst>
                                        </p:cTn>
                                        <p:tgtEl>
                                          <p:spTgt spid="921"/>
                                        </p:tgtEl>
                                        <p:attrNameLst>
                                          <p:attrName>style.visibility</p:attrName>
                                        </p:attrNameLst>
                                      </p:cBhvr>
                                      <p:to>
                                        <p:strVal val="visible"/>
                                      </p:to>
                                    </p:set>
                                    <p:anim calcmode="lin" valueType="num">
                                      <p:cBhvr additive="base">
                                        <p:cTn id="584" dur="100" fill="hold"/>
                                        <p:tgtEl>
                                          <p:spTgt spid="921"/>
                                        </p:tgtEl>
                                        <p:attrNameLst>
                                          <p:attrName>ppt_x</p:attrName>
                                        </p:attrNameLst>
                                      </p:cBhvr>
                                      <p:tavLst>
                                        <p:tav tm="0">
                                          <p:val>
                                            <p:strVal val="1+#ppt_w/2"/>
                                          </p:val>
                                        </p:tav>
                                        <p:tav tm="100000">
                                          <p:val>
                                            <p:strVal val="#ppt_x"/>
                                          </p:val>
                                        </p:tav>
                                      </p:tavLst>
                                    </p:anim>
                                    <p:anim calcmode="lin" valueType="num">
                                      <p:cBhvr additive="base">
                                        <p:cTn id="585" dur="100" fill="hold"/>
                                        <p:tgtEl>
                                          <p:spTgt spid="921"/>
                                        </p:tgtEl>
                                        <p:attrNameLst>
                                          <p:attrName>ppt_y</p:attrName>
                                        </p:attrNameLst>
                                      </p:cBhvr>
                                      <p:tavLst>
                                        <p:tav tm="0">
                                          <p:val>
                                            <p:strVal val="0-#ppt_h/2"/>
                                          </p:val>
                                        </p:tav>
                                        <p:tav tm="100000">
                                          <p:val>
                                            <p:strVal val="#ppt_y"/>
                                          </p:val>
                                        </p:tav>
                                      </p:tavLst>
                                    </p:anim>
                                  </p:childTnLst>
                                </p:cTn>
                              </p:par>
                              <p:par>
                                <p:cTn id="586" presetID="2" presetClass="entr" presetSubtype="3" fill="hold" nodeType="withEffect">
                                  <p:stCondLst>
                                    <p:cond delay="0"/>
                                  </p:stCondLst>
                                  <p:childTnLst>
                                    <p:set>
                                      <p:cBhvr>
                                        <p:cTn id="587" dur="1" fill="hold">
                                          <p:stCondLst>
                                            <p:cond delay="0"/>
                                          </p:stCondLst>
                                        </p:cTn>
                                        <p:tgtEl>
                                          <p:spTgt spid="931"/>
                                        </p:tgtEl>
                                        <p:attrNameLst>
                                          <p:attrName>style.visibility</p:attrName>
                                        </p:attrNameLst>
                                      </p:cBhvr>
                                      <p:to>
                                        <p:strVal val="visible"/>
                                      </p:to>
                                    </p:set>
                                    <p:anim calcmode="lin" valueType="num">
                                      <p:cBhvr additive="base">
                                        <p:cTn id="588" dur="100" fill="hold"/>
                                        <p:tgtEl>
                                          <p:spTgt spid="931"/>
                                        </p:tgtEl>
                                        <p:attrNameLst>
                                          <p:attrName>ppt_x</p:attrName>
                                        </p:attrNameLst>
                                      </p:cBhvr>
                                      <p:tavLst>
                                        <p:tav tm="0">
                                          <p:val>
                                            <p:strVal val="1+#ppt_w/2"/>
                                          </p:val>
                                        </p:tav>
                                        <p:tav tm="100000">
                                          <p:val>
                                            <p:strVal val="#ppt_x"/>
                                          </p:val>
                                        </p:tav>
                                      </p:tavLst>
                                    </p:anim>
                                    <p:anim calcmode="lin" valueType="num">
                                      <p:cBhvr additive="base">
                                        <p:cTn id="589" dur="100" fill="hold"/>
                                        <p:tgtEl>
                                          <p:spTgt spid="931"/>
                                        </p:tgtEl>
                                        <p:attrNameLst>
                                          <p:attrName>ppt_y</p:attrName>
                                        </p:attrNameLst>
                                      </p:cBhvr>
                                      <p:tavLst>
                                        <p:tav tm="0">
                                          <p:val>
                                            <p:strVal val="0-#ppt_h/2"/>
                                          </p:val>
                                        </p:tav>
                                        <p:tav tm="100000">
                                          <p:val>
                                            <p:strVal val="#ppt_y"/>
                                          </p:val>
                                        </p:tav>
                                      </p:tavLst>
                                    </p:anim>
                                  </p:childTnLst>
                                </p:cTn>
                              </p:par>
                              <p:par>
                                <p:cTn id="590" presetID="2" presetClass="entr" presetSubtype="3" fill="hold" nodeType="withEffect">
                                  <p:stCondLst>
                                    <p:cond delay="0"/>
                                  </p:stCondLst>
                                  <p:childTnLst>
                                    <p:set>
                                      <p:cBhvr>
                                        <p:cTn id="591" dur="1" fill="hold">
                                          <p:stCondLst>
                                            <p:cond delay="0"/>
                                          </p:stCondLst>
                                        </p:cTn>
                                        <p:tgtEl>
                                          <p:spTgt spid="941"/>
                                        </p:tgtEl>
                                        <p:attrNameLst>
                                          <p:attrName>style.visibility</p:attrName>
                                        </p:attrNameLst>
                                      </p:cBhvr>
                                      <p:to>
                                        <p:strVal val="visible"/>
                                      </p:to>
                                    </p:set>
                                    <p:anim calcmode="lin" valueType="num">
                                      <p:cBhvr additive="base">
                                        <p:cTn id="592" dur="100" fill="hold"/>
                                        <p:tgtEl>
                                          <p:spTgt spid="941"/>
                                        </p:tgtEl>
                                        <p:attrNameLst>
                                          <p:attrName>ppt_x</p:attrName>
                                        </p:attrNameLst>
                                      </p:cBhvr>
                                      <p:tavLst>
                                        <p:tav tm="0">
                                          <p:val>
                                            <p:strVal val="1+#ppt_w/2"/>
                                          </p:val>
                                        </p:tav>
                                        <p:tav tm="100000">
                                          <p:val>
                                            <p:strVal val="#ppt_x"/>
                                          </p:val>
                                        </p:tav>
                                      </p:tavLst>
                                    </p:anim>
                                    <p:anim calcmode="lin" valueType="num">
                                      <p:cBhvr additive="base">
                                        <p:cTn id="593" dur="100" fill="hold"/>
                                        <p:tgtEl>
                                          <p:spTgt spid="941"/>
                                        </p:tgtEl>
                                        <p:attrNameLst>
                                          <p:attrName>ppt_y</p:attrName>
                                        </p:attrNameLst>
                                      </p:cBhvr>
                                      <p:tavLst>
                                        <p:tav tm="0">
                                          <p:val>
                                            <p:strVal val="0-#ppt_h/2"/>
                                          </p:val>
                                        </p:tav>
                                        <p:tav tm="100000">
                                          <p:val>
                                            <p:strVal val="#ppt_y"/>
                                          </p:val>
                                        </p:tav>
                                      </p:tavLst>
                                    </p:anim>
                                  </p:childTnLst>
                                </p:cTn>
                              </p:par>
                            </p:childTnLst>
                          </p:cTn>
                        </p:par>
                        <p:par>
                          <p:cTn id="594" fill="hold">
                            <p:stCondLst>
                              <p:cond delay="2700"/>
                            </p:stCondLst>
                            <p:childTnLst>
                              <p:par>
                                <p:cTn id="595" presetID="2" presetClass="entr" presetSubtype="4" fill="hold" nodeType="afterEffect">
                                  <p:stCondLst>
                                    <p:cond delay="0"/>
                                  </p:stCondLst>
                                  <p:childTnLst>
                                    <p:set>
                                      <p:cBhvr>
                                        <p:cTn id="596" dur="1" fill="hold">
                                          <p:stCondLst>
                                            <p:cond delay="0"/>
                                          </p:stCondLst>
                                        </p:cTn>
                                        <p:tgtEl>
                                          <p:spTgt spid="944"/>
                                        </p:tgtEl>
                                        <p:attrNameLst>
                                          <p:attrName>style.visibility</p:attrName>
                                        </p:attrNameLst>
                                      </p:cBhvr>
                                      <p:to>
                                        <p:strVal val="visible"/>
                                      </p:to>
                                    </p:set>
                                    <p:anim calcmode="lin" valueType="num">
                                      <p:cBhvr additive="base">
                                        <p:cTn id="597" dur="100" fill="hold"/>
                                        <p:tgtEl>
                                          <p:spTgt spid="944"/>
                                        </p:tgtEl>
                                        <p:attrNameLst>
                                          <p:attrName>ppt_x</p:attrName>
                                        </p:attrNameLst>
                                      </p:cBhvr>
                                      <p:tavLst>
                                        <p:tav tm="0">
                                          <p:val>
                                            <p:strVal val="#ppt_x"/>
                                          </p:val>
                                        </p:tav>
                                        <p:tav tm="100000">
                                          <p:val>
                                            <p:strVal val="#ppt_x"/>
                                          </p:val>
                                        </p:tav>
                                      </p:tavLst>
                                    </p:anim>
                                    <p:anim calcmode="lin" valueType="num">
                                      <p:cBhvr additive="base">
                                        <p:cTn id="598" dur="100" fill="hold"/>
                                        <p:tgtEl>
                                          <p:spTgt spid="944"/>
                                        </p:tgtEl>
                                        <p:attrNameLst>
                                          <p:attrName>ppt_y</p:attrName>
                                        </p:attrNameLst>
                                      </p:cBhvr>
                                      <p:tavLst>
                                        <p:tav tm="0">
                                          <p:val>
                                            <p:strVal val="1+#ppt_h/2"/>
                                          </p:val>
                                        </p:tav>
                                        <p:tav tm="100000">
                                          <p:val>
                                            <p:strVal val="#ppt_y"/>
                                          </p:val>
                                        </p:tav>
                                      </p:tavLst>
                                    </p:anim>
                                  </p:childTnLst>
                                </p:cTn>
                              </p:par>
                              <p:par>
                                <p:cTn id="599" presetID="2" presetClass="entr" presetSubtype="4" fill="hold" nodeType="withEffect">
                                  <p:stCondLst>
                                    <p:cond delay="0"/>
                                  </p:stCondLst>
                                  <p:childTnLst>
                                    <p:set>
                                      <p:cBhvr>
                                        <p:cTn id="600" dur="1" fill="hold">
                                          <p:stCondLst>
                                            <p:cond delay="0"/>
                                          </p:stCondLst>
                                        </p:cTn>
                                        <p:tgtEl>
                                          <p:spTgt spid="954"/>
                                        </p:tgtEl>
                                        <p:attrNameLst>
                                          <p:attrName>style.visibility</p:attrName>
                                        </p:attrNameLst>
                                      </p:cBhvr>
                                      <p:to>
                                        <p:strVal val="visible"/>
                                      </p:to>
                                    </p:set>
                                    <p:anim calcmode="lin" valueType="num">
                                      <p:cBhvr additive="base">
                                        <p:cTn id="601" dur="100" fill="hold"/>
                                        <p:tgtEl>
                                          <p:spTgt spid="954"/>
                                        </p:tgtEl>
                                        <p:attrNameLst>
                                          <p:attrName>ppt_x</p:attrName>
                                        </p:attrNameLst>
                                      </p:cBhvr>
                                      <p:tavLst>
                                        <p:tav tm="0">
                                          <p:val>
                                            <p:strVal val="#ppt_x"/>
                                          </p:val>
                                        </p:tav>
                                        <p:tav tm="100000">
                                          <p:val>
                                            <p:strVal val="#ppt_x"/>
                                          </p:val>
                                        </p:tav>
                                      </p:tavLst>
                                    </p:anim>
                                    <p:anim calcmode="lin" valueType="num">
                                      <p:cBhvr additive="base">
                                        <p:cTn id="602" dur="100" fill="hold"/>
                                        <p:tgtEl>
                                          <p:spTgt spid="954"/>
                                        </p:tgtEl>
                                        <p:attrNameLst>
                                          <p:attrName>ppt_y</p:attrName>
                                        </p:attrNameLst>
                                      </p:cBhvr>
                                      <p:tavLst>
                                        <p:tav tm="0">
                                          <p:val>
                                            <p:strVal val="1+#ppt_h/2"/>
                                          </p:val>
                                        </p:tav>
                                        <p:tav tm="100000">
                                          <p:val>
                                            <p:strVal val="#ppt_y"/>
                                          </p:val>
                                        </p:tav>
                                      </p:tavLst>
                                    </p:anim>
                                  </p:childTnLst>
                                </p:cTn>
                              </p:par>
                              <p:par>
                                <p:cTn id="603" presetID="2" presetClass="entr" presetSubtype="4" fill="hold" nodeType="withEffect">
                                  <p:stCondLst>
                                    <p:cond delay="0"/>
                                  </p:stCondLst>
                                  <p:childTnLst>
                                    <p:set>
                                      <p:cBhvr>
                                        <p:cTn id="604" dur="1" fill="hold">
                                          <p:stCondLst>
                                            <p:cond delay="0"/>
                                          </p:stCondLst>
                                        </p:cTn>
                                        <p:tgtEl>
                                          <p:spTgt spid="964"/>
                                        </p:tgtEl>
                                        <p:attrNameLst>
                                          <p:attrName>style.visibility</p:attrName>
                                        </p:attrNameLst>
                                      </p:cBhvr>
                                      <p:to>
                                        <p:strVal val="visible"/>
                                      </p:to>
                                    </p:set>
                                    <p:anim calcmode="lin" valueType="num">
                                      <p:cBhvr additive="base">
                                        <p:cTn id="605" dur="100" fill="hold"/>
                                        <p:tgtEl>
                                          <p:spTgt spid="964"/>
                                        </p:tgtEl>
                                        <p:attrNameLst>
                                          <p:attrName>ppt_x</p:attrName>
                                        </p:attrNameLst>
                                      </p:cBhvr>
                                      <p:tavLst>
                                        <p:tav tm="0">
                                          <p:val>
                                            <p:strVal val="#ppt_x"/>
                                          </p:val>
                                        </p:tav>
                                        <p:tav tm="100000">
                                          <p:val>
                                            <p:strVal val="#ppt_x"/>
                                          </p:val>
                                        </p:tav>
                                      </p:tavLst>
                                    </p:anim>
                                    <p:anim calcmode="lin" valueType="num">
                                      <p:cBhvr additive="base">
                                        <p:cTn id="606" dur="100" fill="hold"/>
                                        <p:tgtEl>
                                          <p:spTgt spid="964"/>
                                        </p:tgtEl>
                                        <p:attrNameLst>
                                          <p:attrName>ppt_y</p:attrName>
                                        </p:attrNameLst>
                                      </p:cBhvr>
                                      <p:tavLst>
                                        <p:tav tm="0">
                                          <p:val>
                                            <p:strVal val="1+#ppt_h/2"/>
                                          </p:val>
                                        </p:tav>
                                        <p:tav tm="100000">
                                          <p:val>
                                            <p:strVal val="#ppt_y"/>
                                          </p:val>
                                        </p:tav>
                                      </p:tavLst>
                                    </p:anim>
                                  </p:childTnLst>
                                </p:cTn>
                              </p:par>
                              <p:par>
                                <p:cTn id="607" presetID="2" presetClass="entr" presetSubtype="4" fill="hold" nodeType="withEffect">
                                  <p:stCondLst>
                                    <p:cond delay="0"/>
                                  </p:stCondLst>
                                  <p:childTnLst>
                                    <p:set>
                                      <p:cBhvr>
                                        <p:cTn id="608" dur="1" fill="hold">
                                          <p:stCondLst>
                                            <p:cond delay="0"/>
                                          </p:stCondLst>
                                        </p:cTn>
                                        <p:tgtEl>
                                          <p:spTgt spid="974"/>
                                        </p:tgtEl>
                                        <p:attrNameLst>
                                          <p:attrName>style.visibility</p:attrName>
                                        </p:attrNameLst>
                                      </p:cBhvr>
                                      <p:to>
                                        <p:strVal val="visible"/>
                                      </p:to>
                                    </p:set>
                                    <p:anim calcmode="lin" valueType="num">
                                      <p:cBhvr additive="base">
                                        <p:cTn id="609" dur="100" fill="hold"/>
                                        <p:tgtEl>
                                          <p:spTgt spid="974"/>
                                        </p:tgtEl>
                                        <p:attrNameLst>
                                          <p:attrName>ppt_x</p:attrName>
                                        </p:attrNameLst>
                                      </p:cBhvr>
                                      <p:tavLst>
                                        <p:tav tm="0">
                                          <p:val>
                                            <p:strVal val="#ppt_x"/>
                                          </p:val>
                                        </p:tav>
                                        <p:tav tm="100000">
                                          <p:val>
                                            <p:strVal val="#ppt_x"/>
                                          </p:val>
                                        </p:tav>
                                      </p:tavLst>
                                    </p:anim>
                                    <p:anim calcmode="lin" valueType="num">
                                      <p:cBhvr additive="base">
                                        <p:cTn id="610" dur="100" fill="hold"/>
                                        <p:tgtEl>
                                          <p:spTgt spid="974"/>
                                        </p:tgtEl>
                                        <p:attrNameLst>
                                          <p:attrName>ppt_y</p:attrName>
                                        </p:attrNameLst>
                                      </p:cBhvr>
                                      <p:tavLst>
                                        <p:tav tm="0">
                                          <p:val>
                                            <p:strVal val="1+#ppt_h/2"/>
                                          </p:val>
                                        </p:tav>
                                        <p:tav tm="100000">
                                          <p:val>
                                            <p:strVal val="#ppt_y"/>
                                          </p:val>
                                        </p:tav>
                                      </p:tavLst>
                                    </p:anim>
                                  </p:childTnLst>
                                </p:cTn>
                              </p:par>
                              <p:par>
                                <p:cTn id="611" presetID="2" presetClass="entr" presetSubtype="4" fill="hold" nodeType="withEffect">
                                  <p:stCondLst>
                                    <p:cond delay="0"/>
                                  </p:stCondLst>
                                  <p:childTnLst>
                                    <p:set>
                                      <p:cBhvr>
                                        <p:cTn id="612" dur="1" fill="hold">
                                          <p:stCondLst>
                                            <p:cond delay="0"/>
                                          </p:stCondLst>
                                        </p:cTn>
                                        <p:tgtEl>
                                          <p:spTgt spid="945"/>
                                        </p:tgtEl>
                                        <p:attrNameLst>
                                          <p:attrName>style.visibility</p:attrName>
                                        </p:attrNameLst>
                                      </p:cBhvr>
                                      <p:to>
                                        <p:strVal val="visible"/>
                                      </p:to>
                                    </p:set>
                                    <p:anim calcmode="lin" valueType="num">
                                      <p:cBhvr additive="base">
                                        <p:cTn id="613" dur="100" fill="hold"/>
                                        <p:tgtEl>
                                          <p:spTgt spid="945"/>
                                        </p:tgtEl>
                                        <p:attrNameLst>
                                          <p:attrName>ppt_x</p:attrName>
                                        </p:attrNameLst>
                                      </p:cBhvr>
                                      <p:tavLst>
                                        <p:tav tm="0">
                                          <p:val>
                                            <p:strVal val="#ppt_x"/>
                                          </p:val>
                                        </p:tav>
                                        <p:tav tm="100000">
                                          <p:val>
                                            <p:strVal val="#ppt_x"/>
                                          </p:val>
                                        </p:tav>
                                      </p:tavLst>
                                    </p:anim>
                                    <p:anim calcmode="lin" valueType="num">
                                      <p:cBhvr additive="base">
                                        <p:cTn id="614" dur="100" fill="hold"/>
                                        <p:tgtEl>
                                          <p:spTgt spid="945"/>
                                        </p:tgtEl>
                                        <p:attrNameLst>
                                          <p:attrName>ppt_y</p:attrName>
                                        </p:attrNameLst>
                                      </p:cBhvr>
                                      <p:tavLst>
                                        <p:tav tm="0">
                                          <p:val>
                                            <p:strVal val="1+#ppt_h/2"/>
                                          </p:val>
                                        </p:tav>
                                        <p:tav tm="100000">
                                          <p:val>
                                            <p:strVal val="#ppt_y"/>
                                          </p:val>
                                        </p:tav>
                                      </p:tavLst>
                                    </p:anim>
                                  </p:childTnLst>
                                </p:cTn>
                              </p:par>
                              <p:par>
                                <p:cTn id="615" presetID="2" presetClass="entr" presetSubtype="4" fill="hold" nodeType="withEffect">
                                  <p:stCondLst>
                                    <p:cond delay="0"/>
                                  </p:stCondLst>
                                  <p:childTnLst>
                                    <p:set>
                                      <p:cBhvr>
                                        <p:cTn id="616" dur="1" fill="hold">
                                          <p:stCondLst>
                                            <p:cond delay="0"/>
                                          </p:stCondLst>
                                        </p:cTn>
                                        <p:tgtEl>
                                          <p:spTgt spid="955"/>
                                        </p:tgtEl>
                                        <p:attrNameLst>
                                          <p:attrName>style.visibility</p:attrName>
                                        </p:attrNameLst>
                                      </p:cBhvr>
                                      <p:to>
                                        <p:strVal val="visible"/>
                                      </p:to>
                                    </p:set>
                                    <p:anim calcmode="lin" valueType="num">
                                      <p:cBhvr additive="base">
                                        <p:cTn id="617" dur="100" fill="hold"/>
                                        <p:tgtEl>
                                          <p:spTgt spid="955"/>
                                        </p:tgtEl>
                                        <p:attrNameLst>
                                          <p:attrName>ppt_x</p:attrName>
                                        </p:attrNameLst>
                                      </p:cBhvr>
                                      <p:tavLst>
                                        <p:tav tm="0">
                                          <p:val>
                                            <p:strVal val="#ppt_x"/>
                                          </p:val>
                                        </p:tav>
                                        <p:tav tm="100000">
                                          <p:val>
                                            <p:strVal val="#ppt_x"/>
                                          </p:val>
                                        </p:tav>
                                      </p:tavLst>
                                    </p:anim>
                                    <p:anim calcmode="lin" valueType="num">
                                      <p:cBhvr additive="base">
                                        <p:cTn id="618" dur="100" fill="hold"/>
                                        <p:tgtEl>
                                          <p:spTgt spid="955"/>
                                        </p:tgtEl>
                                        <p:attrNameLst>
                                          <p:attrName>ppt_y</p:attrName>
                                        </p:attrNameLst>
                                      </p:cBhvr>
                                      <p:tavLst>
                                        <p:tav tm="0">
                                          <p:val>
                                            <p:strVal val="1+#ppt_h/2"/>
                                          </p:val>
                                        </p:tav>
                                        <p:tav tm="100000">
                                          <p:val>
                                            <p:strVal val="#ppt_y"/>
                                          </p:val>
                                        </p:tav>
                                      </p:tavLst>
                                    </p:anim>
                                  </p:childTnLst>
                                </p:cTn>
                              </p:par>
                              <p:par>
                                <p:cTn id="619" presetID="2" presetClass="entr" presetSubtype="4" fill="hold" nodeType="withEffect">
                                  <p:stCondLst>
                                    <p:cond delay="0"/>
                                  </p:stCondLst>
                                  <p:childTnLst>
                                    <p:set>
                                      <p:cBhvr>
                                        <p:cTn id="620" dur="1" fill="hold">
                                          <p:stCondLst>
                                            <p:cond delay="0"/>
                                          </p:stCondLst>
                                        </p:cTn>
                                        <p:tgtEl>
                                          <p:spTgt spid="965"/>
                                        </p:tgtEl>
                                        <p:attrNameLst>
                                          <p:attrName>style.visibility</p:attrName>
                                        </p:attrNameLst>
                                      </p:cBhvr>
                                      <p:to>
                                        <p:strVal val="visible"/>
                                      </p:to>
                                    </p:set>
                                    <p:anim calcmode="lin" valueType="num">
                                      <p:cBhvr additive="base">
                                        <p:cTn id="621" dur="100" fill="hold"/>
                                        <p:tgtEl>
                                          <p:spTgt spid="965"/>
                                        </p:tgtEl>
                                        <p:attrNameLst>
                                          <p:attrName>ppt_x</p:attrName>
                                        </p:attrNameLst>
                                      </p:cBhvr>
                                      <p:tavLst>
                                        <p:tav tm="0">
                                          <p:val>
                                            <p:strVal val="#ppt_x"/>
                                          </p:val>
                                        </p:tav>
                                        <p:tav tm="100000">
                                          <p:val>
                                            <p:strVal val="#ppt_x"/>
                                          </p:val>
                                        </p:tav>
                                      </p:tavLst>
                                    </p:anim>
                                    <p:anim calcmode="lin" valueType="num">
                                      <p:cBhvr additive="base">
                                        <p:cTn id="622" dur="100" fill="hold"/>
                                        <p:tgtEl>
                                          <p:spTgt spid="965"/>
                                        </p:tgtEl>
                                        <p:attrNameLst>
                                          <p:attrName>ppt_y</p:attrName>
                                        </p:attrNameLst>
                                      </p:cBhvr>
                                      <p:tavLst>
                                        <p:tav tm="0">
                                          <p:val>
                                            <p:strVal val="1+#ppt_h/2"/>
                                          </p:val>
                                        </p:tav>
                                        <p:tav tm="100000">
                                          <p:val>
                                            <p:strVal val="#ppt_y"/>
                                          </p:val>
                                        </p:tav>
                                      </p:tavLst>
                                    </p:anim>
                                  </p:childTnLst>
                                </p:cTn>
                              </p:par>
                              <p:par>
                                <p:cTn id="623" presetID="2" presetClass="entr" presetSubtype="4" fill="hold" nodeType="withEffect">
                                  <p:stCondLst>
                                    <p:cond delay="0"/>
                                  </p:stCondLst>
                                  <p:childTnLst>
                                    <p:set>
                                      <p:cBhvr>
                                        <p:cTn id="624" dur="1" fill="hold">
                                          <p:stCondLst>
                                            <p:cond delay="0"/>
                                          </p:stCondLst>
                                        </p:cTn>
                                        <p:tgtEl>
                                          <p:spTgt spid="975"/>
                                        </p:tgtEl>
                                        <p:attrNameLst>
                                          <p:attrName>style.visibility</p:attrName>
                                        </p:attrNameLst>
                                      </p:cBhvr>
                                      <p:to>
                                        <p:strVal val="visible"/>
                                      </p:to>
                                    </p:set>
                                    <p:anim calcmode="lin" valueType="num">
                                      <p:cBhvr additive="base">
                                        <p:cTn id="625" dur="100" fill="hold"/>
                                        <p:tgtEl>
                                          <p:spTgt spid="975"/>
                                        </p:tgtEl>
                                        <p:attrNameLst>
                                          <p:attrName>ppt_x</p:attrName>
                                        </p:attrNameLst>
                                      </p:cBhvr>
                                      <p:tavLst>
                                        <p:tav tm="0">
                                          <p:val>
                                            <p:strVal val="#ppt_x"/>
                                          </p:val>
                                        </p:tav>
                                        <p:tav tm="100000">
                                          <p:val>
                                            <p:strVal val="#ppt_x"/>
                                          </p:val>
                                        </p:tav>
                                      </p:tavLst>
                                    </p:anim>
                                    <p:anim calcmode="lin" valueType="num">
                                      <p:cBhvr additive="base">
                                        <p:cTn id="626" dur="100" fill="hold"/>
                                        <p:tgtEl>
                                          <p:spTgt spid="975"/>
                                        </p:tgtEl>
                                        <p:attrNameLst>
                                          <p:attrName>ppt_y</p:attrName>
                                        </p:attrNameLst>
                                      </p:cBhvr>
                                      <p:tavLst>
                                        <p:tav tm="0">
                                          <p:val>
                                            <p:strVal val="1+#ppt_h/2"/>
                                          </p:val>
                                        </p:tav>
                                        <p:tav tm="100000">
                                          <p:val>
                                            <p:strVal val="#ppt_y"/>
                                          </p:val>
                                        </p:tav>
                                      </p:tavLst>
                                    </p:anim>
                                  </p:childTnLst>
                                </p:cTn>
                              </p:par>
                              <p:par>
                                <p:cTn id="627" presetID="2" presetClass="entr" presetSubtype="4" fill="hold" nodeType="withEffect">
                                  <p:stCondLst>
                                    <p:cond delay="0"/>
                                  </p:stCondLst>
                                  <p:childTnLst>
                                    <p:set>
                                      <p:cBhvr>
                                        <p:cTn id="628" dur="1" fill="hold">
                                          <p:stCondLst>
                                            <p:cond delay="0"/>
                                          </p:stCondLst>
                                        </p:cTn>
                                        <p:tgtEl>
                                          <p:spTgt spid="946"/>
                                        </p:tgtEl>
                                        <p:attrNameLst>
                                          <p:attrName>style.visibility</p:attrName>
                                        </p:attrNameLst>
                                      </p:cBhvr>
                                      <p:to>
                                        <p:strVal val="visible"/>
                                      </p:to>
                                    </p:set>
                                    <p:anim calcmode="lin" valueType="num">
                                      <p:cBhvr additive="base">
                                        <p:cTn id="629" dur="100" fill="hold"/>
                                        <p:tgtEl>
                                          <p:spTgt spid="946"/>
                                        </p:tgtEl>
                                        <p:attrNameLst>
                                          <p:attrName>ppt_x</p:attrName>
                                        </p:attrNameLst>
                                      </p:cBhvr>
                                      <p:tavLst>
                                        <p:tav tm="0">
                                          <p:val>
                                            <p:strVal val="#ppt_x"/>
                                          </p:val>
                                        </p:tav>
                                        <p:tav tm="100000">
                                          <p:val>
                                            <p:strVal val="#ppt_x"/>
                                          </p:val>
                                        </p:tav>
                                      </p:tavLst>
                                    </p:anim>
                                    <p:anim calcmode="lin" valueType="num">
                                      <p:cBhvr additive="base">
                                        <p:cTn id="630" dur="100" fill="hold"/>
                                        <p:tgtEl>
                                          <p:spTgt spid="946"/>
                                        </p:tgtEl>
                                        <p:attrNameLst>
                                          <p:attrName>ppt_y</p:attrName>
                                        </p:attrNameLst>
                                      </p:cBhvr>
                                      <p:tavLst>
                                        <p:tav tm="0">
                                          <p:val>
                                            <p:strVal val="1+#ppt_h/2"/>
                                          </p:val>
                                        </p:tav>
                                        <p:tav tm="100000">
                                          <p:val>
                                            <p:strVal val="#ppt_y"/>
                                          </p:val>
                                        </p:tav>
                                      </p:tavLst>
                                    </p:anim>
                                  </p:childTnLst>
                                </p:cTn>
                              </p:par>
                              <p:par>
                                <p:cTn id="631" presetID="2" presetClass="entr" presetSubtype="4" fill="hold" nodeType="withEffect">
                                  <p:stCondLst>
                                    <p:cond delay="0"/>
                                  </p:stCondLst>
                                  <p:childTnLst>
                                    <p:set>
                                      <p:cBhvr>
                                        <p:cTn id="632" dur="1" fill="hold">
                                          <p:stCondLst>
                                            <p:cond delay="0"/>
                                          </p:stCondLst>
                                        </p:cTn>
                                        <p:tgtEl>
                                          <p:spTgt spid="956"/>
                                        </p:tgtEl>
                                        <p:attrNameLst>
                                          <p:attrName>style.visibility</p:attrName>
                                        </p:attrNameLst>
                                      </p:cBhvr>
                                      <p:to>
                                        <p:strVal val="visible"/>
                                      </p:to>
                                    </p:set>
                                    <p:anim calcmode="lin" valueType="num">
                                      <p:cBhvr additive="base">
                                        <p:cTn id="633" dur="100" fill="hold"/>
                                        <p:tgtEl>
                                          <p:spTgt spid="956"/>
                                        </p:tgtEl>
                                        <p:attrNameLst>
                                          <p:attrName>ppt_x</p:attrName>
                                        </p:attrNameLst>
                                      </p:cBhvr>
                                      <p:tavLst>
                                        <p:tav tm="0">
                                          <p:val>
                                            <p:strVal val="#ppt_x"/>
                                          </p:val>
                                        </p:tav>
                                        <p:tav tm="100000">
                                          <p:val>
                                            <p:strVal val="#ppt_x"/>
                                          </p:val>
                                        </p:tav>
                                      </p:tavLst>
                                    </p:anim>
                                    <p:anim calcmode="lin" valueType="num">
                                      <p:cBhvr additive="base">
                                        <p:cTn id="634" dur="100" fill="hold"/>
                                        <p:tgtEl>
                                          <p:spTgt spid="956"/>
                                        </p:tgtEl>
                                        <p:attrNameLst>
                                          <p:attrName>ppt_y</p:attrName>
                                        </p:attrNameLst>
                                      </p:cBhvr>
                                      <p:tavLst>
                                        <p:tav tm="0">
                                          <p:val>
                                            <p:strVal val="1+#ppt_h/2"/>
                                          </p:val>
                                        </p:tav>
                                        <p:tav tm="100000">
                                          <p:val>
                                            <p:strVal val="#ppt_y"/>
                                          </p:val>
                                        </p:tav>
                                      </p:tavLst>
                                    </p:anim>
                                  </p:childTnLst>
                                </p:cTn>
                              </p:par>
                              <p:par>
                                <p:cTn id="635" presetID="2" presetClass="entr" presetSubtype="4" fill="hold" nodeType="withEffect">
                                  <p:stCondLst>
                                    <p:cond delay="0"/>
                                  </p:stCondLst>
                                  <p:childTnLst>
                                    <p:set>
                                      <p:cBhvr>
                                        <p:cTn id="636" dur="1" fill="hold">
                                          <p:stCondLst>
                                            <p:cond delay="0"/>
                                          </p:stCondLst>
                                        </p:cTn>
                                        <p:tgtEl>
                                          <p:spTgt spid="966"/>
                                        </p:tgtEl>
                                        <p:attrNameLst>
                                          <p:attrName>style.visibility</p:attrName>
                                        </p:attrNameLst>
                                      </p:cBhvr>
                                      <p:to>
                                        <p:strVal val="visible"/>
                                      </p:to>
                                    </p:set>
                                    <p:anim calcmode="lin" valueType="num">
                                      <p:cBhvr additive="base">
                                        <p:cTn id="637" dur="100" fill="hold"/>
                                        <p:tgtEl>
                                          <p:spTgt spid="966"/>
                                        </p:tgtEl>
                                        <p:attrNameLst>
                                          <p:attrName>ppt_x</p:attrName>
                                        </p:attrNameLst>
                                      </p:cBhvr>
                                      <p:tavLst>
                                        <p:tav tm="0">
                                          <p:val>
                                            <p:strVal val="#ppt_x"/>
                                          </p:val>
                                        </p:tav>
                                        <p:tav tm="100000">
                                          <p:val>
                                            <p:strVal val="#ppt_x"/>
                                          </p:val>
                                        </p:tav>
                                      </p:tavLst>
                                    </p:anim>
                                    <p:anim calcmode="lin" valueType="num">
                                      <p:cBhvr additive="base">
                                        <p:cTn id="638" dur="100" fill="hold"/>
                                        <p:tgtEl>
                                          <p:spTgt spid="966"/>
                                        </p:tgtEl>
                                        <p:attrNameLst>
                                          <p:attrName>ppt_y</p:attrName>
                                        </p:attrNameLst>
                                      </p:cBhvr>
                                      <p:tavLst>
                                        <p:tav tm="0">
                                          <p:val>
                                            <p:strVal val="1+#ppt_h/2"/>
                                          </p:val>
                                        </p:tav>
                                        <p:tav tm="100000">
                                          <p:val>
                                            <p:strVal val="#ppt_y"/>
                                          </p:val>
                                        </p:tav>
                                      </p:tavLst>
                                    </p:anim>
                                  </p:childTnLst>
                                </p:cTn>
                              </p:par>
                              <p:par>
                                <p:cTn id="639" presetID="2" presetClass="entr" presetSubtype="4" fill="hold" nodeType="withEffect">
                                  <p:stCondLst>
                                    <p:cond delay="0"/>
                                  </p:stCondLst>
                                  <p:childTnLst>
                                    <p:set>
                                      <p:cBhvr>
                                        <p:cTn id="640" dur="1" fill="hold">
                                          <p:stCondLst>
                                            <p:cond delay="0"/>
                                          </p:stCondLst>
                                        </p:cTn>
                                        <p:tgtEl>
                                          <p:spTgt spid="976"/>
                                        </p:tgtEl>
                                        <p:attrNameLst>
                                          <p:attrName>style.visibility</p:attrName>
                                        </p:attrNameLst>
                                      </p:cBhvr>
                                      <p:to>
                                        <p:strVal val="visible"/>
                                      </p:to>
                                    </p:set>
                                    <p:anim calcmode="lin" valueType="num">
                                      <p:cBhvr additive="base">
                                        <p:cTn id="641" dur="100" fill="hold"/>
                                        <p:tgtEl>
                                          <p:spTgt spid="976"/>
                                        </p:tgtEl>
                                        <p:attrNameLst>
                                          <p:attrName>ppt_x</p:attrName>
                                        </p:attrNameLst>
                                      </p:cBhvr>
                                      <p:tavLst>
                                        <p:tav tm="0">
                                          <p:val>
                                            <p:strVal val="#ppt_x"/>
                                          </p:val>
                                        </p:tav>
                                        <p:tav tm="100000">
                                          <p:val>
                                            <p:strVal val="#ppt_x"/>
                                          </p:val>
                                        </p:tav>
                                      </p:tavLst>
                                    </p:anim>
                                    <p:anim calcmode="lin" valueType="num">
                                      <p:cBhvr additive="base">
                                        <p:cTn id="642" dur="100" fill="hold"/>
                                        <p:tgtEl>
                                          <p:spTgt spid="976"/>
                                        </p:tgtEl>
                                        <p:attrNameLst>
                                          <p:attrName>ppt_y</p:attrName>
                                        </p:attrNameLst>
                                      </p:cBhvr>
                                      <p:tavLst>
                                        <p:tav tm="0">
                                          <p:val>
                                            <p:strVal val="1+#ppt_h/2"/>
                                          </p:val>
                                        </p:tav>
                                        <p:tav tm="100000">
                                          <p:val>
                                            <p:strVal val="#ppt_y"/>
                                          </p:val>
                                        </p:tav>
                                      </p:tavLst>
                                    </p:anim>
                                  </p:childTnLst>
                                </p:cTn>
                              </p:par>
                              <p:par>
                                <p:cTn id="643" presetID="2" presetClass="entr" presetSubtype="4" fill="hold" nodeType="withEffect">
                                  <p:stCondLst>
                                    <p:cond delay="0"/>
                                  </p:stCondLst>
                                  <p:childTnLst>
                                    <p:set>
                                      <p:cBhvr>
                                        <p:cTn id="644" dur="1" fill="hold">
                                          <p:stCondLst>
                                            <p:cond delay="0"/>
                                          </p:stCondLst>
                                        </p:cTn>
                                        <p:tgtEl>
                                          <p:spTgt spid="947"/>
                                        </p:tgtEl>
                                        <p:attrNameLst>
                                          <p:attrName>style.visibility</p:attrName>
                                        </p:attrNameLst>
                                      </p:cBhvr>
                                      <p:to>
                                        <p:strVal val="visible"/>
                                      </p:to>
                                    </p:set>
                                    <p:anim calcmode="lin" valueType="num">
                                      <p:cBhvr additive="base">
                                        <p:cTn id="645" dur="100" fill="hold"/>
                                        <p:tgtEl>
                                          <p:spTgt spid="947"/>
                                        </p:tgtEl>
                                        <p:attrNameLst>
                                          <p:attrName>ppt_x</p:attrName>
                                        </p:attrNameLst>
                                      </p:cBhvr>
                                      <p:tavLst>
                                        <p:tav tm="0">
                                          <p:val>
                                            <p:strVal val="#ppt_x"/>
                                          </p:val>
                                        </p:tav>
                                        <p:tav tm="100000">
                                          <p:val>
                                            <p:strVal val="#ppt_x"/>
                                          </p:val>
                                        </p:tav>
                                      </p:tavLst>
                                    </p:anim>
                                    <p:anim calcmode="lin" valueType="num">
                                      <p:cBhvr additive="base">
                                        <p:cTn id="646" dur="100" fill="hold"/>
                                        <p:tgtEl>
                                          <p:spTgt spid="947"/>
                                        </p:tgtEl>
                                        <p:attrNameLst>
                                          <p:attrName>ppt_y</p:attrName>
                                        </p:attrNameLst>
                                      </p:cBhvr>
                                      <p:tavLst>
                                        <p:tav tm="0">
                                          <p:val>
                                            <p:strVal val="1+#ppt_h/2"/>
                                          </p:val>
                                        </p:tav>
                                        <p:tav tm="100000">
                                          <p:val>
                                            <p:strVal val="#ppt_y"/>
                                          </p:val>
                                        </p:tav>
                                      </p:tavLst>
                                    </p:anim>
                                  </p:childTnLst>
                                </p:cTn>
                              </p:par>
                              <p:par>
                                <p:cTn id="647" presetID="2" presetClass="entr" presetSubtype="4" fill="hold" nodeType="withEffect">
                                  <p:stCondLst>
                                    <p:cond delay="0"/>
                                  </p:stCondLst>
                                  <p:childTnLst>
                                    <p:set>
                                      <p:cBhvr>
                                        <p:cTn id="648" dur="1" fill="hold">
                                          <p:stCondLst>
                                            <p:cond delay="0"/>
                                          </p:stCondLst>
                                        </p:cTn>
                                        <p:tgtEl>
                                          <p:spTgt spid="957"/>
                                        </p:tgtEl>
                                        <p:attrNameLst>
                                          <p:attrName>style.visibility</p:attrName>
                                        </p:attrNameLst>
                                      </p:cBhvr>
                                      <p:to>
                                        <p:strVal val="visible"/>
                                      </p:to>
                                    </p:set>
                                    <p:anim calcmode="lin" valueType="num">
                                      <p:cBhvr additive="base">
                                        <p:cTn id="649" dur="100" fill="hold"/>
                                        <p:tgtEl>
                                          <p:spTgt spid="957"/>
                                        </p:tgtEl>
                                        <p:attrNameLst>
                                          <p:attrName>ppt_x</p:attrName>
                                        </p:attrNameLst>
                                      </p:cBhvr>
                                      <p:tavLst>
                                        <p:tav tm="0">
                                          <p:val>
                                            <p:strVal val="#ppt_x"/>
                                          </p:val>
                                        </p:tav>
                                        <p:tav tm="100000">
                                          <p:val>
                                            <p:strVal val="#ppt_x"/>
                                          </p:val>
                                        </p:tav>
                                      </p:tavLst>
                                    </p:anim>
                                    <p:anim calcmode="lin" valueType="num">
                                      <p:cBhvr additive="base">
                                        <p:cTn id="650" dur="100" fill="hold"/>
                                        <p:tgtEl>
                                          <p:spTgt spid="957"/>
                                        </p:tgtEl>
                                        <p:attrNameLst>
                                          <p:attrName>ppt_y</p:attrName>
                                        </p:attrNameLst>
                                      </p:cBhvr>
                                      <p:tavLst>
                                        <p:tav tm="0">
                                          <p:val>
                                            <p:strVal val="1+#ppt_h/2"/>
                                          </p:val>
                                        </p:tav>
                                        <p:tav tm="100000">
                                          <p:val>
                                            <p:strVal val="#ppt_y"/>
                                          </p:val>
                                        </p:tav>
                                      </p:tavLst>
                                    </p:anim>
                                  </p:childTnLst>
                                </p:cTn>
                              </p:par>
                              <p:par>
                                <p:cTn id="651" presetID="2" presetClass="entr" presetSubtype="4" fill="hold" nodeType="withEffect">
                                  <p:stCondLst>
                                    <p:cond delay="0"/>
                                  </p:stCondLst>
                                  <p:childTnLst>
                                    <p:set>
                                      <p:cBhvr>
                                        <p:cTn id="652" dur="1" fill="hold">
                                          <p:stCondLst>
                                            <p:cond delay="0"/>
                                          </p:stCondLst>
                                        </p:cTn>
                                        <p:tgtEl>
                                          <p:spTgt spid="967"/>
                                        </p:tgtEl>
                                        <p:attrNameLst>
                                          <p:attrName>style.visibility</p:attrName>
                                        </p:attrNameLst>
                                      </p:cBhvr>
                                      <p:to>
                                        <p:strVal val="visible"/>
                                      </p:to>
                                    </p:set>
                                    <p:anim calcmode="lin" valueType="num">
                                      <p:cBhvr additive="base">
                                        <p:cTn id="653" dur="100" fill="hold"/>
                                        <p:tgtEl>
                                          <p:spTgt spid="967"/>
                                        </p:tgtEl>
                                        <p:attrNameLst>
                                          <p:attrName>ppt_x</p:attrName>
                                        </p:attrNameLst>
                                      </p:cBhvr>
                                      <p:tavLst>
                                        <p:tav tm="0">
                                          <p:val>
                                            <p:strVal val="#ppt_x"/>
                                          </p:val>
                                        </p:tav>
                                        <p:tav tm="100000">
                                          <p:val>
                                            <p:strVal val="#ppt_x"/>
                                          </p:val>
                                        </p:tav>
                                      </p:tavLst>
                                    </p:anim>
                                    <p:anim calcmode="lin" valueType="num">
                                      <p:cBhvr additive="base">
                                        <p:cTn id="654" dur="100" fill="hold"/>
                                        <p:tgtEl>
                                          <p:spTgt spid="967"/>
                                        </p:tgtEl>
                                        <p:attrNameLst>
                                          <p:attrName>ppt_y</p:attrName>
                                        </p:attrNameLst>
                                      </p:cBhvr>
                                      <p:tavLst>
                                        <p:tav tm="0">
                                          <p:val>
                                            <p:strVal val="1+#ppt_h/2"/>
                                          </p:val>
                                        </p:tav>
                                        <p:tav tm="100000">
                                          <p:val>
                                            <p:strVal val="#ppt_y"/>
                                          </p:val>
                                        </p:tav>
                                      </p:tavLst>
                                    </p:anim>
                                  </p:childTnLst>
                                </p:cTn>
                              </p:par>
                              <p:par>
                                <p:cTn id="655" presetID="2" presetClass="entr" presetSubtype="4" fill="hold" nodeType="withEffect">
                                  <p:stCondLst>
                                    <p:cond delay="0"/>
                                  </p:stCondLst>
                                  <p:childTnLst>
                                    <p:set>
                                      <p:cBhvr>
                                        <p:cTn id="656" dur="1" fill="hold">
                                          <p:stCondLst>
                                            <p:cond delay="0"/>
                                          </p:stCondLst>
                                        </p:cTn>
                                        <p:tgtEl>
                                          <p:spTgt spid="977"/>
                                        </p:tgtEl>
                                        <p:attrNameLst>
                                          <p:attrName>style.visibility</p:attrName>
                                        </p:attrNameLst>
                                      </p:cBhvr>
                                      <p:to>
                                        <p:strVal val="visible"/>
                                      </p:to>
                                    </p:set>
                                    <p:anim calcmode="lin" valueType="num">
                                      <p:cBhvr additive="base">
                                        <p:cTn id="657" dur="100" fill="hold"/>
                                        <p:tgtEl>
                                          <p:spTgt spid="977"/>
                                        </p:tgtEl>
                                        <p:attrNameLst>
                                          <p:attrName>ppt_x</p:attrName>
                                        </p:attrNameLst>
                                      </p:cBhvr>
                                      <p:tavLst>
                                        <p:tav tm="0">
                                          <p:val>
                                            <p:strVal val="#ppt_x"/>
                                          </p:val>
                                        </p:tav>
                                        <p:tav tm="100000">
                                          <p:val>
                                            <p:strVal val="#ppt_x"/>
                                          </p:val>
                                        </p:tav>
                                      </p:tavLst>
                                    </p:anim>
                                    <p:anim calcmode="lin" valueType="num">
                                      <p:cBhvr additive="base">
                                        <p:cTn id="658" dur="100" fill="hold"/>
                                        <p:tgtEl>
                                          <p:spTgt spid="977"/>
                                        </p:tgtEl>
                                        <p:attrNameLst>
                                          <p:attrName>ppt_y</p:attrName>
                                        </p:attrNameLst>
                                      </p:cBhvr>
                                      <p:tavLst>
                                        <p:tav tm="0">
                                          <p:val>
                                            <p:strVal val="1+#ppt_h/2"/>
                                          </p:val>
                                        </p:tav>
                                        <p:tav tm="100000">
                                          <p:val>
                                            <p:strVal val="#ppt_y"/>
                                          </p:val>
                                        </p:tav>
                                      </p:tavLst>
                                    </p:anim>
                                  </p:childTnLst>
                                </p:cTn>
                              </p:par>
                              <p:par>
                                <p:cTn id="659" presetID="2" presetClass="entr" presetSubtype="4" fill="hold" nodeType="withEffect">
                                  <p:stCondLst>
                                    <p:cond delay="0"/>
                                  </p:stCondLst>
                                  <p:childTnLst>
                                    <p:set>
                                      <p:cBhvr>
                                        <p:cTn id="660" dur="1" fill="hold">
                                          <p:stCondLst>
                                            <p:cond delay="0"/>
                                          </p:stCondLst>
                                        </p:cTn>
                                        <p:tgtEl>
                                          <p:spTgt spid="948"/>
                                        </p:tgtEl>
                                        <p:attrNameLst>
                                          <p:attrName>style.visibility</p:attrName>
                                        </p:attrNameLst>
                                      </p:cBhvr>
                                      <p:to>
                                        <p:strVal val="visible"/>
                                      </p:to>
                                    </p:set>
                                    <p:anim calcmode="lin" valueType="num">
                                      <p:cBhvr additive="base">
                                        <p:cTn id="661" dur="100" fill="hold"/>
                                        <p:tgtEl>
                                          <p:spTgt spid="948"/>
                                        </p:tgtEl>
                                        <p:attrNameLst>
                                          <p:attrName>ppt_x</p:attrName>
                                        </p:attrNameLst>
                                      </p:cBhvr>
                                      <p:tavLst>
                                        <p:tav tm="0">
                                          <p:val>
                                            <p:strVal val="#ppt_x"/>
                                          </p:val>
                                        </p:tav>
                                        <p:tav tm="100000">
                                          <p:val>
                                            <p:strVal val="#ppt_x"/>
                                          </p:val>
                                        </p:tav>
                                      </p:tavLst>
                                    </p:anim>
                                    <p:anim calcmode="lin" valueType="num">
                                      <p:cBhvr additive="base">
                                        <p:cTn id="662" dur="100" fill="hold"/>
                                        <p:tgtEl>
                                          <p:spTgt spid="948"/>
                                        </p:tgtEl>
                                        <p:attrNameLst>
                                          <p:attrName>ppt_y</p:attrName>
                                        </p:attrNameLst>
                                      </p:cBhvr>
                                      <p:tavLst>
                                        <p:tav tm="0">
                                          <p:val>
                                            <p:strVal val="1+#ppt_h/2"/>
                                          </p:val>
                                        </p:tav>
                                        <p:tav tm="100000">
                                          <p:val>
                                            <p:strVal val="#ppt_y"/>
                                          </p:val>
                                        </p:tav>
                                      </p:tavLst>
                                    </p:anim>
                                  </p:childTnLst>
                                </p:cTn>
                              </p:par>
                              <p:par>
                                <p:cTn id="663" presetID="2" presetClass="entr" presetSubtype="4" fill="hold" nodeType="withEffect">
                                  <p:stCondLst>
                                    <p:cond delay="0"/>
                                  </p:stCondLst>
                                  <p:childTnLst>
                                    <p:set>
                                      <p:cBhvr>
                                        <p:cTn id="664" dur="1" fill="hold">
                                          <p:stCondLst>
                                            <p:cond delay="0"/>
                                          </p:stCondLst>
                                        </p:cTn>
                                        <p:tgtEl>
                                          <p:spTgt spid="958"/>
                                        </p:tgtEl>
                                        <p:attrNameLst>
                                          <p:attrName>style.visibility</p:attrName>
                                        </p:attrNameLst>
                                      </p:cBhvr>
                                      <p:to>
                                        <p:strVal val="visible"/>
                                      </p:to>
                                    </p:set>
                                    <p:anim calcmode="lin" valueType="num">
                                      <p:cBhvr additive="base">
                                        <p:cTn id="665" dur="100" fill="hold"/>
                                        <p:tgtEl>
                                          <p:spTgt spid="958"/>
                                        </p:tgtEl>
                                        <p:attrNameLst>
                                          <p:attrName>ppt_x</p:attrName>
                                        </p:attrNameLst>
                                      </p:cBhvr>
                                      <p:tavLst>
                                        <p:tav tm="0">
                                          <p:val>
                                            <p:strVal val="#ppt_x"/>
                                          </p:val>
                                        </p:tav>
                                        <p:tav tm="100000">
                                          <p:val>
                                            <p:strVal val="#ppt_x"/>
                                          </p:val>
                                        </p:tav>
                                      </p:tavLst>
                                    </p:anim>
                                    <p:anim calcmode="lin" valueType="num">
                                      <p:cBhvr additive="base">
                                        <p:cTn id="666" dur="100" fill="hold"/>
                                        <p:tgtEl>
                                          <p:spTgt spid="958"/>
                                        </p:tgtEl>
                                        <p:attrNameLst>
                                          <p:attrName>ppt_y</p:attrName>
                                        </p:attrNameLst>
                                      </p:cBhvr>
                                      <p:tavLst>
                                        <p:tav tm="0">
                                          <p:val>
                                            <p:strVal val="1+#ppt_h/2"/>
                                          </p:val>
                                        </p:tav>
                                        <p:tav tm="100000">
                                          <p:val>
                                            <p:strVal val="#ppt_y"/>
                                          </p:val>
                                        </p:tav>
                                      </p:tavLst>
                                    </p:anim>
                                  </p:childTnLst>
                                </p:cTn>
                              </p:par>
                              <p:par>
                                <p:cTn id="667" presetID="2" presetClass="entr" presetSubtype="4" fill="hold" nodeType="withEffect">
                                  <p:stCondLst>
                                    <p:cond delay="0"/>
                                  </p:stCondLst>
                                  <p:childTnLst>
                                    <p:set>
                                      <p:cBhvr>
                                        <p:cTn id="668" dur="1" fill="hold">
                                          <p:stCondLst>
                                            <p:cond delay="0"/>
                                          </p:stCondLst>
                                        </p:cTn>
                                        <p:tgtEl>
                                          <p:spTgt spid="968"/>
                                        </p:tgtEl>
                                        <p:attrNameLst>
                                          <p:attrName>style.visibility</p:attrName>
                                        </p:attrNameLst>
                                      </p:cBhvr>
                                      <p:to>
                                        <p:strVal val="visible"/>
                                      </p:to>
                                    </p:set>
                                    <p:anim calcmode="lin" valueType="num">
                                      <p:cBhvr additive="base">
                                        <p:cTn id="669" dur="100" fill="hold"/>
                                        <p:tgtEl>
                                          <p:spTgt spid="968"/>
                                        </p:tgtEl>
                                        <p:attrNameLst>
                                          <p:attrName>ppt_x</p:attrName>
                                        </p:attrNameLst>
                                      </p:cBhvr>
                                      <p:tavLst>
                                        <p:tav tm="0">
                                          <p:val>
                                            <p:strVal val="#ppt_x"/>
                                          </p:val>
                                        </p:tav>
                                        <p:tav tm="100000">
                                          <p:val>
                                            <p:strVal val="#ppt_x"/>
                                          </p:val>
                                        </p:tav>
                                      </p:tavLst>
                                    </p:anim>
                                    <p:anim calcmode="lin" valueType="num">
                                      <p:cBhvr additive="base">
                                        <p:cTn id="670" dur="100" fill="hold"/>
                                        <p:tgtEl>
                                          <p:spTgt spid="968"/>
                                        </p:tgtEl>
                                        <p:attrNameLst>
                                          <p:attrName>ppt_y</p:attrName>
                                        </p:attrNameLst>
                                      </p:cBhvr>
                                      <p:tavLst>
                                        <p:tav tm="0">
                                          <p:val>
                                            <p:strVal val="1+#ppt_h/2"/>
                                          </p:val>
                                        </p:tav>
                                        <p:tav tm="100000">
                                          <p:val>
                                            <p:strVal val="#ppt_y"/>
                                          </p:val>
                                        </p:tav>
                                      </p:tavLst>
                                    </p:anim>
                                  </p:childTnLst>
                                </p:cTn>
                              </p:par>
                              <p:par>
                                <p:cTn id="671" presetID="2" presetClass="entr" presetSubtype="4" fill="hold" nodeType="withEffect">
                                  <p:stCondLst>
                                    <p:cond delay="0"/>
                                  </p:stCondLst>
                                  <p:childTnLst>
                                    <p:set>
                                      <p:cBhvr>
                                        <p:cTn id="672" dur="1" fill="hold">
                                          <p:stCondLst>
                                            <p:cond delay="0"/>
                                          </p:stCondLst>
                                        </p:cTn>
                                        <p:tgtEl>
                                          <p:spTgt spid="978"/>
                                        </p:tgtEl>
                                        <p:attrNameLst>
                                          <p:attrName>style.visibility</p:attrName>
                                        </p:attrNameLst>
                                      </p:cBhvr>
                                      <p:to>
                                        <p:strVal val="visible"/>
                                      </p:to>
                                    </p:set>
                                    <p:anim calcmode="lin" valueType="num">
                                      <p:cBhvr additive="base">
                                        <p:cTn id="673" dur="100" fill="hold"/>
                                        <p:tgtEl>
                                          <p:spTgt spid="978"/>
                                        </p:tgtEl>
                                        <p:attrNameLst>
                                          <p:attrName>ppt_x</p:attrName>
                                        </p:attrNameLst>
                                      </p:cBhvr>
                                      <p:tavLst>
                                        <p:tav tm="0">
                                          <p:val>
                                            <p:strVal val="#ppt_x"/>
                                          </p:val>
                                        </p:tav>
                                        <p:tav tm="100000">
                                          <p:val>
                                            <p:strVal val="#ppt_x"/>
                                          </p:val>
                                        </p:tav>
                                      </p:tavLst>
                                    </p:anim>
                                    <p:anim calcmode="lin" valueType="num">
                                      <p:cBhvr additive="base">
                                        <p:cTn id="674" dur="100" fill="hold"/>
                                        <p:tgtEl>
                                          <p:spTgt spid="978"/>
                                        </p:tgtEl>
                                        <p:attrNameLst>
                                          <p:attrName>ppt_y</p:attrName>
                                        </p:attrNameLst>
                                      </p:cBhvr>
                                      <p:tavLst>
                                        <p:tav tm="0">
                                          <p:val>
                                            <p:strVal val="1+#ppt_h/2"/>
                                          </p:val>
                                        </p:tav>
                                        <p:tav tm="100000">
                                          <p:val>
                                            <p:strVal val="#ppt_y"/>
                                          </p:val>
                                        </p:tav>
                                      </p:tavLst>
                                    </p:anim>
                                  </p:childTnLst>
                                </p:cTn>
                              </p:par>
                              <p:par>
                                <p:cTn id="675" presetID="2" presetClass="entr" presetSubtype="4" fill="hold" nodeType="withEffect">
                                  <p:stCondLst>
                                    <p:cond delay="0"/>
                                  </p:stCondLst>
                                  <p:childTnLst>
                                    <p:set>
                                      <p:cBhvr>
                                        <p:cTn id="676" dur="1" fill="hold">
                                          <p:stCondLst>
                                            <p:cond delay="0"/>
                                          </p:stCondLst>
                                        </p:cTn>
                                        <p:tgtEl>
                                          <p:spTgt spid="949"/>
                                        </p:tgtEl>
                                        <p:attrNameLst>
                                          <p:attrName>style.visibility</p:attrName>
                                        </p:attrNameLst>
                                      </p:cBhvr>
                                      <p:to>
                                        <p:strVal val="visible"/>
                                      </p:to>
                                    </p:set>
                                    <p:anim calcmode="lin" valueType="num">
                                      <p:cBhvr additive="base">
                                        <p:cTn id="677" dur="100" fill="hold"/>
                                        <p:tgtEl>
                                          <p:spTgt spid="949"/>
                                        </p:tgtEl>
                                        <p:attrNameLst>
                                          <p:attrName>ppt_x</p:attrName>
                                        </p:attrNameLst>
                                      </p:cBhvr>
                                      <p:tavLst>
                                        <p:tav tm="0">
                                          <p:val>
                                            <p:strVal val="#ppt_x"/>
                                          </p:val>
                                        </p:tav>
                                        <p:tav tm="100000">
                                          <p:val>
                                            <p:strVal val="#ppt_x"/>
                                          </p:val>
                                        </p:tav>
                                      </p:tavLst>
                                    </p:anim>
                                    <p:anim calcmode="lin" valueType="num">
                                      <p:cBhvr additive="base">
                                        <p:cTn id="678" dur="100" fill="hold"/>
                                        <p:tgtEl>
                                          <p:spTgt spid="949"/>
                                        </p:tgtEl>
                                        <p:attrNameLst>
                                          <p:attrName>ppt_y</p:attrName>
                                        </p:attrNameLst>
                                      </p:cBhvr>
                                      <p:tavLst>
                                        <p:tav tm="0">
                                          <p:val>
                                            <p:strVal val="1+#ppt_h/2"/>
                                          </p:val>
                                        </p:tav>
                                        <p:tav tm="100000">
                                          <p:val>
                                            <p:strVal val="#ppt_y"/>
                                          </p:val>
                                        </p:tav>
                                      </p:tavLst>
                                    </p:anim>
                                  </p:childTnLst>
                                </p:cTn>
                              </p:par>
                              <p:par>
                                <p:cTn id="679" presetID="2" presetClass="entr" presetSubtype="4" fill="hold" nodeType="withEffect">
                                  <p:stCondLst>
                                    <p:cond delay="0"/>
                                  </p:stCondLst>
                                  <p:childTnLst>
                                    <p:set>
                                      <p:cBhvr>
                                        <p:cTn id="680" dur="1" fill="hold">
                                          <p:stCondLst>
                                            <p:cond delay="0"/>
                                          </p:stCondLst>
                                        </p:cTn>
                                        <p:tgtEl>
                                          <p:spTgt spid="959"/>
                                        </p:tgtEl>
                                        <p:attrNameLst>
                                          <p:attrName>style.visibility</p:attrName>
                                        </p:attrNameLst>
                                      </p:cBhvr>
                                      <p:to>
                                        <p:strVal val="visible"/>
                                      </p:to>
                                    </p:set>
                                    <p:anim calcmode="lin" valueType="num">
                                      <p:cBhvr additive="base">
                                        <p:cTn id="681" dur="100" fill="hold"/>
                                        <p:tgtEl>
                                          <p:spTgt spid="959"/>
                                        </p:tgtEl>
                                        <p:attrNameLst>
                                          <p:attrName>ppt_x</p:attrName>
                                        </p:attrNameLst>
                                      </p:cBhvr>
                                      <p:tavLst>
                                        <p:tav tm="0">
                                          <p:val>
                                            <p:strVal val="#ppt_x"/>
                                          </p:val>
                                        </p:tav>
                                        <p:tav tm="100000">
                                          <p:val>
                                            <p:strVal val="#ppt_x"/>
                                          </p:val>
                                        </p:tav>
                                      </p:tavLst>
                                    </p:anim>
                                    <p:anim calcmode="lin" valueType="num">
                                      <p:cBhvr additive="base">
                                        <p:cTn id="682" dur="100" fill="hold"/>
                                        <p:tgtEl>
                                          <p:spTgt spid="959"/>
                                        </p:tgtEl>
                                        <p:attrNameLst>
                                          <p:attrName>ppt_y</p:attrName>
                                        </p:attrNameLst>
                                      </p:cBhvr>
                                      <p:tavLst>
                                        <p:tav tm="0">
                                          <p:val>
                                            <p:strVal val="1+#ppt_h/2"/>
                                          </p:val>
                                        </p:tav>
                                        <p:tav tm="100000">
                                          <p:val>
                                            <p:strVal val="#ppt_y"/>
                                          </p:val>
                                        </p:tav>
                                      </p:tavLst>
                                    </p:anim>
                                  </p:childTnLst>
                                </p:cTn>
                              </p:par>
                              <p:par>
                                <p:cTn id="683" presetID="2" presetClass="entr" presetSubtype="4" fill="hold" nodeType="withEffect">
                                  <p:stCondLst>
                                    <p:cond delay="0"/>
                                  </p:stCondLst>
                                  <p:childTnLst>
                                    <p:set>
                                      <p:cBhvr>
                                        <p:cTn id="684" dur="1" fill="hold">
                                          <p:stCondLst>
                                            <p:cond delay="0"/>
                                          </p:stCondLst>
                                        </p:cTn>
                                        <p:tgtEl>
                                          <p:spTgt spid="969"/>
                                        </p:tgtEl>
                                        <p:attrNameLst>
                                          <p:attrName>style.visibility</p:attrName>
                                        </p:attrNameLst>
                                      </p:cBhvr>
                                      <p:to>
                                        <p:strVal val="visible"/>
                                      </p:to>
                                    </p:set>
                                    <p:anim calcmode="lin" valueType="num">
                                      <p:cBhvr additive="base">
                                        <p:cTn id="685" dur="100" fill="hold"/>
                                        <p:tgtEl>
                                          <p:spTgt spid="969"/>
                                        </p:tgtEl>
                                        <p:attrNameLst>
                                          <p:attrName>ppt_x</p:attrName>
                                        </p:attrNameLst>
                                      </p:cBhvr>
                                      <p:tavLst>
                                        <p:tav tm="0">
                                          <p:val>
                                            <p:strVal val="#ppt_x"/>
                                          </p:val>
                                        </p:tav>
                                        <p:tav tm="100000">
                                          <p:val>
                                            <p:strVal val="#ppt_x"/>
                                          </p:val>
                                        </p:tav>
                                      </p:tavLst>
                                    </p:anim>
                                    <p:anim calcmode="lin" valueType="num">
                                      <p:cBhvr additive="base">
                                        <p:cTn id="686" dur="100" fill="hold"/>
                                        <p:tgtEl>
                                          <p:spTgt spid="969"/>
                                        </p:tgtEl>
                                        <p:attrNameLst>
                                          <p:attrName>ppt_y</p:attrName>
                                        </p:attrNameLst>
                                      </p:cBhvr>
                                      <p:tavLst>
                                        <p:tav tm="0">
                                          <p:val>
                                            <p:strVal val="1+#ppt_h/2"/>
                                          </p:val>
                                        </p:tav>
                                        <p:tav tm="100000">
                                          <p:val>
                                            <p:strVal val="#ppt_y"/>
                                          </p:val>
                                        </p:tav>
                                      </p:tavLst>
                                    </p:anim>
                                  </p:childTnLst>
                                </p:cTn>
                              </p:par>
                              <p:par>
                                <p:cTn id="687" presetID="2" presetClass="entr" presetSubtype="4" fill="hold" nodeType="withEffect">
                                  <p:stCondLst>
                                    <p:cond delay="0"/>
                                  </p:stCondLst>
                                  <p:childTnLst>
                                    <p:set>
                                      <p:cBhvr>
                                        <p:cTn id="688" dur="1" fill="hold">
                                          <p:stCondLst>
                                            <p:cond delay="0"/>
                                          </p:stCondLst>
                                        </p:cTn>
                                        <p:tgtEl>
                                          <p:spTgt spid="979"/>
                                        </p:tgtEl>
                                        <p:attrNameLst>
                                          <p:attrName>style.visibility</p:attrName>
                                        </p:attrNameLst>
                                      </p:cBhvr>
                                      <p:to>
                                        <p:strVal val="visible"/>
                                      </p:to>
                                    </p:set>
                                    <p:anim calcmode="lin" valueType="num">
                                      <p:cBhvr additive="base">
                                        <p:cTn id="689" dur="100" fill="hold"/>
                                        <p:tgtEl>
                                          <p:spTgt spid="979"/>
                                        </p:tgtEl>
                                        <p:attrNameLst>
                                          <p:attrName>ppt_x</p:attrName>
                                        </p:attrNameLst>
                                      </p:cBhvr>
                                      <p:tavLst>
                                        <p:tav tm="0">
                                          <p:val>
                                            <p:strVal val="#ppt_x"/>
                                          </p:val>
                                        </p:tav>
                                        <p:tav tm="100000">
                                          <p:val>
                                            <p:strVal val="#ppt_x"/>
                                          </p:val>
                                        </p:tav>
                                      </p:tavLst>
                                    </p:anim>
                                    <p:anim calcmode="lin" valueType="num">
                                      <p:cBhvr additive="base">
                                        <p:cTn id="690" dur="100" fill="hold"/>
                                        <p:tgtEl>
                                          <p:spTgt spid="979"/>
                                        </p:tgtEl>
                                        <p:attrNameLst>
                                          <p:attrName>ppt_y</p:attrName>
                                        </p:attrNameLst>
                                      </p:cBhvr>
                                      <p:tavLst>
                                        <p:tav tm="0">
                                          <p:val>
                                            <p:strVal val="1+#ppt_h/2"/>
                                          </p:val>
                                        </p:tav>
                                        <p:tav tm="100000">
                                          <p:val>
                                            <p:strVal val="#ppt_y"/>
                                          </p:val>
                                        </p:tav>
                                      </p:tavLst>
                                    </p:anim>
                                  </p:childTnLst>
                                </p:cTn>
                              </p:par>
                              <p:par>
                                <p:cTn id="691" presetID="2" presetClass="entr" presetSubtype="4" fill="hold" nodeType="withEffect">
                                  <p:stCondLst>
                                    <p:cond delay="0"/>
                                  </p:stCondLst>
                                  <p:childTnLst>
                                    <p:set>
                                      <p:cBhvr>
                                        <p:cTn id="692" dur="1" fill="hold">
                                          <p:stCondLst>
                                            <p:cond delay="0"/>
                                          </p:stCondLst>
                                        </p:cTn>
                                        <p:tgtEl>
                                          <p:spTgt spid="950"/>
                                        </p:tgtEl>
                                        <p:attrNameLst>
                                          <p:attrName>style.visibility</p:attrName>
                                        </p:attrNameLst>
                                      </p:cBhvr>
                                      <p:to>
                                        <p:strVal val="visible"/>
                                      </p:to>
                                    </p:set>
                                    <p:anim calcmode="lin" valueType="num">
                                      <p:cBhvr additive="base">
                                        <p:cTn id="693" dur="100" fill="hold"/>
                                        <p:tgtEl>
                                          <p:spTgt spid="950"/>
                                        </p:tgtEl>
                                        <p:attrNameLst>
                                          <p:attrName>ppt_x</p:attrName>
                                        </p:attrNameLst>
                                      </p:cBhvr>
                                      <p:tavLst>
                                        <p:tav tm="0">
                                          <p:val>
                                            <p:strVal val="#ppt_x"/>
                                          </p:val>
                                        </p:tav>
                                        <p:tav tm="100000">
                                          <p:val>
                                            <p:strVal val="#ppt_x"/>
                                          </p:val>
                                        </p:tav>
                                      </p:tavLst>
                                    </p:anim>
                                    <p:anim calcmode="lin" valueType="num">
                                      <p:cBhvr additive="base">
                                        <p:cTn id="694" dur="100" fill="hold"/>
                                        <p:tgtEl>
                                          <p:spTgt spid="950"/>
                                        </p:tgtEl>
                                        <p:attrNameLst>
                                          <p:attrName>ppt_y</p:attrName>
                                        </p:attrNameLst>
                                      </p:cBhvr>
                                      <p:tavLst>
                                        <p:tav tm="0">
                                          <p:val>
                                            <p:strVal val="1+#ppt_h/2"/>
                                          </p:val>
                                        </p:tav>
                                        <p:tav tm="100000">
                                          <p:val>
                                            <p:strVal val="#ppt_y"/>
                                          </p:val>
                                        </p:tav>
                                      </p:tavLst>
                                    </p:anim>
                                  </p:childTnLst>
                                </p:cTn>
                              </p:par>
                              <p:par>
                                <p:cTn id="695" presetID="2" presetClass="entr" presetSubtype="4" fill="hold" nodeType="withEffect">
                                  <p:stCondLst>
                                    <p:cond delay="0"/>
                                  </p:stCondLst>
                                  <p:childTnLst>
                                    <p:set>
                                      <p:cBhvr>
                                        <p:cTn id="696" dur="1" fill="hold">
                                          <p:stCondLst>
                                            <p:cond delay="0"/>
                                          </p:stCondLst>
                                        </p:cTn>
                                        <p:tgtEl>
                                          <p:spTgt spid="960"/>
                                        </p:tgtEl>
                                        <p:attrNameLst>
                                          <p:attrName>style.visibility</p:attrName>
                                        </p:attrNameLst>
                                      </p:cBhvr>
                                      <p:to>
                                        <p:strVal val="visible"/>
                                      </p:to>
                                    </p:set>
                                    <p:anim calcmode="lin" valueType="num">
                                      <p:cBhvr additive="base">
                                        <p:cTn id="697" dur="100" fill="hold"/>
                                        <p:tgtEl>
                                          <p:spTgt spid="960"/>
                                        </p:tgtEl>
                                        <p:attrNameLst>
                                          <p:attrName>ppt_x</p:attrName>
                                        </p:attrNameLst>
                                      </p:cBhvr>
                                      <p:tavLst>
                                        <p:tav tm="0">
                                          <p:val>
                                            <p:strVal val="#ppt_x"/>
                                          </p:val>
                                        </p:tav>
                                        <p:tav tm="100000">
                                          <p:val>
                                            <p:strVal val="#ppt_x"/>
                                          </p:val>
                                        </p:tav>
                                      </p:tavLst>
                                    </p:anim>
                                    <p:anim calcmode="lin" valueType="num">
                                      <p:cBhvr additive="base">
                                        <p:cTn id="698" dur="100" fill="hold"/>
                                        <p:tgtEl>
                                          <p:spTgt spid="960"/>
                                        </p:tgtEl>
                                        <p:attrNameLst>
                                          <p:attrName>ppt_y</p:attrName>
                                        </p:attrNameLst>
                                      </p:cBhvr>
                                      <p:tavLst>
                                        <p:tav tm="0">
                                          <p:val>
                                            <p:strVal val="1+#ppt_h/2"/>
                                          </p:val>
                                        </p:tav>
                                        <p:tav tm="100000">
                                          <p:val>
                                            <p:strVal val="#ppt_y"/>
                                          </p:val>
                                        </p:tav>
                                      </p:tavLst>
                                    </p:anim>
                                  </p:childTnLst>
                                </p:cTn>
                              </p:par>
                              <p:par>
                                <p:cTn id="699" presetID="2" presetClass="entr" presetSubtype="4" fill="hold" nodeType="withEffect">
                                  <p:stCondLst>
                                    <p:cond delay="0"/>
                                  </p:stCondLst>
                                  <p:childTnLst>
                                    <p:set>
                                      <p:cBhvr>
                                        <p:cTn id="700" dur="1" fill="hold">
                                          <p:stCondLst>
                                            <p:cond delay="0"/>
                                          </p:stCondLst>
                                        </p:cTn>
                                        <p:tgtEl>
                                          <p:spTgt spid="970"/>
                                        </p:tgtEl>
                                        <p:attrNameLst>
                                          <p:attrName>style.visibility</p:attrName>
                                        </p:attrNameLst>
                                      </p:cBhvr>
                                      <p:to>
                                        <p:strVal val="visible"/>
                                      </p:to>
                                    </p:set>
                                    <p:anim calcmode="lin" valueType="num">
                                      <p:cBhvr additive="base">
                                        <p:cTn id="701" dur="100" fill="hold"/>
                                        <p:tgtEl>
                                          <p:spTgt spid="970"/>
                                        </p:tgtEl>
                                        <p:attrNameLst>
                                          <p:attrName>ppt_x</p:attrName>
                                        </p:attrNameLst>
                                      </p:cBhvr>
                                      <p:tavLst>
                                        <p:tav tm="0">
                                          <p:val>
                                            <p:strVal val="#ppt_x"/>
                                          </p:val>
                                        </p:tav>
                                        <p:tav tm="100000">
                                          <p:val>
                                            <p:strVal val="#ppt_x"/>
                                          </p:val>
                                        </p:tav>
                                      </p:tavLst>
                                    </p:anim>
                                    <p:anim calcmode="lin" valueType="num">
                                      <p:cBhvr additive="base">
                                        <p:cTn id="702" dur="100" fill="hold"/>
                                        <p:tgtEl>
                                          <p:spTgt spid="970"/>
                                        </p:tgtEl>
                                        <p:attrNameLst>
                                          <p:attrName>ppt_y</p:attrName>
                                        </p:attrNameLst>
                                      </p:cBhvr>
                                      <p:tavLst>
                                        <p:tav tm="0">
                                          <p:val>
                                            <p:strVal val="1+#ppt_h/2"/>
                                          </p:val>
                                        </p:tav>
                                        <p:tav tm="100000">
                                          <p:val>
                                            <p:strVal val="#ppt_y"/>
                                          </p:val>
                                        </p:tav>
                                      </p:tavLst>
                                    </p:anim>
                                  </p:childTnLst>
                                </p:cTn>
                              </p:par>
                              <p:par>
                                <p:cTn id="703" presetID="2" presetClass="entr" presetSubtype="4" fill="hold" nodeType="withEffect">
                                  <p:stCondLst>
                                    <p:cond delay="0"/>
                                  </p:stCondLst>
                                  <p:childTnLst>
                                    <p:set>
                                      <p:cBhvr>
                                        <p:cTn id="704" dur="1" fill="hold">
                                          <p:stCondLst>
                                            <p:cond delay="0"/>
                                          </p:stCondLst>
                                        </p:cTn>
                                        <p:tgtEl>
                                          <p:spTgt spid="980"/>
                                        </p:tgtEl>
                                        <p:attrNameLst>
                                          <p:attrName>style.visibility</p:attrName>
                                        </p:attrNameLst>
                                      </p:cBhvr>
                                      <p:to>
                                        <p:strVal val="visible"/>
                                      </p:to>
                                    </p:set>
                                    <p:anim calcmode="lin" valueType="num">
                                      <p:cBhvr additive="base">
                                        <p:cTn id="705" dur="100" fill="hold"/>
                                        <p:tgtEl>
                                          <p:spTgt spid="980"/>
                                        </p:tgtEl>
                                        <p:attrNameLst>
                                          <p:attrName>ppt_x</p:attrName>
                                        </p:attrNameLst>
                                      </p:cBhvr>
                                      <p:tavLst>
                                        <p:tav tm="0">
                                          <p:val>
                                            <p:strVal val="#ppt_x"/>
                                          </p:val>
                                        </p:tav>
                                        <p:tav tm="100000">
                                          <p:val>
                                            <p:strVal val="#ppt_x"/>
                                          </p:val>
                                        </p:tav>
                                      </p:tavLst>
                                    </p:anim>
                                    <p:anim calcmode="lin" valueType="num">
                                      <p:cBhvr additive="base">
                                        <p:cTn id="706" dur="100" fill="hold"/>
                                        <p:tgtEl>
                                          <p:spTgt spid="980"/>
                                        </p:tgtEl>
                                        <p:attrNameLst>
                                          <p:attrName>ppt_y</p:attrName>
                                        </p:attrNameLst>
                                      </p:cBhvr>
                                      <p:tavLst>
                                        <p:tav tm="0">
                                          <p:val>
                                            <p:strVal val="1+#ppt_h/2"/>
                                          </p:val>
                                        </p:tav>
                                        <p:tav tm="100000">
                                          <p:val>
                                            <p:strVal val="#ppt_y"/>
                                          </p:val>
                                        </p:tav>
                                      </p:tavLst>
                                    </p:anim>
                                  </p:childTnLst>
                                </p:cTn>
                              </p:par>
                              <p:par>
                                <p:cTn id="707" presetID="2" presetClass="entr" presetSubtype="4" fill="hold" nodeType="withEffect">
                                  <p:stCondLst>
                                    <p:cond delay="0"/>
                                  </p:stCondLst>
                                  <p:childTnLst>
                                    <p:set>
                                      <p:cBhvr>
                                        <p:cTn id="708" dur="1" fill="hold">
                                          <p:stCondLst>
                                            <p:cond delay="0"/>
                                          </p:stCondLst>
                                        </p:cTn>
                                        <p:tgtEl>
                                          <p:spTgt spid="951"/>
                                        </p:tgtEl>
                                        <p:attrNameLst>
                                          <p:attrName>style.visibility</p:attrName>
                                        </p:attrNameLst>
                                      </p:cBhvr>
                                      <p:to>
                                        <p:strVal val="visible"/>
                                      </p:to>
                                    </p:set>
                                    <p:anim calcmode="lin" valueType="num">
                                      <p:cBhvr additive="base">
                                        <p:cTn id="709" dur="100" fill="hold"/>
                                        <p:tgtEl>
                                          <p:spTgt spid="951"/>
                                        </p:tgtEl>
                                        <p:attrNameLst>
                                          <p:attrName>ppt_x</p:attrName>
                                        </p:attrNameLst>
                                      </p:cBhvr>
                                      <p:tavLst>
                                        <p:tav tm="0">
                                          <p:val>
                                            <p:strVal val="#ppt_x"/>
                                          </p:val>
                                        </p:tav>
                                        <p:tav tm="100000">
                                          <p:val>
                                            <p:strVal val="#ppt_x"/>
                                          </p:val>
                                        </p:tav>
                                      </p:tavLst>
                                    </p:anim>
                                    <p:anim calcmode="lin" valueType="num">
                                      <p:cBhvr additive="base">
                                        <p:cTn id="710" dur="100" fill="hold"/>
                                        <p:tgtEl>
                                          <p:spTgt spid="951"/>
                                        </p:tgtEl>
                                        <p:attrNameLst>
                                          <p:attrName>ppt_y</p:attrName>
                                        </p:attrNameLst>
                                      </p:cBhvr>
                                      <p:tavLst>
                                        <p:tav tm="0">
                                          <p:val>
                                            <p:strVal val="1+#ppt_h/2"/>
                                          </p:val>
                                        </p:tav>
                                        <p:tav tm="100000">
                                          <p:val>
                                            <p:strVal val="#ppt_y"/>
                                          </p:val>
                                        </p:tav>
                                      </p:tavLst>
                                    </p:anim>
                                  </p:childTnLst>
                                </p:cTn>
                              </p:par>
                              <p:par>
                                <p:cTn id="711" presetID="2" presetClass="entr" presetSubtype="4" fill="hold" nodeType="withEffect">
                                  <p:stCondLst>
                                    <p:cond delay="0"/>
                                  </p:stCondLst>
                                  <p:childTnLst>
                                    <p:set>
                                      <p:cBhvr>
                                        <p:cTn id="712" dur="1" fill="hold">
                                          <p:stCondLst>
                                            <p:cond delay="0"/>
                                          </p:stCondLst>
                                        </p:cTn>
                                        <p:tgtEl>
                                          <p:spTgt spid="961"/>
                                        </p:tgtEl>
                                        <p:attrNameLst>
                                          <p:attrName>style.visibility</p:attrName>
                                        </p:attrNameLst>
                                      </p:cBhvr>
                                      <p:to>
                                        <p:strVal val="visible"/>
                                      </p:to>
                                    </p:set>
                                    <p:anim calcmode="lin" valueType="num">
                                      <p:cBhvr additive="base">
                                        <p:cTn id="713" dur="100" fill="hold"/>
                                        <p:tgtEl>
                                          <p:spTgt spid="961"/>
                                        </p:tgtEl>
                                        <p:attrNameLst>
                                          <p:attrName>ppt_x</p:attrName>
                                        </p:attrNameLst>
                                      </p:cBhvr>
                                      <p:tavLst>
                                        <p:tav tm="0">
                                          <p:val>
                                            <p:strVal val="#ppt_x"/>
                                          </p:val>
                                        </p:tav>
                                        <p:tav tm="100000">
                                          <p:val>
                                            <p:strVal val="#ppt_x"/>
                                          </p:val>
                                        </p:tav>
                                      </p:tavLst>
                                    </p:anim>
                                    <p:anim calcmode="lin" valueType="num">
                                      <p:cBhvr additive="base">
                                        <p:cTn id="714" dur="100" fill="hold"/>
                                        <p:tgtEl>
                                          <p:spTgt spid="961"/>
                                        </p:tgtEl>
                                        <p:attrNameLst>
                                          <p:attrName>ppt_y</p:attrName>
                                        </p:attrNameLst>
                                      </p:cBhvr>
                                      <p:tavLst>
                                        <p:tav tm="0">
                                          <p:val>
                                            <p:strVal val="1+#ppt_h/2"/>
                                          </p:val>
                                        </p:tav>
                                        <p:tav tm="100000">
                                          <p:val>
                                            <p:strVal val="#ppt_y"/>
                                          </p:val>
                                        </p:tav>
                                      </p:tavLst>
                                    </p:anim>
                                  </p:childTnLst>
                                </p:cTn>
                              </p:par>
                              <p:par>
                                <p:cTn id="715" presetID="2" presetClass="entr" presetSubtype="4" fill="hold" nodeType="withEffect">
                                  <p:stCondLst>
                                    <p:cond delay="0"/>
                                  </p:stCondLst>
                                  <p:childTnLst>
                                    <p:set>
                                      <p:cBhvr>
                                        <p:cTn id="716" dur="1" fill="hold">
                                          <p:stCondLst>
                                            <p:cond delay="0"/>
                                          </p:stCondLst>
                                        </p:cTn>
                                        <p:tgtEl>
                                          <p:spTgt spid="971"/>
                                        </p:tgtEl>
                                        <p:attrNameLst>
                                          <p:attrName>style.visibility</p:attrName>
                                        </p:attrNameLst>
                                      </p:cBhvr>
                                      <p:to>
                                        <p:strVal val="visible"/>
                                      </p:to>
                                    </p:set>
                                    <p:anim calcmode="lin" valueType="num">
                                      <p:cBhvr additive="base">
                                        <p:cTn id="717" dur="100" fill="hold"/>
                                        <p:tgtEl>
                                          <p:spTgt spid="971"/>
                                        </p:tgtEl>
                                        <p:attrNameLst>
                                          <p:attrName>ppt_x</p:attrName>
                                        </p:attrNameLst>
                                      </p:cBhvr>
                                      <p:tavLst>
                                        <p:tav tm="0">
                                          <p:val>
                                            <p:strVal val="#ppt_x"/>
                                          </p:val>
                                        </p:tav>
                                        <p:tav tm="100000">
                                          <p:val>
                                            <p:strVal val="#ppt_x"/>
                                          </p:val>
                                        </p:tav>
                                      </p:tavLst>
                                    </p:anim>
                                    <p:anim calcmode="lin" valueType="num">
                                      <p:cBhvr additive="base">
                                        <p:cTn id="718" dur="100" fill="hold"/>
                                        <p:tgtEl>
                                          <p:spTgt spid="971"/>
                                        </p:tgtEl>
                                        <p:attrNameLst>
                                          <p:attrName>ppt_y</p:attrName>
                                        </p:attrNameLst>
                                      </p:cBhvr>
                                      <p:tavLst>
                                        <p:tav tm="0">
                                          <p:val>
                                            <p:strVal val="1+#ppt_h/2"/>
                                          </p:val>
                                        </p:tav>
                                        <p:tav tm="100000">
                                          <p:val>
                                            <p:strVal val="#ppt_y"/>
                                          </p:val>
                                        </p:tav>
                                      </p:tavLst>
                                    </p:anim>
                                  </p:childTnLst>
                                </p:cTn>
                              </p:par>
                              <p:par>
                                <p:cTn id="719" presetID="2" presetClass="entr" presetSubtype="4" fill="hold" nodeType="withEffect">
                                  <p:stCondLst>
                                    <p:cond delay="0"/>
                                  </p:stCondLst>
                                  <p:childTnLst>
                                    <p:set>
                                      <p:cBhvr>
                                        <p:cTn id="720" dur="1" fill="hold">
                                          <p:stCondLst>
                                            <p:cond delay="0"/>
                                          </p:stCondLst>
                                        </p:cTn>
                                        <p:tgtEl>
                                          <p:spTgt spid="981"/>
                                        </p:tgtEl>
                                        <p:attrNameLst>
                                          <p:attrName>style.visibility</p:attrName>
                                        </p:attrNameLst>
                                      </p:cBhvr>
                                      <p:to>
                                        <p:strVal val="visible"/>
                                      </p:to>
                                    </p:set>
                                    <p:anim calcmode="lin" valueType="num">
                                      <p:cBhvr additive="base">
                                        <p:cTn id="721" dur="100" fill="hold"/>
                                        <p:tgtEl>
                                          <p:spTgt spid="981"/>
                                        </p:tgtEl>
                                        <p:attrNameLst>
                                          <p:attrName>ppt_x</p:attrName>
                                        </p:attrNameLst>
                                      </p:cBhvr>
                                      <p:tavLst>
                                        <p:tav tm="0">
                                          <p:val>
                                            <p:strVal val="#ppt_x"/>
                                          </p:val>
                                        </p:tav>
                                        <p:tav tm="100000">
                                          <p:val>
                                            <p:strVal val="#ppt_x"/>
                                          </p:val>
                                        </p:tav>
                                      </p:tavLst>
                                    </p:anim>
                                    <p:anim calcmode="lin" valueType="num">
                                      <p:cBhvr additive="base">
                                        <p:cTn id="722" dur="100" fill="hold"/>
                                        <p:tgtEl>
                                          <p:spTgt spid="981"/>
                                        </p:tgtEl>
                                        <p:attrNameLst>
                                          <p:attrName>ppt_y</p:attrName>
                                        </p:attrNameLst>
                                      </p:cBhvr>
                                      <p:tavLst>
                                        <p:tav tm="0">
                                          <p:val>
                                            <p:strVal val="1+#ppt_h/2"/>
                                          </p:val>
                                        </p:tav>
                                        <p:tav tm="100000">
                                          <p:val>
                                            <p:strVal val="#ppt_y"/>
                                          </p:val>
                                        </p:tav>
                                      </p:tavLst>
                                    </p:anim>
                                  </p:childTnLst>
                                </p:cTn>
                              </p:par>
                              <p:par>
                                <p:cTn id="723" presetID="2" presetClass="entr" presetSubtype="4" fill="hold" nodeType="withEffect">
                                  <p:stCondLst>
                                    <p:cond delay="0"/>
                                  </p:stCondLst>
                                  <p:childTnLst>
                                    <p:set>
                                      <p:cBhvr>
                                        <p:cTn id="724" dur="1" fill="hold">
                                          <p:stCondLst>
                                            <p:cond delay="0"/>
                                          </p:stCondLst>
                                        </p:cTn>
                                        <p:tgtEl>
                                          <p:spTgt spid="952"/>
                                        </p:tgtEl>
                                        <p:attrNameLst>
                                          <p:attrName>style.visibility</p:attrName>
                                        </p:attrNameLst>
                                      </p:cBhvr>
                                      <p:to>
                                        <p:strVal val="visible"/>
                                      </p:to>
                                    </p:set>
                                    <p:anim calcmode="lin" valueType="num">
                                      <p:cBhvr additive="base">
                                        <p:cTn id="725" dur="100" fill="hold"/>
                                        <p:tgtEl>
                                          <p:spTgt spid="952"/>
                                        </p:tgtEl>
                                        <p:attrNameLst>
                                          <p:attrName>ppt_x</p:attrName>
                                        </p:attrNameLst>
                                      </p:cBhvr>
                                      <p:tavLst>
                                        <p:tav tm="0">
                                          <p:val>
                                            <p:strVal val="#ppt_x"/>
                                          </p:val>
                                        </p:tav>
                                        <p:tav tm="100000">
                                          <p:val>
                                            <p:strVal val="#ppt_x"/>
                                          </p:val>
                                        </p:tav>
                                      </p:tavLst>
                                    </p:anim>
                                    <p:anim calcmode="lin" valueType="num">
                                      <p:cBhvr additive="base">
                                        <p:cTn id="726" dur="100" fill="hold"/>
                                        <p:tgtEl>
                                          <p:spTgt spid="952"/>
                                        </p:tgtEl>
                                        <p:attrNameLst>
                                          <p:attrName>ppt_y</p:attrName>
                                        </p:attrNameLst>
                                      </p:cBhvr>
                                      <p:tavLst>
                                        <p:tav tm="0">
                                          <p:val>
                                            <p:strVal val="1+#ppt_h/2"/>
                                          </p:val>
                                        </p:tav>
                                        <p:tav tm="100000">
                                          <p:val>
                                            <p:strVal val="#ppt_y"/>
                                          </p:val>
                                        </p:tav>
                                      </p:tavLst>
                                    </p:anim>
                                  </p:childTnLst>
                                </p:cTn>
                              </p:par>
                              <p:par>
                                <p:cTn id="727" presetID="2" presetClass="entr" presetSubtype="4" fill="hold" nodeType="withEffect">
                                  <p:stCondLst>
                                    <p:cond delay="0"/>
                                  </p:stCondLst>
                                  <p:childTnLst>
                                    <p:set>
                                      <p:cBhvr>
                                        <p:cTn id="728" dur="1" fill="hold">
                                          <p:stCondLst>
                                            <p:cond delay="0"/>
                                          </p:stCondLst>
                                        </p:cTn>
                                        <p:tgtEl>
                                          <p:spTgt spid="962"/>
                                        </p:tgtEl>
                                        <p:attrNameLst>
                                          <p:attrName>style.visibility</p:attrName>
                                        </p:attrNameLst>
                                      </p:cBhvr>
                                      <p:to>
                                        <p:strVal val="visible"/>
                                      </p:to>
                                    </p:set>
                                    <p:anim calcmode="lin" valueType="num">
                                      <p:cBhvr additive="base">
                                        <p:cTn id="729" dur="100" fill="hold"/>
                                        <p:tgtEl>
                                          <p:spTgt spid="962"/>
                                        </p:tgtEl>
                                        <p:attrNameLst>
                                          <p:attrName>ppt_x</p:attrName>
                                        </p:attrNameLst>
                                      </p:cBhvr>
                                      <p:tavLst>
                                        <p:tav tm="0">
                                          <p:val>
                                            <p:strVal val="#ppt_x"/>
                                          </p:val>
                                        </p:tav>
                                        <p:tav tm="100000">
                                          <p:val>
                                            <p:strVal val="#ppt_x"/>
                                          </p:val>
                                        </p:tav>
                                      </p:tavLst>
                                    </p:anim>
                                    <p:anim calcmode="lin" valueType="num">
                                      <p:cBhvr additive="base">
                                        <p:cTn id="730" dur="100" fill="hold"/>
                                        <p:tgtEl>
                                          <p:spTgt spid="962"/>
                                        </p:tgtEl>
                                        <p:attrNameLst>
                                          <p:attrName>ppt_y</p:attrName>
                                        </p:attrNameLst>
                                      </p:cBhvr>
                                      <p:tavLst>
                                        <p:tav tm="0">
                                          <p:val>
                                            <p:strVal val="1+#ppt_h/2"/>
                                          </p:val>
                                        </p:tav>
                                        <p:tav tm="100000">
                                          <p:val>
                                            <p:strVal val="#ppt_y"/>
                                          </p:val>
                                        </p:tav>
                                      </p:tavLst>
                                    </p:anim>
                                  </p:childTnLst>
                                </p:cTn>
                              </p:par>
                              <p:par>
                                <p:cTn id="731" presetID="2" presetClass="entr" presetSubtype="4" fill="hold" nodeType="withEffect">
                                  <p:stCondLst>
                                    <p:cond delay="0"/>
                                  </p:stCondLst>
                                  <p:childTnLst>
                                    <p:set>
                                      <p:cBhvr>
                                        <p:cTn id="732" dur="1" fill="hold">
                                          <p:stCondLst>
                                            <p:cond delay="0"/>
                                          </p:stCondLst>
                                        </p:cTn>
                                        <p:tgtEl>
                                          <p:spTgt spid="972"/>
                                        </p:tgtEl>
                                        <p:attrNameLst>
                                          <p:attrName>style.visibility</p:attrName>
                                        </p:attrNameLst>
                                      </p:cBhvr>
                                      <p:to>
                                        <p:strVal val="visible"/>
                                      </p:to>
                                    </p:set>
                                    <p:anim calcmode="lin" valueType="num">
                                      <p:cBhvr additive="base">
                                        <p:cTn id="733" dur="100" fill="hold"/>
                                        <p:tgtEl>
                                          <p:spTgt spid="972"/>
                                        </p:tgtEl>
                                        <p:attrNameLst>
                                          <p:attrName>ppt_x</p:attrName>
                                        </p:attrNameLst>
                                      </p:cBhvr>
                                      <p:tavLst>
                                        <p:tav tm="0">
                                          <p:val>
                                            <p:strVal val="#ppt_x"/>
                                          </p:val>
                                        </p:tav>
                                        <p:tav tm="100000">
                                          <p:val>
                                            <p:strVal val="#ppt_x"/>
                                          </p:val>
                                        </p:tav>
                                      </p:tavLst>
                                    </p:anim>
                                    <p:anim calcmode="lin" valueType="num">
                                      <p:cBhvr additive="base">
                                        <p:cTn id="734" dur="100" fill="hold"/>
                                        <p:tgtEl>
                                          <p:spTgt spid="972"/>
                                        </p:tgtEl>
                                        <p:attrNameLst>
                                          <p:attrName>ppt_y</p:attrName>
                                        </p:attrNameLst>
                                      </p:cBhvr>
                                      <p:tavLst>
                                        <p:tav tm="0">
                                          <p:val>
                                            <p:strVal val="1+#ppt_h/2"/>
                                          </p:val>
                                        </p:tav>
                                        <p:tav tm="100000">
                                          <p:val>
                                            <p:strVal val="#ppt_y"/>
                                          </p:val>
                                        </p:tav>
                                      </p:tavLst>
                                    </p:anim>
                                  </p:childTnLst>
                                </p:cTn>
                              </p:par>
                              <p:par>
                                <p:cTn id="735" presetID="2" presetClass="entr" presetSubtype="4" fill="hold" nodeType="withEffect">
                                  <p:stCondLst>
                                    <p:cond delay="0"/>
                                  </p:stCondLst>
                                  <p:childTnLst>
                                    <p:set>
                                      <p:cBhvr>
                                        <p:cTn id="736" dur="1" fill="hold">
                                          <p:stCondLst>
                                            <p:cond delay="0"/>
                                          </p:stCondLst>
                                        </p:cTn>
                                        <p:tgtEl>
                                          <p:spTgt spid="982"/>
                                        </p:tgtEl>
                                        <p:attrNameLst>
                                          <p:attrName>style.visibility</p:attrName>
                                        </p:attrNameLst>
                                      </p:cBhvr>
                                      <p:to>
                                        <p:strVal val="visible"/>
                                      </p:to>
                                    </p:set>
                                    <p:anim calcmode="lin" valueType="num">
                                      <p:cBhvr additive="base">
                                        <p:cTn id="737" dur="100" fill="hold"/>
                                        <p:tgtEl>
                                          <p:spTgt spid="982"/>
                                        </p:tgtEl>
                                        <p:attrNameLst>
                                          <p:attrName>ppt_x</p:attrName>
                                        </p:attrNameLst>
                                      </p:cBhvr>
                                      <p:tavLst>
                                        <p:tav tm="0">
                                          <p:val>
                                            <p:strVal val="#ppt_x"/>
                                          </p:val>
                                        </p:tav>
                                        <p:tav tm="100000">
                                          <p:val>
                                            <p:strVal val="#ppt_x"/>
                                          </p:val>
                                        </p:tav>
                                      </p:tavLst>
                                    </p:anim>
                                    <p:anim calcmode="lin" valueType="num">
                                      <p:cBhvr additive="base">
                                        <p:cTn id="738" dur="100" fill="hold"/>
                                        <p:tgtEl>
                                          <p:spTgt spid="982"/>
                                        </p:tgtEl>
                                        <p:attrNameLst>
                                          <p:attrName>ppt_y</p:attrName>
                                        </p:attrNameLst>
                                      </p:cBhvr>
                                      <p:tavLst>
                                        <p:tav tm="0">
                                          <p:val>
                                            <p:strVal val="1+#ppt_h/2"/>
                                          </p:val>
                                        </p:tav>
                                        <p:tav tm="100000">
                                          <p:val>
                                            <p:strVal val="#ppt_y"/>
                                          </p:val>
                                        </p:tav>
                                      </p:tavLst>
                                    </p:anim>
                                  </p:childTnLst>
                                </p:cTn>
                              </p:par>
                              <p:par>
                                <p:cTn id="739" presetID="2" presetClass="entr" presetSubtype="4" fill="hold" nodeType="withEffect">
                                  <p:stCondLst>
                                    <p:cond delay="0"/>
                                  </p:stCondLst>
                                  <p:childTnLst>
                                    <p:set>
                                      <p:cBhvr>
                                        <p:cTn id="740" dur="1" fill="hold">
                                          <p:stCondLst>
                                            <p:cond delay="0"/>
                                          </p:stCondLst>
                                        </p:cTn>
                                        <p:tgtEl>
                                          <p:spTgt spid="953"/>
                                        </p:tgtEl>
                                        <p:attrNameLst>
                                          <p:attrName>style.visibility</p:attrName>
                                        </p:attrNameLst>
                                      </p:cBhvr>
                                      <p:to>
                                        <p:strVal val="visible"/>
                                      </p:to>
                                    </p:set>
                                    <p:anim calcmode="lin" valueType="num">
                                      <p:cBhvr additive="base">
                                        <p:cTn id="741" dur="100" fill="hold"/>
                                        <p:tgtEl>
                                          <p:spTgt spid="953"/>
                                        </p:tgtEl>
                                        <p:attrNameLst>
                                          <p:attrName>ppt_x</p:attrName>
                                        </p:attrNameLst>
                                      </p:cBhvr>
                                      <p:tavLst>
                                        <p:tav tm="0">
                                          <p:val>
                                            <p:strVal val="#ppt_x"/>
                                          </p:val>
                                        </p:tav>
                                        <p:tav tm="100000">
                                          <p:val>
                                            <p:strVal val="#ppt_x"/>
                                          </p:val>
                                        </p:tav>
                                      </p:tavLst>
                                    </p:anim>
                                    <p:anim calcmode="lin" valueType="num">
                                      <p:cBhvr additive="base">
                                        <p:cTn id="742" dur="100" fill="hold"/>
                                        <p:tgtEl>
                                          <p:spTgt spid="953"/>
                                        </p:tgtEl>
                                        <p:attrNameLst>
                                          <p:attrName>ppt_y</p:attrName>
                                        </p:attrNameLst>
                                      </p:cBhvr>
                                      <p:tavLst>
                                        <p:tav tm="0">
                                          <p:val>
                                            <p:strVal val="1+#ppt_h/2"/>
                                          </p:val>
                                        </p:tav>
                                        <p:tav tm="100000">
                                          <p:val>
                                            <p:strVal val="#ppt_y"/>
                                          </p:val>
                                        </p:tav>
                                      </p:tavLst>
                                    </p:anim>
                                  </p:childTnLst>
                                </p:cTn>
                              </p:par>
                              <p:par>
                                <p:cTn id="743" presetID="2" presetClass="entr" presetSubtype="4" fill="hold" nodeType="withEffect">
                                  <p:stCondLst>
                                    <p:cond delay="0"/>
                                  </p:stCondLst>
                                  <p:childTnLst>
                                    <p:set>
                                      <p:cBhvr>
                                        <p:cTn id="744" dur="1" fill="hold">
                                          <p:stCondLst>
                                            <p:cond delay="0"/>
                                          </p:stCondLst>
                                        </p:cTn>
                                        <p:tgtEl>
                                          <p:spTgt spid="963"/>
                                        </p:tgtEl>
                                        <p:attrNameLst>
                                          <p:attrName>style.visibility</p:attrName>
                                        </p:attrNameLst>
                                      </p:cBhvr>
                                      <p:to>
                                        <p:strVal val="visible"/>
                                      </p:to>
                                    </p:set>
                                    <p:anim calcmode="lin" valueType="num">
                                      <p:cBhvr additive="base">
                                        <p:cTn id="745" dur="100" fill="hold"/>
                                        <p:tgtEl>
                                          <p:spTgt spid="963"/>
                                        </p:tgtEl>
                                        <p:attrNameLst>
                                          <p:attrName>ppt_x</p:attrName>
                                        </p:attrNameLst>
                                      </p:cBhvr>
                                      <p:tavLst>
                                        <p:tav tm="0">
                                          <p:val>
                                            <p:strVal val="#ppt_x"/>
                                          </p:val>
                                        </p:tav>
                                        <p:tav tm="100000">
                                          <p:val>
                                            <p:strVal val="#ppt_x"/>
                                          </p:val>
                                        </p:tav>
                                      </p:tavLst>
                                    </p:anim>
                                    <p:anim calcmode="lin" valueType="num">
                                      <p:cBhvr additive="base">
                                        <p:cTn id="746" dur="100" fill="hold"/>
                                        <p:tgtEl>
                                          <p:spTgt spid="963"/>
                                        </p:tgtEl>
                                        <p:attrNameLst>
                                          <p:attrName>ppt_y</p:attrName>
                                        </p:attrNameLst>
                                      </p:cBhvr>
                                      <p:tavLst>
                                        <p:tav tm="0">
                                          <p:val>
                                            <p:strVal val="1+#ppt_h/2"/>
                                          </p:val>
                                        </p:tav>
                                        <p:tav tm="100000">
                                          <p:val>
                                            <p:strVal val="#ppt_y"/>
                                          </p:val>
                                        </p:tav>
                                      </p:tavLst>
                                    </p:anim>
                                  </p:childTnLst>
                                </p:cTn>
                              </p:par>
                              <p:par>
                                <p:cTn id="747" presetID="2" presetClass="entr" presetSubtype="4" fill="hold" nodeType="withEffect">
                                  <p:stCondLst>
                                    <p:cond delay="0"/>
                                  </p:stCondLst>
                                  <p:childTnLst>
                                    <p:set>
                                      <p:cBhvr>
                                        <p:cTn id="748" dur="1" fill="hold">
                                          <p:stCondLst>
                                            <p:cond delay="0"/>
                                          </p:stCondLst>
                                        </p:cTn>
                                        <p:tgtEl>
                                          <p:spTgt spid="973"/>
                                        </p:tgtEl>
                                        <p:attrNameLst>
                                          <p:attrName>style.visibility</p:attrName>
                                        </p:attrNameLst>
                                      </p:cBhvr>
                                      <p:to>
                                        <p:strVal val="visible"/>
                                      </p:to>
                                    </p:set>
                                    <p:anim calcmode="lin" valueType="num">
                                      <p:cBhvr additive="base">
                                        <p:cTn id="749" dur="100" fill="hold"/>
                                        <p:tgtEl>
                                          <p:spTgt spid="973"/>
                                        </p:tgtEl>
                                        <p:attrNameLst>
                                          <p:attrName>ppt_x</p:attrName>
                                        </p:attrNameLst>
                                      </p:cBhvr>
                                      <p:tavLst>
                                        <p:tav tm="0">
                                          <p:val>
                                            <p:strVal val="#ppt_x"/>
                                          </p:val>
                                        </p:tav>
                                        <p:tav tm="100000">
                                          <p:val>
                                            <p:strVal val="#ppt_x"/>
                                          </p:val>
                                        </p:tav>
                                      </p:tavLst>
                                    </p:anim>
                                    <p:anim calcmode="lin" valueType="num">
                                      <p:cBhvr additive="base">
                                        <p:cTn id="750" dur="100" fill="hold"/>
                                        <p:tgtEl>
                                          <p:spTgt spid="973"/>
                                        </p:tgtEl>
                                        <p:attrNameLst>
                                          <p:attrName>ppt_y</p:attrName>
                                        </p:attrNameLst>
                                      </p:cBhvr>
                                      <p:tavLst>
                                        <p:tav tm="0">
                                          <p:val>
                                            <p:strVal val="1+#ppt_h/2"/>
                                          </p:val>
                                        </p:tav>
                                        <p:tav tm="100000">
                                          <p:val>
                                            <p:strVal val="#ppt_y"/>
                                          </p:val>
                                        </p:tav>
                                      </p:tavLst>
                                    </p:anim>
                                  </p:childTnLst>
                                </p:cTn>
                              </p:par>
                              <p:par>
                                <p:cTn id="751" presetID="2" presetClass="entr" presetSubtype="4" fill="hold" nodeType="withEffect">
                                  <p:stCondLst>
                                    <p:cond delay="0"/>
                                  </p:stCondLst>
                                  <p:childTnLst>
                                    <p:set>
                                      <p:cBhvr>
                                        <p:cTn id="752" dur="1" fill="hold">
                                          <p:stCondLst>
                                            <p:cond delay="0"/>
                                          </p:stCondLst>
                                        </p:cTn>
                                        <p:tgtEl>
                                          <p:spTgt spid="983"/>
                                        </p:tgtEl>
                                        <p:attrNameLst>
                                          <p:attrName>style.visibility</p:attrName>
                                        </p:attrNameLst>
                                      </p:cBhvr>
                                      <p:to>
                                        <p:strVal val="visible"/>
                                      </p:to>
                                    </p:set>
                                    <p:anim calcmode="lin" valueType="num">
                                      <p:cBhvr additive="base">
                                        <p:cTn id="753" dur="100" fill="hold"/>
                                        <p:tgtEl>
                                          <p:spTgt spid="983"/>
                                        </p:tgtEl>
                                        <p:attrNameLst>
                                          <p:attrName>ppt_x</p:attrName>
                                        </p:attrNameLst>
                                      </p:cBhvr>
                                      <p:tavLst>
                                        <p:tav tm="0">
                                          <p:val>
                                            <p:strVal val="#ppt_x"/>
                                          </p:val>
                                        </p:tav>
                                        <p:tav tm="100000">
                                          <p:val>
                                            <p:strVal val="#ppt_x"/>
                                          </p:val>
                                        </p:tav>
                                      </p:tavLst>
                                    </p:anim>
                                    <p:anim calcmode="lin" valueType="num">
                                      <p:cBhvr additive="base">
                                        <p:cTn id="754" dur="100" fill="hold"/>
                                        <p:tgtEl>
                                          <p:spTgt spid="983"/>
                                        </p:tgtEl>
                                        <p:attrNameLst>
                                          <p:attrName>ppt_y</p:attrName>
                                        </p:attrNameLst>
                                      </p:cBhvr>
                                      <p:tavLst>
                                        <p:tav tm="0">
                                          <p:val>
                                            <p:strVal val="1+#ppt_h/2"/>
                                          </p:val>
                                        </p:tav>
                                        <p:tav tm="100000">
                                          <p:val>
                                            <p:strVal val="#ppt_y"/>
                                          </p:val>
                                        </p:tav>
                                      </p:tavLst>
                                    </p:anim>
                                  </p:childTnLst>
                                </p:cTn>
                              </p:par>
                            </p:childTnLst>
                          </p:cTn>
                        </p:par>
                      </p:childTnLst>
                    </p:cTn>
                  </p:par>
                  <p:par>
                    <p:cTn id="755" fill="hold">
                      <p:stCondLst>
                        <p:cond delay="indefinite"/>
                      </p:stCondLst>
                      <p:childTnLst>
                        <p:par>
                          <p:cTn id="756" fill="hold">
                            <p:stCondLst>
                              <p:cond delay="0"/>
                            </p:stCondLst>
                            <p:childTnLst>
                              <p:par>
                                <p:cTn id="757" presetID="9" presetClass="exit" presetSubtype="0" fill="hold" grpId="1" nodeType="clickEffect">
                                  <p:stCondLst>
                                    <p:cond delay="0"/>
                                  </p:stCondLst>
                                  <p:childTnLst>
                                    <p:animEffect transition="out" filter="dissolve">
                                      <p:cBhvr>
                                        <p:cTn id="758" dur="500"/>
                                        <p:tgtEl>
                                          <p:spTgt spid="344"/>
                                        </p:tgtEl>
                                      </p:cBhvr>
                                    </p:animEffect>
                                    <p:set>
                                      <p:cBhvr>
                                        <p:cTn id="759" dur="1" fill="hold">
                                          <p:stCondLst>
                                            <p:cond delay="499"/>
                                          </p:stCondLst>
                                        </p:cTn>
                                        <p:tgtEl>
                                          <p:spTgt spid="344"/>
                                        </p:tgtEl>
                                        <p:attrNameLst>
                                          <p:attrName>style.visibility</p:attrName>
                                        </p:attrNameLst>
                                      </p:cBhvr>
                                      <p:to>
                                        <p:strVal val="hidden"/>
                                      </p:to>
                                    </p:set>
                                  </p:childTnLst>
                                </p:cTn>
                              </p:par>
                            </p:childTnLst>
                          </p:cTn>
                        </p:par>
                        <p:par>
                          <p:cTn id="760" fill="hold">
                            <p:stCondLst>
                              <p:cond delay="500"/>
                            </p:stCondLst>
                            <p:childTnLst>
                              <p:par>
                                <p:cTn id="761" presetID="9" presetClass="entr" presetSubtype="0" fill="hold" grpId="0" nodeType="afterEffect">
                                  <p:stCondLst>
                                    <p:cond delay="0"/>
                                  </p:stCondLst>
                                  <p:childTnLst>
                                    <p:set>
                                      <p:cBhvr>
                                        <p:cTn id="762" dur="1" fill="hold">
                                          <p:stCondLst>
                                            <p:cond delay="0"/>
                                          </p:stCondLst>
                                        </p:cTn>
                                        <p:tgtEl>
                                          <p:spTgt spid="347"/>
                                        </p:tgtEl>
                                        <p:attrNameLst>
                                          <p:attrName>style.visibility</p:attrName>
                                        </p:attrNameLst>
                                      </p:cBhvr>
                                      <p:to>
                                        <p:strVal val="visible"/>
                                      </p:to>
                                    </p:set>
                                    <p:animEffect transition="in" filter="dissolve">
                                      <p:cBhvr>
                                        <p:cTn id="763" dur="500"/>
                                        <p:tgtEl>
                                          <p:spTgt spid="347"/>
                                        </p:tgtEl>
                                      </p:cBhvr>
                                    </p:animEffect>
                                  </p:childTnLst>
                                </p:cTn>
                              </p:par>
                            </p:childTnLst>
                          </p:cTn>
                        </p:par>
                        <p:par>
                          <p:cTn id="764" fill="hold">
                            <p:stCondLst>
                              <p:cond delay="1000"/>
                            </p:stCondLst>
                            <p:childTnLst>
                              <p:par>
                                <p:cTn id="765" presetID="1" presetClass="entr" presetSubtype="0" fill="hold" grpId="1" nodeType="afterEffect">
                                  <p:stCondLst>
                                    <p:cond delay="100"/>
                                  </p:stCondLst>
                                  <p:childTnLst>
                                    <p:set>
                                      <p:cBhvr>
                                        <p:cTn id="766" dur="1" fill="hold">
                                          <p:stCondLst>
                                            <p:cond delay="0"/>
                                          </p:stCondLst>
                                        </p:cTn>
                                        <p:tgtEl>
                                          <p:spTgt spid="2442"/>
                                        </p:tgtEl>
                                        <p:attrNameLst>
                                          <p:attrName>style.visibility</p:attrName>
                                        </p:attrNameLst>
                                      </p:cBhvr>
                                      <p:to>
                                        <p:strVal val="visible"/>
                                      </p:to>
                                    </p:set>
                                  </p:childTnLst>
                                </p:cTn>
                              </p:par>
                            </p:childTnLst>
                          </p:cTn>
                        </p:par>
                        <p:par>
                          <p:cTn id="767" fill="hold">
                            <p:stCondLst>
                              <p:cond delay="1100"/>
                            </p:stCondLst>
                            <p:childTnLst>
                              <p:par>
                                <p:cTn id="768" presetID="1" presetClass="entr" presetSubtype="0" fill="hold" grpId="1" nodeType="afterEffect">
                                  <p:stCondLst>
                                    <p:cond delay="100"/>
                                  </p:stCondLst>
                                  <p:childTnLst>
                                    <p:set>
                                      <p:cBhvr>
                                        <p:cTn id="769" dur="1" fill="hold">
                                          <p:stCondLst>
                                            <p:cond delay="0"/>
                                          </p:stCondLst>
                                        </p:cTn>
                                        <p:tgtEl>
                                          <p:spTgt spid="995"/>
                                        </p:tgtEl>
                                        <p:attrNameLst>
                                          <p:attrName>style.visibility</p:attrName>
                                        </p:attrNameLst>
                                      </p:cBhvr>
                                      <p:to>
                                        <p:strVal val="visible"/>
                                      </p:to>
                                    </p:set>
                                  </p:childTnLst>
                                </p:cTn>
                              </p:par>
                            </p:childTnLst>
                          </p:cTn>
                        </p:par>
                        <p:par>
                          <p:cTn id="770" fill="hold">
                            <p:stCondLst>
                              <p:cond delay="1200"/>
                            </p:stCondLst>
                            <p:childTnLst>
                              <p:par>
                                <p:cTn id="771" presetID="1" presetClass="entr" presetSubtype="0" fill="hold" grpId="1" nodeType="afterEffect">
                                  <p:stCondLst>
                                    <p:cond delay="100"/>
                                  </p:stCondLst>
                                  <p:childTnLst>
                                    <p:set>
                                      <p:cBhvr>
                                        <p:cTn id="772" dur="1" fill="hold">
                                          <p:stCondLst>
                                            <p:cond delay="0"/>
                                          </p:stCondLst>
                                        </p:cTn>
                                        <p:tgtEl>
                                          <p:spTgt spid="1003"/>
                                        </p:tgtEl>
                                        <p:attrNameLst>
                                          <p:attrName>style.visibility</p:attrName>
                                        </p:attrNameLst>
                                      </p:cBhvr>
                                      <p:to>
                                        <p:strVal val="visible"/>
                                      </p:to>
                                    </p:set>
                                  </p:childTnLst>
                                </p:cTn>
                              </p:par>
                            </p:childTnLst>
                          </p:cTn>
                        </p:par>
                        <p:par>
                          <p:cTn id="773" fill="hold">
                            <p:stCondLst>
                              <p:cond delay="1300"/>
                            </p:stCondLst>
                            <p:childTnLst>
                              <p:par>
                                <p:cTn id="774" presetID="1" presetClass="entr" presetSubtype="0" fill="hold" grpId="1" nodeType="afterEffect">
                                  <p:stCondLst>
                                    <p:cond delay="100"/>
                                  </p:stCondLst>
                                  <p:childTnLst>
                                    <p:set>
                                      <p:cBhvr>
                                        <p:cTn id="775" dur="1" fill="hold">
                                          <p:stCondLst>
                                            <p:cond delay="0"/>
                                          </p:stCondLst>
                                        </p:cTn>
                                        <p:tgtEl>
                                          <p:spTgt spid="1015"/>
                                        </p:tgtEl>
                                        <p:attrNameLst>
                                          <p:attrName>style.visibility</p:attrName>
                                        </p:attrNameLst>
                                      </p:cBhvr>
                                      <p:to>
                                        <p:strVal val="visible"/>
                                      </p:to>
                                    </p:set>
                                  </p:childTnLst>
                                </p:cTn>
                              </p:par>
                            </p:childTnLst>
                          </p:cTn>
                        </p:par>
                        <p:par>
                          <p:cTn id="776" fill="hold">
                            <p:stCondLst>
                              <p:cond delay="1400"/>
                            </p:stCondLst>
                            <p:childTnLst>
                              <p:par>
                                <p:cTn id="777" presetID="1" presetClass="entr" presetSubtype="0" fill="hold" grpId="1" nodeType="afterEffect">
                                  <p:stCondLst>
                                    <p:cond delay="100"/>
                                  </p:stCondLst>
                                  <p:childTnLst>
                                    <p:set>
                                      <p:cBhvr>
                                        <p:cTn id="778" dur="1" fill="hold">
                                          <p:stCondLst>
                                            <p:cond delay="0"/>
                                          </p:stCondLst>
                                        </p:cTn>
                                        <p:tgtEl>
                                          <p:spTgt spid="1056"/>
                                        </p:tgtEl>
                                        <p:attrNameLst>
                                          <p:attrName>style.visibility</p:attrName>
                                        </p:attrNameLst>
                                      </p:cBhvr>
                                      <p:to>
                                        <p:strVal val="visible"/>
                                      </p:to>
                                    </p:set>
                                  </p:childTnLst>
                                </p:cTn>
                              </p:par>
                            </p:childTnLst>
                          </p:cTn>
                        </p:par>
                        <p:par>
                          <p:cTn id="779" fill="hold">
                            <p:stCondLst>
                              <p:cond delay="1500"/>
                            </p:stCondLst>
                            <p:childTnLst>
                              <p:par>
                                <p:cTn id="780" presetID="1" presetClass="entr" presetSubtype="0" fill="hold" grpId="1" nodeType="afterEffect">
                                  <p:stCondLst>
                                    <p:cond delay="100"/>
                                  </p:stCondLst>
                                  <p:childTnLst>
                                    <p:set>
                                      <p:cBhvr>
                                        <p:cTn id="781" dur="1" fill="hold">
                                          <p:stCondLst>
                                            <p:cond delay="0"/>
                                          </p:stCondLst>
                                        </p:cTn>
                                        <p:tgtEl>
                                          <p:spTgt spid="1061"/>
                                        </p:tgtEl>
                                        <p:attrNameLst>
                                          <p:attrName>style.visibility</p:attrName>
                                        </p:attrNameLst>
                                      </p:cBhvr>
                                      <p:to>
                                        <p:strVal val="visible"/>
                                      </p:to>
                                    </p:set>
                                  </p:childTnLst>
                                </p:cTn>
                              </p:par>
                            </p:childTnLst>
                          </p:cTn>
                        </p:par>
                        <p:par>
                          <p:cTn id="782" fill="hold">
                            <p:stCondLst>
                              <p:cond delay="1600"/>
                            </p:stCondLst>
                            <p:childTnLst>
                              <p:par>
                                <p:cTn id="783" presetID="1" presetClass="entr" presetSubtype="0" fill="hold" grpId="1" nodeType="afterEffect">
                                  <p:stCondLst>
                                    <p:cond delay="100"/>
                                  </p:stCondLst>
                                  <p:childTnLst>
                                    <p:set>
                                      <p:cBhvr>
                                        <p:cTn id="784" dur="1" fill="hold">
                                          <p:stCondLst>
                                            <p:cond delay="0"/>
                                          </p:stCondLst>
                                        </p:cTn>
                                        <p:tgtEl>
                                          <p:spTgt spid="1066"/>
                                        </p:tgtEl>
                                        <p:attrNameLst>
                                          <p:attrName>style.visibility</p:attrName>
                                        </p:attrNameLst>
                                      </p:cBhvr>
                                      <p:to>
                                        <p:strVal val="visible"/>
                                      </p:to>
                                    </p:set>
                                  </p:childTnLst>
                                </p:cTn>
                              </p:par>
                            </p:childTnLst>
                          </p:cTn>
                        </p:par>
                        <p:par>
                          <p:cTn id="785" fill="hold">
                            <p:stCondLst>
                              <p:cond delay="1700"/>
                            </p:stCondLst>
                            <p:childTnLst>
                              <p:par>
                                <p:cTn id="786" presetID="1" presetClass="entr" presetSubtype="0" fill="hold" grpId="1" nodeType="afterEffect">
                                  <p:stCondLst>
                                    <p:cond delay="100"/>
                                  </p:stCondLst>
                                  <p:childTnLst>
                                    <p:set>
                                      <p:cBhvr>
                                        <p:cTn id="787" dur="1" fill="hold">
                                          <p:stCondLst>
                                            <p:cond delay="0"/>
                                          </p:stCondLst>
                                        </p:cTn>
                                        <p:tgtEl>
                                          <p:spTgt spid="1071"/>
                                        </p:tgtEl>
                                        <p:attrNameLst>
                                          <p:attrName>style.visibility</p:attrName>
                                        </p:attrNameLst>
                                      </p:cBhvr>
                                      <p:to>
                                        <p:strVal val="visible"/>
                                      </p:to>
                                    </p:set>
                                  </p:childTnLst>
                                </p:cTn>
                              </p:par>
                            </p:childTnLst>
                          </p:cTn>
                        </p:par>
                        <p:par>
                          <p:cTn id="788" fill="hold">
                            <p:stCondLst>
                              <p:cond delay="1800"/>
                            </p:stCondLst>
                            <p:childTnLst>
                              <p:par>
                                <p:cTn id="789" presetID="1" presetClass="entr" presetSubtype="0" fill="hold" grpId="0" nodeType="afterEffect">
                                  <p:stCondLst>
                                    <p:cond delay="100"/>
                                  </p:stCondLst>
                                  <p:childTnLst>
                                    <p:set>
                                      <p:cBhvr>
                                        <p:cTn id="790" dur="1" fill="hold">
                                          <p:stCondLst>
                                            <p:cond delay="0"/>
                                          </p:stCondLst>
                                        </p:cTn>
                                        <p:tgtEl>
                                          <p:spTgt spid="1112"/>
                                        </p:tgtEl>
                                        <p:attrNameLst>
                                          <p:attrName>style.visibility</p:attrName>
                                        </p:attrNameLst>
                                      </p:cBhvr>
                                      <p:to>
                                        <p:strVal val="visible"/>
                                      </p:to>
                                    </p:set>
                                  </p:childTnLst>
                                </p:cTn>
                              </p:par>
                            </p:childTnLst>
                          </p:cTn>
                        </p:par>
                        <p:par>
                          <p:cTn id="791" fill="hold">
                            <p:stCondLst>
                              <p:cond delay="1900"/>
                            </p:stCondLst>
                            <p:childTnLst>
                              <p:par>
                                <p:cTn id="792" presetID="1" presetClass="entr" presetSubtype="0" fill="hold" grpId="0" nodeType="afterEffect">
                                  <p:stCondLst>
                                    <p:cond delay="100"/>
                                  </p:stCondLst>
                                  <p:childTnLst>
                                    <p:set>
                                      <p:cBhvr>
                                        <p:cTn id="793" dur="1" fill="hold">
                                          <p:stCondLst>
                                            <p:cond delay="0"/>
                                          </p:stCondLst>
                                        </p:cTn>
                                        <p:tgtEl>
                                          <p:spTgt spid="1117"/>
                                        </p:tgtEl>
                                        <p:attrNameLst>
                                          <p:attrName>style.visibility</p:attrName>
                                        </p:attrNameLst>
                                      </p:cBhvr>
                                      <p:to>
                                        <p:strVal val="visible"/>
                                      </p:to>
                                    </p:set>
                                  </p:childTnLst>
                                </p:cTn>
                              </p:par>
                            </p:childTnLst>
                          </p:cTn>
                        </p:par>
                        <p:par>
                          <p:cTn id="794" fill="hold">
                            <p:stCondLst>
                              <p:cond delay="2000"/>
                            </p:stCondLst>
                            <p:childTnLst>
                              <p:par>
                                <p:cTn id="795" presetID="1" presetClass="entr" presetSubtype="0" fill="hold" grpId="1" nodeType="afterEffect">
                                  <p:stCondLst>
                                    <p:cond delay="100"/>
                                  </p:stCondLst>
                                  <p:childTnLst>
                                    <p:set>
                                      <p:cBhvr>
                                        <p:cTn id="796" dur="1" fill="hold">
                                          <p:stCondLst>
                                            <p:cond delay="0"/>
                                          </p:stCondLst>
                                        </p:cTn>
                                        <p:tgtEl>
                                          <p:spTgt spid="1040"/>
                                        </p:tgtEl>
                                        <p:attrNameLst>
                                          <p:attrName>style.visibility</p:attrName>
                                        </p:attrNameLst>
                                      </p:cBhvr>
                                      <p:to>
                                        <p:strVal val="visible"/>
                                      </p:to>
                                    </p:set>
                                  </p:childTnLst>
                                </p:cTn>
                              </p:par>
                            </p:childTnLst>
                          </p:cTn>
                        </p:par>
                        <p:par>
                          <p:cTn id="797" fill="hold">
                            <p:stCondLst>
                              <p:cond delay="2100"/>
                            </p:stCondLst>
                            <p:childTnLst>
                              <p:par>
                                <p:cTn id="798" presetID="1" presetClass="entr" presetSubtype="0" fill="hold" grpId="1" nodeType="afterEffect">
                                  <p:stCondLst>
                                    <p:cond delay="100"/>
                                  </p:stCondLst>
                                  <p:childTnLst>
                                    <p:set>
                                      <p:cBhvr>
                                        <p:cTn id="799" dur="1" fill="hold">
                                          <p:stCondLst>
                                            <p:cond delay="0"/>
                                          </p:stCondLst>
                                        </p:cTn>
                                        <p:tgtEl>
                                          <p:spTgt spid="1045"/>
                                        </p:tgtEl>
                                        <p:attrNameLst>
                                          <p:attrName>style.visibility</p:attrName>
                                        </p:attrNameLst>
                                      </p:cBhvr>
                                      <p:to>
                                        <p:strVal val="visible"/>
                                      </p:to>
                                    </p:set>
                                  </p:childTnLst>
                                </p:cTn>
                              </p:par>
                            </p:childTnLst>
                          </p:cTn>
                        </p:par>
                        <p:par>
                          <p:cTn id="800" fill="hold">
                            <p:stCondLst>
                              <p:cond delay="2200"/>
                            </p:stCondLst>
                            <p:childTnLst>
                              <p:par>
                                <p:cTn id="801" presetID="1" presetClass="entr" presetSubtype="0" fill="hold" grpId="1" nodeType="afterEffect">
                                  <p:stCondLst>
                                    <p:cond delay="100"/>
                                  </p:stCondLst>
                                  <p:childTnLst>
                                    <p:set>
                                      <p:cBhvr>
                                        <p:cTn id="802" dur="1" fill="hold">
                                          <p:stCondLst>
                                            <p:cond delay="0"/>
                                          </p:stCondLst>
                                        </p:cTn>
                                        <p:tgtEl>
                                          <p:spTgt spid="1050"/>
                                        </p:tgtEl>
                                        <p:attrNameLst>
                                          <p:attrName>style.visibility</p:attrName>
                                        </p:attrNameLst>
                                      </p:cBhvr>
                                      <p:to>
                                        <p:strVal val="visible"/>
                                      </p:to>
                                    </p:set>
                                  </p:childTnLst>
                                </p:cTn>
                              </p:par>
                            </p:childTnLst>
                          </p:cTn>
                        </p:par>
                        <p:par>
                          <p:cTn id="803" fill="hold">
                            <p:stCondLst>
                              <p:cond delay="2300"/>
                            </p:stCondLst>
                            <p:childTnLst>
                              <p:par>
                                <p:cTn id="804" presetID="1" presetClass="entr" presetSubtype="0" fill="hold" grpId="1" nodeType="afterEffect">
                                  <p:stCondLst>
                                    <p:cond delay="100"/>
                                  </p:stCondLst>
                                  <p:childTnLst>
                                    <p:set>
                                      <p:cBhvr>
                                        <p:cTn id="805" dur="1" fill="hold">
                                          <p:stCondLst>
                                            <p:cond delay="0"/>
                                          </p:stCondLst>
                                        </p:cTn>
                                        <p:tgtEl>
                                          <p:spTgt spid="1055"/>
                                        </p:tgtEl>
                                        <p:attrNameLst>
                                          <p:attrName>style.visibility</p:attrName>
                                        </p:attrNameLst>
                                      </p:cBhvr>
                                      <p:to>
                                        <p:strVal val="visible"/>
                                      </p:to>
                                    </p:set>
                                  </p:childTnLst>
                                </p:cTn>
                              </p:par>
                            </p:childTnLst>
                          </p:cTn>
                        </p:par>
                        <p:par>
                          <p:cTn id="806" fill="hold">
                            <p:stCondLst>
                              <p:cond delay="2400"/>
                            </p:stCondLst>
                            <p:childTnLst>
                              <p:par>
                                <p:cTn id="807" presetID="1" presetClass="entr" presetSubtype="0" fill="hold" grpId="1" nodeType="afterEffect">
                                  <p:stCondLst>
                                    <p:cond delay="100"/>
                                  </p:stCondLst>
                                  <p:childTnLst>
                                    <p:set>
                                      <p:cBhvr>
                                        <p:cTn id="808" dur="1" fill="hold">
                                          <p:stCondLst>
                                            <p:cond delay="0"/>
                                          </p:stCondLst>
                                        </p:cTn>
                                        <p:tgtEl>
                                          <p:spTgt spid="1096"/>
                                        </p:tgtEl>
                                        <p:attrNameLst>
                                          <p:attrName>style.visibility</p:attrName>
                                        </p:attrNameLst>
                                      </p:cBhvr>
                                      <p:to>
                                        <p:strVal val="visible"/>
                                      </p:to>
                                    </p:set>
                                  </p:childTnLst>
                                </p:cTn>
                              </p:par>
                            </p:childTnLst>
                          </p:cTn>
                        </p:par>
                        <p:par>
                          <p:cTn id="809" fill="hold">
                            <p:stCondLst>
                              <p:cond delay="2500"/>
                            </p:stCondLst>
                            <p:childTnLst>
                              <p:par>
                                <p:cTn id="810" presetID="1" presetClass="entr" presetSubtype="0" fill="hold" grpId="0" nodeType="afterEffect">
                                  <p:stCondLst>
                                    <p:cond delay="100"/>
                                  </p:stCondLst>
                                  <p:childTnLst>
                                    <p:set>
                                      <p:cBhvr>
                                        <p:cTn id="811" dur="1" fill="hold">
                                          <p:stCondLst>
                                            <p:cond delay="0"/>
                                          </p:stCondLst>
                                        </p:cTn>
                                        <p:tgtEl>
                                          <p:spTgt spid="1101"/>
                                        </p:tgtEl>
                                        <p:attrNameLst>
                                          <p:attrName>style.visibility</p:attrName>
                                        </p:attrNameLst>
                                      </p:cBhvr>
                                      <p:to>
                                        <p:strVal val="visible"/>
                                      </p:to>
                                    </p:set>
                                  </p:childTnLst>
                                </p:cTn>
                              </p:par>
                            </p:childTnLst>
                          </p:cTn>
                        </p:par>
                        <p:par>
                          <p:cTn id="812" fill="hold">
                            <p:stCondLst>
                              <p:cond delay="2600"/>
                            </p:stCondLst>
                            <p:childTnLst>
                              <p:par>
                                <p:cTn id="813" presetID="1" presetClass="entr" presetSubtype="0" fill="hold" grpId="0" nodeType="afterEffect">
                                  <p:stCondLst>
                                    <p:cond delay="100"/>
                                  </p:stCondLst>
                                  <p:childTnLst>
                                    <p:set>
                                      <p:cBhvr>
                                        <p:cTn id="814" dur="1" fill="hold">
                                          <p:stCondLst>
                                            <p:cond delay="0"/>
                                          </p:stCondLst>
                                        </p:cTn>
                                        <p:tgtEl>
                                          <p:spTgt spid="1106"/>
                                        </p:tgtEl>
                                        <p:attrNameLst>
                                          <p:attrName>style.visibility</p:attrName>
                                        </p:attrNameLst>
                                      </p:cBhvr>
                                      <p:to>
                                        <p:strVal val="visible"/>
                                      </p:to>
                                    </p:set>
                                  </p:childTnLst>
                                </p:cTn>
                              </p:par>
                            </p:childTnLst>
                          </p:cTn>
                        </p:par>
                        <p:par>
                          <p:cTn id="815" fill="hold">
                            <p:stCondLst>
                              <p:cond delay="2700"/>
                            </p:stCondLst>
                            <p:childTnLst>
                              <p:par>
                                <p:cTn id="816" presetID="1" presetClass="entr" presetSubtype="0" fill="hold" grpId="0" nodeType="afterEffect">
                                  <p:stCondLst>
                                    <p:cond delay="100"/>
                                  </p:stCondLst>
                                  <p:childTnLst>
                                    <p:set>
                                      <p:cBhvr>
                                        <p:cTn id="817" dur="1" fill="hold">
                                          <p:stCondLst>
                                            <p:cond delay="0"/>
                                          </p:stCondLst>
                                        </p:cTn>
                                        <p:tgtEl>
                                          <p:spTgt spid="1111"/>
                                        </p:tgtEl>
                                        <p:attrNameLst>
                                          <p:attrName>style.visibility</p:attrName>
                                        </p:attrNameLst>
                                      </p:cBhvr>
                                      <p:to>
                                        <p:strVal val="visible"/>
                                      </p:to>
                                    </p:set>
                                  </p:childTnLst>
                                </p:cTn>
                              </p:par>
                            </p:childTnLst>
                          </p:cTn>
                        </p:par>
                        <p:par>
                          <p:cTn id="818" fill="hold">
                            <p:stCondLst>
                              <p:cond delay="2800"/>
                            </p:stCondLst>
                            <p:childTnLst>
                              <p:par>
                                <p:cTn id="819" presetID="1" presetClass="entr" presetSubtype="0" fill="hold" grpId="0" nodeType="afterEffect">
                                  <p:stCondLst>
                                    <p:cond delay="100"/>
                                  </p:stCondLst>
                                  <p:childTnLst>
                                    <p:set>
                                      <p:cBhvr>
                                        <p:cTn id="820" dur="1" fill="hold">
                                          <p:stCondLst>
                                            <p:cond delay="0"/>
                                          </p:stCondLst>
                                        </p:cTn>
                                        <p:tgtEl>
                                          <p:spTgt spid="1152"/>
                                        </p:tgtEl>
                                        <p:attrNameLst>
                                          <p:attrName>style.visibility</p:attrName>
                                        </p:attrNameLst>
                                      </p:cBhvr>
                                      <p:to>
                                        <p:strVal val="visible"/>
                                      </p:to>
                                    </p:set>
                                  </p:childTnLst>
                                </p:cTn>
                              </p:par>
                            </p:childTnLst>
                          </p:cTn>
                        </p:par>
                        <p:par>
                          <p:cTn id="821" fill="hold">
                            <p:stCondLst>
                              <p:cond delay="2900"/>
                            </p:stCondLst>
                            <p:childTnLst>
                              <p:par>
                                <p:cTn id="822" presetID="1" presetClass="entr" presetSubtype="0" fill="hold" grpId="0" nodeType="afterEffect">
                                  <p:stCondLst>
                                    <p:cond delay="100"/>
                                  </p:stCondLst>
                                  <p:childTnLst>
                                    <p:set>
                                      <p:cBhvr>
                                        <p:cTn id="823" dur="1" fill="hold">
                                          <p:stCondLst>
                                            <p:cond delay="0"/>
                                          </p:stCondLst>
                                        </p:cTn>
                                        <p:tgtEl>
                                          <p:spTgt spid="1157"/>
                                        </p:tgtEl>
                                        <p:attrNameLst>
                                          <p:attrName>style.visibility</p:attrName>
                                        </p:attrNameLst>
                                      </p:cBhvr>
                                      <p:to>
                                        <p:strVal val="visible"/>
                                      </p:to>
                                    </p:set>
                                  </p:childTnLst>
                                </p:cTn>
                              </p:par>
                            </p:childTnLst>
                          </p:cTn>
                        </p:par>
                        <p:par>
                          <p:cTn id="824" fill="hold">
                            <p:stCondLst>
                              <p:cond delay="3000"/>
                            </p:stCondLst>
                            <p:childTnLst>
                              <p:par>
                                <p:cTn id="825" presetID="1" presetClass="entr" presetSubtype="0" fill="hold" grpId="1" nodeType="afterEffect">
                                  <p:stCondLst>
                                    <p:cond delay="100"/>
                                  </p:stCondLst>
                                  <p:childTnLst>
                                    <p:set>
                                      <p:cBhvr>
                                        <p:cTn id="826" dur="1" fill="hold">
                                          <p:stCondLst>
                                            <p:cond delay="0"/>
                                          </p:stCondLst>
                                        </p:cTn>
                                        <p:tgtEl>
                                          <p:spTgt spid="1080"/>
                                        </p:tgtEl>
                                        <p:attrNameLst>
                                          <p:attrName>style.visibility</p:attrName>
                                        </p:attrNameLst>
                                      </p:cBhvr>
                                      <p:to>
                                        <p:strVal val="visible"/>
                                      </p:to>
                                    </p:set>
                                  </p:childTnLst>
                                </p:cTn>
                              </p:par>
                            </p:childTnLst>
                          </p:cTn>
                        </p:par>
                        <p:par>
                          <p:cTn id="827" fill="hold">
                            <p:stCondLst>
                              <p:cond delay="3100"/>
                            </p:stCondLst>
                            <p:childTnLst>
                              <p:par>
                                <p:cTn id="828" presetID="1" presetClass="entr" presetSubtype="0" fill="hold" grpId="1" nodeType="afterEffect">
                                  <p:stCondLst>
                                    <p:cond delay="100"/>
                                  </p:stCondLst>
                                  <p:childTnLst>
                                    <p:set>
                                      <p:cBhvr>
                                        <p:cTn id="829" dur="1" fill="hold">
                                          <p:stCondLst>
                                            <p:cond delay="0"/>
                                          </p:stCondLst>
                                        </p:cTn>
                                        <p:tgtEl>
                                          <p:spTgt spid="1085"/>
                                        </p:tgtEl>
                                        <p:attrNameLst>
                                          <p:attrName>style.visibility</p:attrName>
                                        </p:attrNameLst>
                                      </p:cBhvr>
                                      <p:to>
                                        <p:strVal val="visible"/>
                                      </p:to>
                                    </p:set>
                                  </p:childTnLst>
                                </p:cTn>
                              </p:par>
                            </p:childTnLst>
                          </p:cTn>
                        </p:par>
                        <p:par>
                          <p:cTn id="830" fill="hold">
                            <p:stCondLst>
                              <p:cond delay="3200"/>
                            </p:stCondLst>
                            <p:childTnLst>
                              <p:par>
                                <p:cTn id="831" presetID="1" presetClass="entr" presetSubtype="0" fill="hold" grpId="1" nodeType="afterEffect">
                                  <p:stCondLst>
                                    <p:cond delay="100"/>
                                  </p:stCondLst>
                                  <p:childTnLst>
                                    <p:set>
                                      <p:cBhvr>
                                        <p:cTn id="832" dur="1" fill="hold">
                                          <p:stCondLst>
                                            <p:cond delay="0"/>
                                          </p:stCondLst>
                                        </p:cTn>
                                        <p:tgtEl>
                                          <p:spTgt spid="1090"/>
                                        </p:tgtEl>
                                        <p:attrNameLst>
                                          <p:attrName>style.visibility</p:attrName>
                                        </p:attrNameLst>
                                      </p:cBhvr>
                                      <p:to>
                                        <p:strVal val="visible"/>
                                      </p:to>
                                    </p:set>
                                  </p:childTnLst>
                                </p:cTn>
                              </p:par>
                            </p:childTnLst>
                          </p:cTn>
                        </p:par>
                        <p:par>
                          <p:cTn id="833" fill="hold">
                            <p:stCondLst>
                              <p:cond delay="3300"/>
                            </p:stCondLst>
                            <p:childTnLst>
                              <p:par>
                                <p:cTn id="834" presetID="1" presetClass="entr" presetSubtype="0" fill="hold" grpId="1" nodeType="afterEffect">
                                  <p:stCondLst>
                                    <p:cond delay="100"/>
                                  </p:stCondLst>
                                  <p:childTnLst>
                                    <p:set>
                                      <p:cBhvr>
                                        <p:cTn id="835" dur="1" fill="hold">
                                          <p:stCondLst>
                                            <p:cond delay="0"/>
                                          </p:stCondLst>
                                        </p:cTn>
                                        <p:tgtEl>
                                          <p:spTgt spid="1095"/>
                                        </p:tgtEl>
                                        <p:attrNameLst>
                                          <p:attrName>style.visibility</p:attrName>
                                        </p:attrNameLst>
                                      </p:cBhvr>
                                      <p:to>
                                        <p:strVal val="visible"/>
                                      </p:to>
                                    </p:set>
                                  </p:childTnLst>
                                </p:cTn>
                              </p:par>
                            </p:childTnLst>
                          </p:cTn>
                        </p:par>
                        <p:par>
                          <p:cTn id="836" fill="hold">
                            <p:stCondLst>
                              <p:cond delay="3400"/>
                            </p:stCondLst>
                            <p:childTnLst>
                              <p:par>
                                <p:cTn id="837" presetID="1" presetClass="entr" presetSubtype="0" fill="hold" grpId="1" nodeType="afterEffect">
                                  <p:stCondLst>
                                    <p:cond delay="100"/>
                                  </p:stCondLst>
                                  <p:childTnLst>
                                    <p:set>
                                      <p:cBhvr>
                                        <p:cTn id="838" dur="1" fill="hold">
                                          <p:stCondLst>
                                            <p:cond delay="0"/>
                                          </p:stCondLst>
                                        </p:cTn>
                                        <p:tgtEl>
                                          <p:spTgt spid="1136"/>
                                        </p:tgtEl>
                                        <p:attrNameLst>
                                          <p:attrName>style.visibility</p:attrName>
                                        </p:attrNameLst>
                                      </p:cBhvr>
                                      <p:to>
                                        <p:strVal val="visible"/>
                                      </p:to>
                                    </p:set>
                                  </p:childTnLst>
                                </p:cTn>
                              </p:par>
                            </p:childTnLst>
                          </p:cTn>
                        </p:par>
                        <p:par>
                          <p:cTn id="839" fill="hold">
                            <p:stCondLst>
                              <p:cond delay="3500"/>
                            </p:stCondLst>
                            <p:childTnLst>
                              <p:par>
                                <p:cTn id="840" presetID="1" presetClass="entr" presetSubtype="0" fill="hold" grpId="0" nodeType="afterEffect">
                                  <p:stCondLst>
                                    <p:cond delay="100"/>
                                  </p:stCondLst>
                                  <p:childTnLst>
                                    <p:set>
                                      <p:cBhvr>
                                        <p:cTn id="841" dur="1" fill="hold">
                                          <p:stCondLst>
                                            <p:cond delay="0"/>
                                          </p:stCondLst>
                                        </p:cTn>
                                        <p:tgtEl>
                                          <p:spTgt spid="1141"/>
                                        </p:tgtEl>
                                        <p:attrNameLst>
                                          <p:attrName>style.visibility</p:attrName>
                                        </p:attrNameLst>
                                      </p:cBhvr>
                                      <p:to>
                                        <p:strVal val="visible"/>
                                      </p:to>
                                    </p:set>
                                  </p:childTnLst>
                                </p:cTn>
                              </p:par>
                            </p:childTnLst>
                          </p:cTn>
                        </p:par>
                        <p:par>
                          <p:cTn id="842" fill="hold">
                            <p:stCondLst>
                              <p:cond delay="3600"/>
                            </p:stCondLst>
                            <p:childTnLst>
                              <p:par>
                                <p:cTn id="843" presetID="1" presetClass="entr" presetSubtype="0" fill="hold" grpId="0" nodeType="afterEffect">
                                  <p:stCondLst>
                                    <p:cond delay="100"/>
                                  </p:stCondLst>
                                  <p:childTnLst>
                                    <p:set>
                                      <p:cBhvr>
                                        <p:cTn id="844" dur="1" fill="hold">
                                          <p:stCondLst>
                                            <p:cond delay="0"/>
                                          </p:stCondLst>
                                        </p:cTn>
                                        <p:tgtEl>
                                          <p:spTgt spid="1146"/>
                                        </p:tgtEl>
                                        <p:attrNameLst>
                                          <p:attrName>style.visibility</p:attrName>
                                        </p:attrNameLst>
                                      </p:cBhvr>
                                      <p:to>
                                        <p:strVal val="visible"/>
                                      </p:to>
                                    </p:set>
                                  </p:childTnLst>
                                </p:cTn>
                              </p:par>
                            </p:childTnLst>
                          </p:cTn>
                        </p:par>
                        <p:par>
                          <p:cTn id="845" fill="hold">
                            <p:stCondLst>
                              <p:cond delay="3700"/>
                            </p:stCondLst>
                            <p:childTnLst>
                              <p:par>
                                <p:cTn id="846" presetID="1" presetClass="entr" presetSubtype="0" fill="hold" grpId="0" nodeType="afterEffect">
                                  <p:stCondLst>
                                    <p:cond delay="100"/>
                                  </p:stCondLst>
                                  <p:childTnLst>
                                    <p:set>
                                      <p:cBhvr>
                                        <p:cTn id="847" dur="1" fill="hold">
                                          <p:stCondLst>
                                            <p:cond delay="0"/>
                                          </p:stCondLst>
                                        </p:cTn>
                                        <p:tgtEl>
                                          <p:spTgt spid="1151"/>
                                        </p:tgtEl>
                                        <p:attrNameLst>
                                          <p:attrName>style.visibility</p:attrName>
                                        </p:attrNameLst>
                                      </p:cBhvr>
                                      <p:to>
                                        <p:strVal val="visible"/>
                                      </p:to>
                                    </p:set>
                                  </p:childTnLst>
                                </p:cTn>
                              </p:par>
                            </p:childTnLst>
                          </p:cTn>
                        </p:par>
                        <p:par>
                          <p:cTn id="848" fill="hold">
                            <p:stCondLst>
                              <p:cond delay="3800"/>
                            </p:stCondLst>
                            <p:childTnLst>
                              <p:par>
                                <p:cTn id="849" presetID="1" presetClass="entr" presetSubtype="0" fill="hold" grpId="1" nodeType="afterEffect">
                                  <p:stCondLst>
                                    <p:cond delay="100"/>
                                  </p:stCondLst>
                                  <p:childTnLst>
                                    <p:set>
                                      <p:cBhvr>
                                        <p:cTn id="850" dur="1" fill="hold">
                                          <p:stCondLst>
                                            <p:cond delay="0"/>
                                          </p:stCondLst>
                                        </p:cTn>
                                        <p:tgtEl>
                                          <p:spTgt spid="1120"/>
                                        </p:tgtEl>
                                        <p:attrNameLst>
                                          <p:attrName>style.visibility</p:attrName>
                                        </p:attrNameLst>
                                      </p:cBhvr>
                                      <p:to>
                                        <p:strVal val="visible"/>
                                      </p:to>
                                    </p:set>
                                  </p:childTnLst>
                                </p:cTn>
                              </p:par>
                            </p:childTnLst>
                          </p:cTn>
                        </p:par>
                        <p:par>
                          <p:cTn id="851" fill="hold">
                            <p:stCondLst>
                              <p:cond delay="3900"/>
                            </p:stCondLst>
                            <p:childTnLst>
                              <p:par>
                                <p:cTn id="852" presetID="1" presetClass="entr" presetSubtype="0" fill="hold" grpId="1" nodeType="afterEffect">
                                  <p:stCondLst>
                                    <p:cond delay="100"/>
                                  </p:stCondLst>
                                  <p:childTnLst>
                                    <p:set>
                                      <p:cBhvr>
                                        <p:cTn id="853" dur="1" fill="hold">
                                          <p:stCondLst>
                                            <p:cond delay="0"/>
                                          </p:stCondLst>
                                        </p:cTn>
                                        <p:tgtEl>
                                          <p:spTgt spid="1125"/>
                                        </p:tgtEl>
                                        <p:attrNameLst>
                                          <p:attrName>style.visibility</p:attrName>
                                        </p:attrNameLst>
                                      </p:cBhvr>
                                      <p:to>
                                        <p:strVal val="visible"/>
                                      </p:to>
                                    </p:set>
                                  </p:childTnLst>
                                </p:cTn>
                              </p:par>
                            </p:childTnLst>
                          </p:cTn>
                        </p:par>
                        <p:par>
                          <p:cTn id="854" fill="hold">
                            <p:stCondLst>
                              <p:cond delay="4000"/>
                            </p:stCondLst>
                            <p:childTnLst>
                              <p:par>
                                <p:cTn id="855" presetID="1" presetClass="entr" presetSubtype="0" fill="hold" grpId="1" nodeType="afterEffect">
                                  <p:stCondLst>
                                    <p:cond delay="100"/>
                                  </p:stCondLst>
                                  <p:childTnLst>
                                    <p:set>
                                      <p:cBhvr>
                                        <p:cTn id="856" dur="1" fill="hold">
                                          <p:stCondLst>
                                            <p:cond delay="0"/>
                                          </p:stCondLst>
                                        </p:cTn>
                                        <p:tgtEl>
                                          <p:spTgt spid="1130"/>
                                        </p:tgtEl>
                                        <p:attrNameLst>
                                          <p:attrName>style.visibility</p:attrName>
                                        </p:attrNameLst>
                                      </p:cBhvr>
                                      <p:to>
                                        <p:strVal val="visible"/>
                                      </p:to>
                                    </p:set>
                                  </p:childTnLst>
                                </p:cTn>
                              </p:par>
                            </p:childTnLst>
                          </p:cTn>
                        </p:par>
                        <p:par>
                          <p:cTn id="857" fill="hold">
                            <p:stCondLst>
                              <p:cond delay="4100"/>
                            </p:stCondLst>
                            <p:childTnLst>
                              <p:par>
                                <p:cTn id="858" presetID="1" presetClass="entr" presetSubtype="0" fill="hold" grpId="1" nodeType="afterEffect">
                                  <p:stCondLst>
                                    <p:cond delay="100"/>
                                  </p:stCondLst>
                                  <p:childTnLst>
                                    <p:set>
                                      <p:cBhvr>
                                        <p:cTn id="859" dur="1" fill="hold">
                                          <p:stCondLst>
                                            <p:cond delay="0"/>
                                          </p:stCondLst>
                                        </p:cTn>
                                        <p:tgtEl>
                                          <p:spTgt spid="1135"/>
                                        </p:tgtEl>
                                        <p:attrNameLst>
                                          <p:attrName>style.visibility</p:attrName>
                                        </p:attrNameLst>
                                      </p:cBhvr>
                                      <p:to>
                                        <p:strVal val="visible"/>
                                      </p:to>
                                    </p:set>
                                  </p:childTnLst>
                                </p:cTn>
                              </p:par>
                            </p:childTnLst>
                          </p:cTn>
                        </p:par>
                        <p:par>
                          <p:cTn id="860" fill="hold">
                            <p:stCondLst>
                              <p:cond delay="4200"/>
                            </p:stCondLst>
                            <p:childTnLst>
                              <p:par>
                                <p:cTn id="861" presetID="1" presetClass="entr" presetSubtype="0" fill="hold" grpId="1" nodeType="afterEffect">
                                  <p:stCondLst>
                                    <p:cond delay="100"/>
                                  </p:stCondLst>
                                  <p:childTnLst>
                                    <p:set>
                                      <p:cBhvr>
                                        <p:cTn id="862" dur="1" fill="hold">
                                          <p:stCondLst>
                                            <p:cond delay="0"/>
                                          </p:stCondLst>
                                        </p:cTn>
                                        <p:tgtEl>
                                          <p:spTgt spid="1016"/>
                                        </p:tgtEl>
                                        <p:attrNameLst>
                                          <p:attrName>style.visibility</p:attrName>
                                        </p:attrNameLst>
                                      </p:cBhvr>
                                      <p:to>
                                        <p:strVal val="visible"/>
                                      </p:to>
                                    </p:set>
                                  </p:childTnLst>
                                </p:cTn>
                              </p:par>
                            </p:childTnLst>
                          </p:cTn>
                        </p:par>
                        <p:par>
                          <p:cTn id="863" fill="hold">
                            <p:stCondLst>
                              <p:cond delay="4300"/>
                            </p:stCondLst>
                            <p:childTnLst>
                              <p:par>
                                <p:cTn id="864" presetID="1" presetClass="entr" presetSubtype="0" fill="hold" grpId="1" nodeType="afterEffect">
                                  <p:stCondLst>
                                    <p:cond delay="100"/>
                                  </p:stCondLst>
                                  <p:childTnLst>
                                    <p:set>
                                      <p:cBhvr>
                                        <p:cTn id="865" dur="1" fill="hold">
                                          <p:stCondLst>
                                            <p:cond delay="0"/>
                                          </p:stCondLst>
                                        </p:cTn>
                                        <p:tgtEl>
                                          <p:spTgt spid="1021"/>
                                        </p:tgtEl>
                                        <p:attrNameLst>
                                          <p:attrName>style.visibility</p:attrName>
                                        </p:attrNameLst>
                                      </p:cBhvr>
                                      <p:to>
                                        <p:strVal val="visible"/>
                                      </p:to>
                                    </p:set>
                                  </p:childTnLst>
                                </p:cTn>
                              </p:par>
                            </p:childTnLst>
                          </p:cTn>
                        </p:par>
                        <p:par>
                          <p:cTn id="866" fill="hold">
                            <p:stCondLst>
                              <p:cond delay="4400"/>
                            </p:stCondLst>
                            <p:childTnLst>
                              <p:par>
                                <p:cTn id="867" presetID="1" presetClass="entr" presetSubtype="0" fill="hold" grpId="1" nodeType="afterEffect">
                                  <p:stCondLst>
                                    <p:cond delay="100"/>
                                  </p:stCondLst>
                                  <p:childTnLst>
                                    <p:set>
                                      <p:cBhvr>
                                        <p:cTn id="868" dur="1" fill="hold">
                                          <p:stCondLst>
                                            <p:cond delay="0"/>
                                          </p:stCondLst>
                                        </p:cTn>
                                        <p:tgtEl>
                                          <p:spTgt spid="1026"/>
                                        </p:tgtEl>
                                        <p:attrNameLst>
                                          <p:attrName>style.visibility</p:attrName>
                                        </p:attrNameLst>
                                      </p:cBhvr>
                                      <p:to>
                                        <p:strVal val="visible"/>
                                      </p:to>
                                    </p:set>
                                  </p:childTnLst>
                                </p:cTn>
                              </p:par>
                            </p:childTnLst>
                          </p:cTn>
                        </p:par>
                        <p:par>
                          <p:cTn id="869" fill="hold">
                            <p:stCondLst>
                              <p:cond delay="4500"/>
                            </p:stCondLst>
                            <p:childTnLst>
                              <p:par>
                                <p:cTn id="870" presetID="1" presetClass="entr" presetSubtype="0" fill="hold" grpId="1" nodeType="afterEffect">
                                  <p:stCondLst>
                                    <p:cond delay="100"/>
                                  </p:stCondLst>
                                  <p:childTnLst>
                                    <p:set>
                                      <p:cBhvr>
                                        <p:cTn id="871" dur="1" fill="hold">
                                          <p:stCondLst>
                                            <p:cond delay="0"/>
                                          </p:stCondLst>
                                        </p:cTn>
                                        <p:tgtEl>
                                          <p:spTgt spid="1031"/>
                                        </p:tgtEl>
                                        <p:attrNameLst>
                                          <p:attrName>style.visibility</p:attrName>
                                        </p:attrNameLst>
                                      </p:cBhvr>
                                      <p:to>
                                        <p:strVal val="visible"/>
                                      </p:to>
                                    </p:set>
                                  </p:childTnLst>
                                </p:cTn>
                              </p:par>
                            </p:childTnLst>
                          </p:cTn>
                        </p:par>
                        <p:par>
                          <p:cTn id="872" fill="hold">
                            <p:stCondLst>
                              <p:cond delay="4600"/>
                            </p:stCondLst>
                            <p:childTnLst>
                              <p:par>
                                <p:cTn id="873" presetID="1" presetClass="entr" presetSubtype="0" fill="hold" grpId="1" nodeType="afterEffect">
                                  <p:stCondLst>
                                    <p:cond delay="100"/>
                                  </p:stCondLst>
                                  <p:childTnLst>
                                    <p:set>
                                      <p:cBhvr>
                                        <p:cTn id="874" dur="1" fill="hold">
                                          <p:stCondLst>
                                            <p:cond delay="0"/>
                                          </p:stCondLst>
                                        </p:cTn>
                                        <p:tgtEl>
                                          <p:spTgt spid="1072"/>
                                        </p:tgtEl>
                                        <p:attrNameLst>
                                          <p:attrName>style.visibility</p:attrName>
                                        </p:attrNameLst>
                                      </p:cBhvr>
                                      <p:to>
                                        <p:strVal val="visible"/>
                                      </p:to>
                                    </p:set>
                                  </p:childTnLst>
                                </p:cTn>
                              </p:par>
                            </p:childTnLst>
                          </p:cTn>
                        </p:par>
                        <p:par>
                          <p:cTn id="875" fill="hold">
                            <p:stCondLst>
                              <p:cond delay="4700"/>
                            </p:stCondLst>
                            <p:childTnLst>
                              <p:par>
                                <p:cTn id="876" presetID="1" presetClass="entr" presetSubtype="0" fill="hold" grpId="1" nodeType="afterEffect">
                                  <p:stCondLst>
                                    <p:cond delay="100"/>
                                  </p:stCondLst>
                                  <p:childTnLst>
                                    <p:set>
                                      <p:cBhvr>
                                        <p:cTn id="877" dur="1" fill="hold">
                                          <p:stCondLst>
                                            <p:cond delay="0"/>
                                          </p:stCondLst>
                                        </p:cTn>
                                        <p:tgtEl>
                                          <p:spTgt spid="1077"/>
                                        </p:tgtEl>
                                        <p:attrNameLst>
                                          <p:attrName>style.visibility</p:attrName>
                                        </p:attrNameLst>
                                      </p:cBhvr>
                                      <p:to>
                                        <p:strVal val="visible"/>
                                      </p:to>
                                    </p:set>
                                  </p:childTnLst>
                                </p:cTn>
                              </p:par>
                            </p:childTnLst>
                          </p:cTn>
                        </p:par>
                        <p:par>
                          <p:cTn id="878" fill="hold">
                            <p:stCondLst>
                              <p:cond delay="4800"/>
                            </p:stCondLst>
                            <p:childTnLst>
                              <p:par>
                                <p:cTn id="879" presetID="1" presetClass="entr" presetSubtype="0" fill="hold" grpId="1" nodeType="afterEffect">
                                  <p:stCondLst>
                                    <p:cond delay="100"/>
                                  </p:stCondLst>
                                  <p:childTnLst>
                                    <p:set>
                                      <p:cBhvr>
                                        <p:cTn id="880" dur="1" fill="hold">
                                          <p:stCondLst>
                                            <p:cond delay="0"/>
                                          </p:stCondLst>
                                        </p:cTn>
                                        <p:tgtEl>
                                          <p:spTgt spid="1032"/>
                                        </p:tgtEl>
                                        <p:attrNameLst>
                                          <p:attrName>style.visibility</p:attrName>
                                        </p:attrNameLst>
                                      </p:cBhvr>
                                      <p:to>
                                        <p:strVal val="visible"/>
                                      </p:to>
                                    </p:set>
                                  </p:childTnLst>
                                </p:cTn>
                              </p:par>
                            </p:childTnLst>
                          </p:cTn>
                        </p:par>
                        <p:par>
                          <p:cTn id="881" fill="hold">
                            <p:stCondLst>
                              <p:cond delay="4900"/>
                            </p:stCondLst>
                            <p:childTnLst>
                              <p:par>
                                <p:cTn id="882" presetID="1" presetClass="entr" presetSubtype="0" fill="hold" grpId="1" nodeType="afterEffect">
                                  <p:stCondLst>
                                    <p:cond delay="100"/>
                                  </p:stCondLst>
                                  <p:childTnLst>
                                    <p:set>
                                      <p:cBhvr>
                                        <p:cTn id="883" dur="1" fill="hold">
                                          <p:stCondLst>
                                            <p:cond delay="0"/>
                                          </p:stCondLst>
                                        </p:cTn>
                                        <p:tgtEl>
                                          <p:spTgt spid="1037"/>
                                        </p:tgtEl>
                                        <p:attrNameLst>
                                          <p:attrName>style.visibility</p:attrName>
                                        </p:attrNameLst>
                                      </p:cBhvr>
                                      <p:to>
                                        <p:strVal val="visible"/>
                                      </p:to>
                                    </p:set>
                                  </p:childTnLst>
                                </p:cTn>
                              </p:par>
                            </p:childTnLst>
                          </p:cTn>
                        </p:par>
                        <p:par>
                          <p:cTn id="884" fill="hold">
                            <p:stCondLst>
                              <p:cond delay="5000"/>
                            </p:stCondLst>
                            <p:childTnLst>
                              <p:par>
                                <p:cTn id="885" presetID="1" presetClass="entr" presetSubtype="0" fill="hold" grpId="0" nodeType="afterEffect">
                                  <p:stCondLst>
                                    <p:cond delay="100"/>
                                  </p:stCondLst>
                                  <p:childTnLst>
                                    <p:set>
                                      <p:cBhvr>
                                        <p:cTn id="886" dur="1" fill="hold">
                                          <p:stCondLst>
                                            <p:cond delay="0"/>
                                          </p:stCondLst>
                                        </p:cTn>
                                        <p:tgtEl>
                                          <p:spTgt spid="988"/>
                                        </p:tgtEl>
                                        <p:attrNameLst>
                                          <p:attrName>style.visibility</p:attrName>
                                        </p:attrNameLst>
                                      </p:cBhvr>
                                      <p:to>
                                        <p:strVal val="visible"/>
                                      </p:to>
                                    </p:set>
                                  </p:childTnLst>
                                </p:cTn>
                              </p:par>
                            </p:childTnLst>
                          </p:cTn>
                        </p:par>
                        <p:par>
                          <p:cTn id="887" fill="hold">
                            <p:stCondLst>
                              <p:cond delay="5100"/>
                            </p:stCondLst>
                            <p:childTnLst>
                              <p:par>
                                <p:cTn id="888" presetID="1" presetClass="entr" presetSubtype="0" fill="hold" grpId="0" nodeType="afterEffect">
                                  <p:stCondLst>
                                    <p:cond delay="100"/>
                                  </p:stCondLst>
                                  <p:childTnLst>
                                    <p:set>
                                      <p:cBhvr>
                                        <p:cTn id="889" dur="1" fill="hold">
                                          <p:stCondLst>
                                            <p:cond delay="0"/>
                                          </p:stCondLst>
                                        </p:cTn>
                                        <p:tgtEl>
                                          <p:spTgt spid="996"/>
                                        </p:tgtEl>
                                        <p:attrNameLst>
                                          <p:attrName>style.visibility</p:attrName>
                                        </p:attrNameLst>
                                      </p:cBhvr>
                                      <p:to>
                                        <p:strVal val="visible"/>
                                      </p:to>
                                    </p:set>
                                  </p:childTnLst>
                                </p:cTn>
                              </p:par>
                            </p:childTnLst>
                          </p:cTn>
                        </p:par>
                        <p:par>
                          <p:cTn id="890" fill="hold">
                            <p:stCondLst>
                              <p:cond delay="5200"/>
                            </p:stCondLst>
                            <p:childTnLst>
                              <p:par>
                                <p:cTn id="891" presetID="1" presetClass="entr" presetSubtype="0" fill="hold" grpId="0" nodeType="afterEffect">
                                  <p:stCondLst>
                                    <p:cond delay="100"/>
                                  </p:stCondLst>
                                  <p:childTnLst>
                                    <p:set>
                                      <p:cBhvr>
                                        <p:cTn id="892" dur="1" fill="hold">
                                          <p:stCondLst>
                                            <p:cond delay="0"/>
                                          </p:stCondLst>
                                        </p:cTn>
                                        <p:tgtEl>
                                          <p:spTgt spid="1004"/>
                                        </p:tgtEl>
                                        <p:attrNameLst>
                                          <p:attrName>style.visibility</p:attrName>
                                        </p:attrNameLst>
                                      </p:cBhvr>
                                      <p:to>
                                        <p:strVal val="visible"/>
                                      </p:to>
                                    </p:set>
                                  </p:childTnLst>
                                </p:cTn>
                              </p:par>
                            </p:childTnLst>
                          </p:cTn>
                        </p:par>
                        <p:par>
                          <p:cTn id="893" fill="hold">
                            <p:stCondLst>
                              <p:cond delay="5300"/>
                            </p:stCondLst>
                            <p:childTnLst>
                              <p:par>
                                <p:cTn id="894" presetID="1" presetClass="entr" presetSubtype="0" fill="hold" grpId="0" nodeType="afterEffect">
                                  <p:stCondLst>
                                    <p:cond delay="100"/>
                                  </p:stCondLst>
                                  <p:childTnLst>
                                    <p:set>
                                      <p:cBhvr>
                                        <p:cTn id="895" dur="1" fill="hold">
                                          <p:stCondLst>
                                            <p:cond delay="0"/>
                                          </p:stCondLst>
                                        </p:cTn>
                                        <p:tgtEl>
                                          <p:spTgt spid="1052"/>
                                        </p:tgtEl>
                                        <p:attrNameLst>
                                          <p:attrName>style.visibility</p:attrName>
                                        </p:attrNameLst>
                                      </p:cBhvr>
                                      <p:to>
                                        <p:strVal val="visible"/>
                                      </p:to>
                                    </p:set>
                                  </p:childTnLst>
                                </p:cTn>
                              </p:par>
                            </p:childTnLst>
                          </p:cTn>
                        </p:par>
                        <p:par>
                          <p:cTn id="896" fill="hold">
                            <p:stCondLst>
                              <p:cond delay="5400"/>
                            </p:stCondLst>
                            <p:childTnLst>
                              <p:par>
                                <p:cTn id="897" presetID="1" presetClass="entr" presetSubtype="0" fill="hold" grpId="0" nodeType="afterEffect">
                                  <p:stCondLst>
                                    <p:cond delay="100"/>
                                  </p:stCondLst>
                                  <p:childTnLst>
                                    <p:set>
                                      <p:cBhvr>
                                        <p:cTn id="898" dur="1" fill="hold">
                                          <p:stCondLst>
                                            <p:cond delay="0"/>
                                          </p:stCondLst>
                                        </p:cTn>
                                        <p:tgtEl>
                                          <p:spTgt spid="1057"/>
                                        </p:tgtEl>
                                        <p:attrNameLst>
                                          <p:attrName>style.visibility</p:attrName>
                                        </p:attrNameLst>
                                      </p:cBhvr>
                                      <p:to>
                                        <p:strVal val="visible"/>
                                      </p:to>
                                    </p:set>
                                  </p:childTnLst>
                                </p:cTn>
                              </p:par>
                            </p:childTnLst>
                          </p:cTn>
                        </p:par>
                        <p:par>
                          <p:cTn id="899" fill="hold">
                            <p:stCondLst>
                              <p:cond delay="5500"/>
                            </p:stCondLst>
                            <p:childTnLst>
                              <p:par>
                                <p:cTn id="900" presetID="1" presetClass="entr" presetSubtype="0" fill="hold" grpId="0" nodeType="afterEffect">
                                  <p:stCondLst>
                                    <p:cond delay="100"/>
                                  </p:stCondLst>
                                  <p:childTnLst>
                                    <p:set>
                                      <p:cBhvr>
                                        <p:cTn id="901" dur="1" fill="hold">
                                          <p:stCondLst>
                                            <p:cond delay="0"/>
                                          </p:stCondLst>
                                        </p:cTn>
                                        <p:tgtEl>
                                          <p:spTgt spid="1062"/>
                                        </p:tgtEl>
                                        <p:attrNameLst>
                                          <p:attrName>style.visibility</p:attrName>
                                        </p:attrNameLst>
                                      </p:cBhvr>
                                      <p:to>
                                        <p:strVal val="visible"/>
                                      </p:to>
                                    </p:set>
                                  </p:childTnLst>
                                </p:cTn>
                              </p:par>
                            </p:childTnLst>
                          </p:cTn>
                        </p:par>
                        <p:par>
                          <p:cTn id="902" fill="hold">
                            <p:stCondLst>
                              <p:cond delay="5600"/>
                            </p:stCondLst>
                            <p:childTnLst>
                              <p:par>
                                <p:cTn id="903" presetID="1" presetClass="entr" presetSubtype="0" fill="hold" grpId="0" nodeType="afterEffect">
                                  <p:stCondLst>
                                    <p:cond delay="100"/>
                                  </p:stCondLst>
                                  <p:childTnLst>
                                    <p:set>
                                      <p:cBhvr>
                                        <p:cTn id="904" dur="1" fill="hold">
                                          <p:stCondLst>
                                            <p:cond delay="0"/>
                                          </p:stCondLst>
                                        </p:cTn>
                                        <p:tgtEl>
                                          <p:spTgt spid="1067"/>
                                        </p:tgtEl>
                                        <p:attrNameLst>
                                          <p:attrName>style.visibility</p:attrName>
                                        </p:attrNameLst>
                                      </p:cBhvr>
                                      <p:to>
                                        <p:strVal val="visible"/>
                                      </p:to>
                                    </p:set>
                                  </p:childTnLst>
                                </p:cTn>
                              </p:par>
                            </p:childTnLst>
                          </p:cTn>
                        </p:par>
                        <p:par>
                          <p:cTn id="905" fill="hold">
                            <p:stCondLst>
                              <p:cond delay="5700"/>
                            </p:stCondLst>
                            <p:childTnLst>
                              <p:par>
                                <p:cTn id="906" presetID="1" presetClass="entr" presetSubtype="0" fill="hold" grpId="0" nodeType="afterEffect">
                                  <p:stCondLst>
                                    <p:cond delay="100"/>
                                  </p:stCondLst>
                                  <p:childTnLst>
                                    <p:set>
                                      <p:cBhvr>
                                        <p:cTn id="907" dur="1" fill="hold">
                                          <p:stCondLst>
                                            <p:cond delay="0"/>
                                          </p:stCondLst>
                                        </p:cTn>
                                        <p:tgtEl>
                                          <p:spTgt spid="1108"/>
                                        </p:tgtEl>
                                        <p:attrNameLst>
                                          <p:attrName>style.visibility</p:attrName>
                                        </p:attrNameLst>
                                      </p:cBhvr>
                                      <p:to>
                                        <p:strVal val="visible"/>
                                      </p:to>
                                    </p:set>
                                  </p:childTnLst>
                                </p:cTn>
                              </p:par>
                            </p:childTnLst>
                          </p:cTn>
                        </p:par>
                        <p:par>
                          <p:cTn id="908" fill="hold">
                            <p:stCondLst>
                              <p:cond delay="5800"/>
                            </p:stCondLst>
                            <p:childTnLst>
                              <p:par>
                                <p:cTn id="909" presetID="1" presetClass="entr" presetSubtype="0" fill="hold" grpId="0" nodeType="afterEffect">
                                  <p:stCondLst>
                                    <p:cond delay="100"/>
                                  </p:stCondLst>
                                  <p:childTnLst>
                                    <p:set>
                                      <p:cBhvr>
                                        <p:cTn id="910" dur="1" fill="hold">
                                          <p:stCondLst>
                                            <p:cond delay="0"/>
                                          </p:stCondLst>
                                        </p:cTn>
                                        <p:tgtEl>
                                          <p:spTgt spid="1113"/>
                                        </p:tgtEl>
                                        <p:attrNameLst>
                                          <p:attrName>style.visibility</p:attrName>
                                        </p:attrNameLst>
                                      </p:cBhvr>
                                      <p:to>
                                        <p:strVal val="visible"/>
                                      </p:to>
                                    </p:set>
                                  </p:childTnLst>
                                </p:cTn>
                              </p:par>
                            </p:childTnLst>
                          </p:cTn>
                        </p:par>
                        <p:par>
                          <p:cTn id="911" fill="hold">
                            <p:stCondLst>
                              <p:cond delay="5900"/>
                            </p:stCondLst>
                            <p:childTnLst>
                              <p:par>
                                <p:cTn id="912" presetID="1" presetClass="entr" presetSubtype="0" fill="hold" grpId="0" nodeType="afterEffect">
                                  <p:stCondLst>
                                    <p:cond delay="100"/>
                                  </p:stCondLst>
                                  <p:childTnLst>
                                    <p:set>
                                      <p:cBhvr>
                                        <p:cTn id="913" dur="1" fill="hold">
                                          <p:stCondLst>
                                            <p:cond delay="0"/>
                                          </p:stCondLst>
                                        </p:cTn>
                                        <p:tgtEl>
                                          <p:spTgt spid="1118"/>
                                        </p:tgtEl>
                                        <p:attrNameLst>
                                          <p:attrName>style.visibility</p:attrName>
                                        </p:attrNameLst>
                                      </p:cBhvr>
                                      <p:to>
                                        <p:strVal val="visible"/>
                                      </p:to>
                                    </p:set>
                                  </p:childTnLst>
                                </p:cTn>
                              </p:par>
                            </p:childTnLst>
                          </p:cTn>
                        </p:par>
                        <p:par>
                          <p:cTn id="914" fill="hold">
                            <p:stCondLst>
                              <p:cond delay="6000"/>
                            </p:stCondLst>
                            <p:childTnLst>
                              <p:par>
                                <p:cTn id="915" presetID="1" presetClass="entr" presetSubtype="0" fill="hold" grpId="0" nodeType="afterEffect">
                                  <p:stCondLst>
                                    <p:cond delay="100"/>
                                  </p:stCondLst>
                                  <p:childTnLst>
                                    <p:set>
                                      <p:cBhvr>
                                        <p:cTn id="916" dur="1" fill="hold">
                                          <p:stCondLst>
                                            <p:cond delay="0"/>
                                          </p:stCondLst>
                                        </p:cTn>
                                        <p:tgtEl>
                                          <p:spTgt spid="1041"/>
                                        </p:tgtEl>
                                        <p:attrNameLst>
                                          <p:attrName>style.visibility</p:attrName>
                                        </p:attrNameLst>
                                      </p:cBhvr>
                                      <p:to>
                                        <p:strVal val="visible"/>
                                      </p:to>
                                    </p:set>
                                  </p:childTnLst>
                                </p:cTn>
                              </p:par>
                            </p:childTnLst>
                          </p:cTn>
                        </p:par>
                        <p:par>
                          <p:cTn id="917" fill="hold">
                            <p:stCondLst>
                              <p:cond delay="6100"/>
                            </p:stCondLst>
                            <p:childTnLst>
                              <p:par>
                                <p:cTn id="918" presetID="1" presetClass="entr" presetSubtype="0" fill="hold" grpId="0" nodeType="afterEffect">
                                  <p:stCondLst>
                                    <p:cond delay="100"/>
                                  </p:stCondLst>
                                  <p:childTnLst>
                                    <p:set>
                                      <p:cBhvr>
                                        <p:cTn id="919" dur="1" fill="hold">
                                          <p:stCondLst>
                                            <p:cond delay="0"/>
                                          </p:stCondLst>
                                        </p:cTn>
                                        <p:tgtEl>
                                          <p:spTgt spid="1046"/>
                                        </p:tgtEl>
                                        <p:attrNameLst>
                                          <p:attrName>style.visibility</p:attrName>
                                        </p:attrNameLst>
                                      </p:cBhvr>
                                      <p:to>
                                        <p:strVal val="visible"/>
                                      </p:to>
                                    </p:set>
                                  </p:childTnLst>
                                </p:cTn>
                              </p:par>
                            </p:childTnLst>
                          </p:cTn>
                        </p:par>
                        <p:par>
                          <p:cTn id="920" fill="hold">
                            <p:stCondLst>
                              <p:cond delay="6200"/>
                            </p:stCondLst>
                            <p:childTnLst>
                              <p:par>
                                <p:cTn id="921" presetID="1" presetClass="entr" presetSubtype="0" fill="hold" grpId="0" nodeType="afterEffect">
                                  <p:stCondLst>
                                    <p:cond delay="100"/>
                                  </p:stCondLst>
                                  <p:childTnLst>
                                    <p:set>
                                      <p:cBhvr>
                                        <p:cTn id="922" dur="1" fill="hold">
                                          <p:stCondLst>
                                            <p:cond delay="0"/>
                                          </p:stCondLst>
                                        </p:cTn>
                                        <p:tgtEl>
                                          <p:spTgt spid="1051"/>
                                        </p:tgtEl>
                                        <p:attrNameLst>
                                          <p:attrName>style.visibility</p:attrName>
                                        </p:attrNameLst>
                                      </p:cBhvr>
                                      <p:to>
                                        <p:strVal val="visible"/>
                                      </p:to>
                                    </p:set>
                                  </p:childTnLst>
                                </p:cTn>
                              </p:par>
                            </p:childTnLst>
                          </p:cTn>
                        </p:par>
                        <p:par>
                          <p:cTn id="923" fill="hold">
                            <p:stCondLst>
                              <p:cond delay="6300"/>
                            </p:stCondLst>
                            <p:childTnLst>
                              <p:par>
                                <p:cTn id="924" presetID="1" presetClass="entr" presetSubtype="0" fill="hold" grpId="0" nodeType="afterEffect">
                                  <p:stCondLst>
                                    <p:cond delay="100"/>
                                  </p:stCondLst>
                                  <p:childTnLst>
                                    <p:set>
                                      <p:cBhvr>
                                        <p:cTn id="925" dur="1" fill="hold">
                                          <p:stCondLst>
                                            <p:cond delay="0"/>
                                          </p:stCondLst>
                                        </p:cTn>
                                        <p:tgtEl>
                                          <p:spTgt spid="1092"/>
                                        </p:tgtEl>
                                        <p:attrNameLst>
                                          <p:attrName>style.visibility</p:attrName>
                                        </p:attrNameLst>
                                      </p:cBhvr>
                                      <p:to>
                                        <p:strVal val="visible"/>
                                      </p:to>
                                    </p:set>
                                  </p:childTnLst>
                                </p:cTn>
                              </p:par>
                            </p:childTnLst>
                          </p:cTn>
                        </p:par>
                        <p:par>
                          <p:cTn id="926" fill="hold">
                            <p:stCondLst>
                              <p:cond delay="6400"/>
                            </p:stCondLst>
                            <p:childTnLst>
                              <p:par>
                                <p:cTn id="927" presetID="1" presetClass="entr" presetSubtype="0" fill="hold" grpId="0" nodeType="afterEffect">
                                  <p:stCondLst>
                                    <p:cond delay="100"/>
                                  </p:stCondLst>
                                  <p:childTnLst>
                                    <p:set>
                                      <p:cBhvr>
                                        <p:cTn id="928" dur="1" fill="hold">
                                          <p:stCondLst>
                                            <p:cond delay="0"/>
                                          </p:stCondLst>
                                        </p:cTn>
                                        <p:tgtEl>
                                          <p:spTgt spid="1097"/>
                                        </p:tgtEl>
                                        <p:attrNameLst>
                                          <p:attrName>style.visibility</p:attrName>
                                        </p:attrNameLst>
                                      </p:cBhvr>
                                      <p:to>
                                        <p:strVal val="visible"/>
                                      </p:to>
                                    </p:set>
                                  </p:childTnLst>
                                </p:cTn>
                              </p:par>
                            </p:childTnLst>
                          </p:cTn>
                        </p:par>
                        <p:par>
                          <p:cTn id="929" fill="hold">
                            <p:stCondLst>
                              <p:cond delay="6500"/>
                            </p:stCondLst>
                            <p:childTnLst>
                              <p:par>
                                <p:cTn id="930" presetID="1" presetClass="entr" presetSubtype="0" fill="hold" grpId="0" nodeType="afterEffect">
                                  <p:stCondLst>
                                    <p:cond delay="100"/>
                                  </p:stCondLst>
                                  <p:childTnLst>
                                    <p:set>
                                      <p:cBhvr>
                                        <p:cTn id="931" dur="1" fill="hold">
                                          <p:stCondLst>
                                            <p:cond delay="0"/>
                                          </p:stCondLst>
                                        </p:cTn>
                                        <p:tgtEl>
                                          <p:spTgt spid="1102"/>
                                        </p:tgtEl>
                                        <p:attrNameLst>
                                          <p:attrName>style.visibility</p:attrName>
                                        </p:attrNameLst>
                                      </p:cBhvr>
                                      <p:to>
                                        <p:strVal val="visible"/>
                                      </p:to>
                                    </p:set>
                                  </p:childTnLst>
                                </p:cTn>
                              </p:par>
                            </p:childTnLst>
                          </p:cTn>
                        </p:par>
                        <p:par>
                          <p:cTn id="932" fill="hold">
                            <p:stCondLst>
                              <p:cond delay="6600"/>
                            </p:stCondLst>
                            <p:childTnLst>
                              <p:par>
                                <p:cTn id="933" presetID="1" presetClass="entr" presetSubtype="0" fill="hold" grpId="0" nodeType="afterEffect">
                                  <p:stCondLst>
                                    <p:cond delay="100"/>
                                  </p:stCondLst>
                                  <p:childTnLst>
                                    <p:set>
                                      <p:cBhvr>
                                        <p:cTn id="934" dur="1" fill="hold">
                                          <p:stCondLst>
                                            <p:cond delay="0"/>
                                          </p:stCondLst>
                                        </p:cTn>
                                        <p:tgtEl>
                                          <p:spTgt spid="1107"/>
                                        </p:tgtEl>
                                        <p:attrNameLst>
                                          <p:attrName>style.visibility</p:attrName>
                                        </p:attrNameLst>
                                      </p:cBhvr>
                                      <p:to>
                                        <p:strVal val="visible"/>
                                      </p:to>
                                    </p:set>
                                  </p:childTnLst>
                                </p:cTn>
                              </p:par>
                            </p:childTnLst>
                          </p:cTn>
                        </p:par>
                        <p:par>
                          <p:cTn id="935" fill="hold">
                            <p:stCondLst>
                              <p:cond delay="6700"/>
                            </p:stCondLst>
                            <p:childTnLst>
                              <p:par>
                                <p:cTn id="936" presetID="1" presetClass="entr" presetSubtype="0" fill="hold" grpId="0" nodeType="afterEffect">
                                  <p:stCondLst>
                                    <p:cond delay="100"/>
                                  </p:stCondLst>
                                  <p:childTnLst>
                                    <p:set>
                                      <p:cBhvr>
                                        <p:cTn id="937" dur="1" fill="hold">
                                          <p:stCondLst>
                                            <p:cond delay="0"/>
                                          </p:stCondLst>
                                        </p:cTn>
                                        <p:tgtEl>
                                          <p:spTgt spid="1148"/>
                                        </p:tgtEl>
                                        <p:attrNameLst>
                                          <p:attrName>style.visibility</p:attrName>
                                        </p:attrNameLst>
                                      </p:cBhvr>
                                      <p:to>
                                        <p:strVal val="visible"/>
                                      </p:to>
                                    </p:set>
                                  </p:childTnLst>
                                </p:cTn>
                              </p:par>
                            </p:childTnLst>
                          </p:cTn>
                        </p:par>
                        <p:par>
                          <p:cTn id="938" fill="hold">
                            <p:stCondLst>
                              <p:cond delay="6800"/>
                            </p:stCondLst>
                            <p:childTnLst>
                              <p:par>
                                <p:cTn id="939" presetID="1" presetClass="entr" presetSubtype="0" fill="hold" grpId="0" nodeType="afterEffect">
                                  <p:stCondLst>
                                    <p:cond delay="100"/>
                                  </p:stCondLst>
                                  <p:childTnLst>
                                    <p:set>
                                      <p:cBhvr>
                                        <p:cTn id="940" dur="1" fill="hold">
                                          <p:stCondLst>
                                            <p:cond delay="0"/>
                                          </p:stCondLst>
                                        </p:cTn>
                                        <p:tgtEl>
                                          <p:spTgt spid="1153"/>
                                        </p:tgtEl>
                                        <p:attrNameLst>
                                          <p:attrName>style.visibility</p:attrName>
                                        </p:attrNameLst>
                                      </p:cBhvr>
                                      <p:to>
                                        <p:strVal val="visible"/>
                                      </p:to>
                                    </p:set>
                                  </p:childTnLst>
                                </p:cTn>
                              </p:par>
                            </p:childTnLst>
                          </p:cTn>
                        </p:par>
                        <p:par>
                          <p:cTn id="941" fill="hold">
                            <p:stCondLst>
                              <p:cond delay="6900"/>
                            </p:stCondLst>
                            <p:childTnLst>
                              <p:par>
                                <p:cTn id="942" presetID="1" presetClass="entr" presetSubtype="0" fill="hold" grpId="0" nodeType="afterEffect">
                                  <p:stCondLst>
                                    <p:cond delay="100"/>
                                  </p:stCondLst>
                                  <p:childTnLst>
                                    <p:set>
                                      <p:cBhvr>
                                        <p:cTn id="943" dur="1" fill="hold">
                                          <p:stCondLst>
                                            <p:cond delay="0"/>
                                          </p:stCondLst>
                                        </p:cTn>
                                        <p:tgtEl>
                                          <p:spTgt spid="1158"/>
                                        </p:tgtEl>
                                        <p:attrNameLst>
                                          <p:attrName>style.visibility</p:attrName>
                                        </p:attrNameLst>
                                      </p:cBhvr>
                                      <p:to>
                                        <p:strVal val="visible"/>
                                      </p:to>
                                    </p:set>
                                  </p:childTnLst>
                                </p:cTn>
                              </p:par>
                            </p:childTnLst>
                          </p:cTn>
                        </p:par>
                        <p:par>
                          <p:cTn id="944" fill="hold">
                            <p:stCondLst>
                              <p:cond delay="7000"/>
                            </p:stCondLst>
                            <p:childTnLst>
                              <p:par>
                                <p:cTn id="945" presetID="1" presetClass="entr" presetSubtype="0" fill="hold" grpId="0" nodeType="afterEffect">
                                  <p:stCondLst>
                                    <p:cond delay="100"/>
                                  </p:stCondLst>
                                  <p:childTnLst>
                                    <p:set>
                                      <p:cBhvr>
                                        <p:cTn id="946" dur="1" fill="hold">
                                          <p:stCondLst>
                                            <p:cond delay="0"/>
                                          </p:stCondLst>
                                        </p:cTn>
                                        <p:tgtEl>
                                          <p:spTgt spid="1081"/>
                                        </p:tgtEl>
                                        <p:attrNameLst>
                                          <p:attrName>style.visibility</p:attrName>
                                        </p:attrNameLst>
                                      </p:cBhvr>
                                      <p:to>
                                        <p:strVal val="visible"/>
                                      </p:to>
                                    </p:set>
                                  </p:childTnLst>
                                </p:cTn>
                              </p:par>
                            </p:childTnLst>
                          </p:cTn>
                        </p:par>
                        <p:par>
                          <p:cTn id="947" fill="hold">
                            <p:stCondLst>
                              <p:cond delay="7100"/>
                            </p:stCondLst>
                            <p:childTnLst>
                              <p:par>
                                <p:cTn id="948" presetID="1" presetClass="entr" presetSubtype="0" fill="hold" grpId="0" nodeType="afterEffect">
                                  <p:stCondLst>
                                    <p:cond delay="100"/>
                                  </p:stCondLst>
                                  <p:childTnLst>
                                    <p:set>
                                      <p:cBhvr>
                                        <p:cTn id="949" dur="1" fill="hold">
                                          <p:stCondLst>
                                            <p:cond delay="0"/>
                                          </p:stCondLst>
                                        </p:cTn>
                                        <p:tgtEl>
                                          <p:spTgt spid="1086"/>
                                        </p:tgtEl>
                                        <p:attrNameLst>
                                          <p:attrName>style.visibility</p:attrName>
                                        </p:attrNameLst>
                                      </p:cBhvr>
                                      <p:to>
                                        <p:strVal val="visible"/>
                                      </p:to>
                                    </p:set>
                                  </p:childTnLst>
                                </p:cTn>
                              </p:par>
                            </p:childTnLst>
                          </p:cTn>
                        </p:par>
                        <p:par>
                          <p:cTn id="950" fill="hold">
                            <p:stCondLst>
                              <p:cond delay="7200"/>
                            </p:stCondLst>
                            <p:childTnLst>
                              <p:par>
                                <p:cTn id="951" presetID="1" presetClass="entr" presetSubtype="0" fill="hold" grpId="0" nodeType="afterEffect">
                                  <p:stCondLst>
                                    <p:cond delay="100"/>
                                  </p:stCondLst>
                                  <p:childTnLst>
                                    <p:set>
                                      <p:cBhvr>
                                        <p:cTn id="952" dur="1" fill="hold">
                                          <p:stCondLst>
                                            <p:cond delay="0"/>
                                          </p:stCondLst>
                                        </p:cTn>
                                        <p:tgtEl>
                                          <p:spTgt spid="1091"/>
                                        </p:tgtEl>
                                        <p:attrNameLst>
                                          <p:attrName>style.visibility</p:attrName>
                                        </p:attrNameLst>
                                      </p:cBhvr>
                                      <p:to>
                                        <p:strVal val="visible"/>
                                      </p:to>
                                    </p:set>
                                  </p:childTnLst>
                                </p:cTn>
                              </p:par>
                            </p:childTnLst>
                          </p:cTn>
                        </p:par>
                        <p:par>
                          <p:cTn id="953" fill="hold">
                            <p:stCondLst>
                              <p:cond delay="7300"/>
                            </p:stCondLst>
                            <p:childTnLst>
                              <p:par>
                                <p:cTn id="954" presetID="1" presetClass="entr" presetSubtype="0" fill="hold" grpId="0" nodeType="afterEffect">
                                  <p:stCondLst>
                                    <p:cond delay="100"/>
                                  </p:stCondLst>
                                  <p:childTnLst>
                                    <p:set>
                                      <p:cBhvr>
                                        <p:cTn id="955" dur="1" fill="hold">
                                          <p:stCondLst>
                                            <p:cond delay="0"/>
                                          </p:stCondLst>
                                        </p:cTn>
                                        <p:tgtEl>
                                          <p:spTgt spid="1132"/>
                                        </p:tgtEl>
                                        <p:attrNameLst>
                                          <p:attrName>style.visibility</p:attrName>
                                        </p:attrNameLst>
                                      </p:cBhvr>
                                      <p:to>
                                        <p:strVal val="visible"/>
                                      </p:to>
                                    </p:set>
                                  </p:childTnLst>
                                </p:cTn>
                              </p:par>
                            </p:childTnLst>
                          </p:cTn>
                        </p:par>
                        <p:par>
                          <p:cTn id="956" fill="hold">
                            <p:stCondLst>
                              <p:cond delay="7400"/>
                            </p:stCondLst>
                            <p:childTnLst>
                              <p:par>
                                <p:cTn id="957" presetID="1" presetClass="entr" presetSubtype="0" fill="hold" grpId="0" nodeType="afterEffect">
                                  <p:stCondLst>
                                    <p:cond delay="100"/>
                                  </p:stCondLst>
                                  <p:childTnLst>
                                    <p:set>
                                      <p:cBhvr>
                                        <p:cTn id="958" dur="1" fill="hold">
                                          <p:stCondLst>
                                            <p:cond delay="0"/>
                                          </p:stCondLst>
                                        </p:cTn>
                                        <p:tgtEl>
                                          <p:spTgt spid="1137"/>
                                        </p:tgtEl>
                                        <p:attrNameLst>
                                          <p:attrName>style.visibility</p:attrName>
                                        </p:attrNameLst>
                                      </p:cBhvr>
                                      <p:to>
                                        <p:strVal val="visible"/>
                                      </p:to>
                                    </p:set>
                                  </p:childTnLst>
                                </p:cTn>
                              </p:par>
                            </p:childTnLst>
                          </p:cTn>
                        </p:par>
                        <p:par>
                          <p:cTn id="959" fill="hold">
                            <p:stCondLst>
                              <p:cond delay="7500"/>
                            </p:stCondLst>
                            <p:childTnLst>
                              <p:par>
                                <p:cTn id="960" presetID="1" presetClass="entr" presetSubtype="0" fill="hold" grpId="0" nodeType="afterEffect">
                                  <p:stCondLst>
                                    <p:cond delay="100"/>
                                  </p:stCondLst>
                                  <p:childTnLst>
                                    <p:set>
                                      <p:cBhvr>
                                        <p:cTn id="961" dur="1" fill="hold">
                                          <p:stCondLst>
                                            <p:cond delay="0"/>
                                          </p:stCondLst>
                                        </p:cTn>
                                        <p:tgtEl>
                                          <p:spTgt spid="1142"/>
                                        </p:tgtEl>
                                        <p:attrNameLst>
                                          <p:attrName>style.visibility</p:attrName>
                                        </p:attrNameLst>
                                      </p:cBhvr>
                                      <p:to>
                                        <p:strVal val="visible"/>
                                      </p:to>
                                    </p:set>
                                  </p:childTnLst>
                                </p:cTn>
                              </p:par>
                            </p:childTnLst>
                          </p:cTn>
                        </p:par>
                        <p:par>
                          <p:cTn id="962" fill="hold">
                            <p:stCondLst>
                              <p:cond delay="7600"/>
                            </p:stCondLst>
                            <p:childTnLst>
                              <p:par>
                                <p:cTn id="963" presetID="1" presetClass="entr" presetSubtype="0" fill="hold" grpId="0" nodeType="afterEffect">
                                  <p:stCondLst>
                                    <p:cond delay="100"/>
                                  </p:stCondLst>
                                  <p:childTnLst>
                                    <p:set>
                                      <p:cBhvr>
                                        <p:cTn id="964" dur="1" fill="hold">
                                          <p:stCondLst>
                                            <p:cond delay="0"/>
                                          </p:stCondLst>
                                        </p:cTn>
                                        <p:tgtEl>
                                          <p:spTgt spid="1147"/>
                                        </p:tgtEl>
                                        <p:attrNameLst>
                                          <p:attrName>style.visibility</p:attrName>
                                        </p:attrNameLst>
                                      </p:cBhvr>
                                      <p:to>
                                        <p:strVal val="visible"/>
                                      </p:to>
                                    </p:set>
                                  </p:childTnLst>
                                </p:cTn>
                              </p:par>
                            </p:childTnLst>
                          </p:cTn>
                        </p:par>
                        <p:par>
                          <p:cTn id="965" fill="hold">
                            <p:stCondLst>
                              <p:cond delay="7700"/>
                            </p:stCondLst>
                            <p:childTnLst>
                              <p:par>
                                <p:cTn id="966" presetID="1" presetClass="entr" presetSubtype="0" fill="hold" grpId="0" nodeType="afterEffect">
                                  <p:stCondLst>
                                    <p:cond delay="100"/>
                                  </p:stCondLst>
                                  <p:childTnLst>
                                    <p:set>
                                      <p:cBhvr>
                                        <p:cTn id="967" dur="1" fill="hold">
                                          <p:stCondLst>
                                            <p:cond delay="0"/>
                                          </p:stCondLst>
                                        </p:cTn>
                                        <p:tgtEl>
                                          <p:spTgt spid="1121"/>
                                        </p:tgtEl>
                                        <p:attrNameLst>
                                          <p:attrName>style.visibility</p:attrName>
                                        </p:attrNameLst>
                                      </p:cBhvr>
                                      <p:to>
                                        <p:strVal val="visible"/>
                                      </p:to>
                                    </p:set>
                                  </p:childTnLst>
                                </p:cTn>
                              </p:par>
                            </p:childTnLst>
                          </p:cTn>
                        </p:par>
                        <p:par>
                          <p:cTn id="968" fill="hold">
                            <p:stCondLst>
                              <p:cond delay="7800"/>
                            </p:stCondLst>
                            <p:childTnLst>
                              <p:par>
                                <p:cTn id="969" presetID="1" presetClass="entr" presetSubtype="0" fill="hold" grpId="0" nodeType="afterEffect">
                                  <p:stCondLst>
                                    <p:cond delay="100"/>
                                  </p:stCondLst>
                                  <p:childTnLst>
                                    <p:set>
                                      <p:cBhvr>
                                        <p:cTn id="970" dur="1" fill="hold">
                                          <p:stCondLst>
                                            <p:cond delay="0"/>
                                          </p:stCondLst>
                                        </p:cTn>
                                        <p:tgtEl>
                                          <p:spTgt spid="1126"/>
                                        </p:tgtEl>
                                        <p:attrNameLst>
                                          <p:attrName>style.visibility</p:attrName>
                                        </p:attrNameLst>
                                      </p:cBhvr>
                                      <p:to>
                                        <p:strVal val="visible"/>
                                      </p:to>
                                    </p:set>
                                  </p:childTnLst>
                                </p:cTn>
                              </p:par>
                            </p:childTnLst>
                          </p:cTn>
                        </p:par>
                        <p:par>
                          <p:cTn id="971" fill="hold">
                            <p:stCondLst>
                              <p:cond delay="7900"/>
                            </p:stCondLst>
                            <p:childTnLst>
                              <p:par>
                                <p:cTn id="972" presetID="1" presetClass="entr" presetSubtype="0" fill="hold" grpId="0" nodeType="afterEffect">
                                  <p:stCondLst>
                                    <p:cond delay="100"/>
                                  </p:stCondLst>
                                  <p:childTnLst>
                                    <p:set>
                                      <p:cBhvr>
                                        <p:cTn id="973" dur="1" fill="hold">
                                          <p:stCondLst>
                                            <p:cond delay="0"/>
                                          </p:stCondLst>
                                        </p:cTn>
                                        <p:tgtEl>
                                          <p:spTgt spid="1131"/>
                                        </p:tgtEl>
                                        <p:attrNameLst>
                                          <p:attrName>style.visibility</p:attrName>
                                        </p:attrNameLst>
                                      </p:cBhvr>
                                      <p:to>
                                        <p:strVal val="visible"/>
                                      </p:to>
                                    </p:set>
                                  </p:childTnLst>
                                </p:cTn>
                              </p:par>
                            </p:childTnLst>
                          </p:cTn>
                        </p:par>
                        <p:par>
                          <p:cTn id="974" fill="hold">
                            <p:stCondLst>
                              <p:cond delay="8000"/>
                            </p:stCondLst>
                            <p:childTnLst>
                              <p:par>
                                <p:cTn id="975" presetID="1" presetClass="entr" presetSubtype="0" fill="hold" grpId="0" nodeType="afterEffect">
                                  <p:stCondLst>
                                    <p:cond delay="100"/>
                                  </p:stCondLst>
                                  <p:childTnLst>
                                    <p:set>
                                      <p:cBhvr>
                                        <p:cTn id="976" dur="1" fill="hold">
                                          <p:stCondLst>
                                            <p:cond delay="0"/>
                                          </p:stCondLst>
                                        </p:cTn>
                                        <p:tgtEl>
                                          <p:spTgt spid="1012"/>
                                        </p:tgtEl>
                                        <p:attrNameLst>
                                          <p:attrName>style.visibility</p:attrName>
                                        </p:attrNameLst>
                                      </p:cBhvr>
                                      <p:to>
                                        <p:strVal val="visible"/>
                                      </p:to>
                                    </p:set>
                                  </p:childTnLst>
                                </p:cTn>
                              </p:par>
                            </p:childTnLst>
                          </p:cTn>
                        </p:par>
                        <p:par>
                          <p:cTn id="977" fill="hold">
                            <p:stCondLst>
                              <p:cond delay="8100"/>
                            </p:stCondLst>
                            <p:childTnLst>
                              <p:par>
                                <p:cTn id="978" presetID="1" presetClass="entr" presetSubtype="0" fill="hold" grpId="0" nodeType="afterEffect">
                                  <p:stCondLst>
                                    <p:cond delay="100"/>
                                  </p:stCondLst>
                                  <p:childTnLst>
                                    <p:set>
                                      <p:cBhvr>
                                        <p:cTn id="979" dur="1" fill="hold">
                                          <p:stCondLst>
                                            <p:cond delay="0"/>
                                          </p:stCondLst>
                                        </p:cTn>
                                        <p:tgtEl>
                                          <p:spTgt spid="1017"/>
                                        </p:tgtEl>
                                        <p:attrNameLst>
                                          <p:attrName>style.visibility</p:attrName>
                                        </p:attrNameLst>
                                      </p:cBhvr>
                                      <p:to>
                                        <p:strVal val="visible"/>
                                      </p:to>
                                    </p:set>
                                  </p:childTnLst>
                                </p:cTn>
                              </p:par>
                            </p:childTnLst>
                          </p:cTn>
                        </p:par>
                        <p:par>
                          <p:cTn id="980" fill="hold">
                            <p:stCondLst>
                              <p:cond delay="8200"/>
                            </p:stCondLst>
                            <p:childTnLst>
                              <p:par>
                                <p:cTn id="981" presetID="1" presetClass="entr" presetSubtype="0" fill="hold" grpId="0" nodeType="afterEffect">
                                  <p:stCondLst>
                                    <p:cond delay="100"/>
                                  </p:stCondLst>
                                  <p:childTnLst>
                                    <p:set>
                                      <p:cBhvr>
                                        <p:cTn id="982" dur="1" fill="hold">
                                          <p:stCondLst>
                                            <p:cond delay="0"/>
                                          </p:stCondLst>
                                        </p:cTn>
                                        <p:tgtEl>
                                          <p:spTgt spid="1022"/>
                                        </p:tgtEl>
                                        <p:attrNameLst>
                                          <p:attrName>style.visibility</p:attrName>
                                        </p:attrNameLst>
                                      </p:cBhvr>
                                      <p:to>
                                        <p:strVal val="visible"/>
                                      </p:to>
                                    </p:set>
                                  </p:childTnLst>
                                </p:cTn>
                              </p:par>
                            </p:childTnLst>
                          </p:cTn>
                        </p:par>
                        <p:par>
                          <p:cTn id="983" fill="hold">
                            <p:stCondLst>
                              <p:cond delay="8300"/>
                            </p:stCondLst>
                            <p:childTnLst>
                              <p:par>
                                <p:cTn id="984" presetID="1" presetClass="entr" presetSubtype="0" fill="hold" grpId="0" nodeType="afterEffect">
                                  <p:stCondLst>
                                    <p:cond delay="100"/>
                                  </p:stCondLst>
                                  <p:childTnLst>
                                    <p:set>
                                      <p:cBhvr>
                                        <p:cTn id="985" dur="1" fill="hold">
                                          <p:stCondLst>
                                            <p:cond delay="0"/>
                                          </p:stCondLst>
                                        </p:cTn>
                                        <p:tgtEl>
                                          <p:spTgt spid="1027"/>
                                        </p:tgtEl>
                                        <p:attrNameLst>
                                          <p:attrName>style.visibility</p:attrName>
                                        </p:attrNameLst>
                                      </p:cBhvr>
                                      <p:to>
                                        <p:strVal val="visible"/>
                                      </p:to>
                                    </p:set>
                                  </p:childTnLst>
                                </p:cTn>
                              </p:par>
                            </p:childTnLst>
                          </p:cTn>
                        </p:par>
                        <p:par>
                          <p:cTn id="986" fill="hold">
                            <p:stCondLst>
                              <p:cond delay="8400"/>
                            </p:stCondLst>
                            <p:childTnLst>
                              <p:par>
                                <p:cTn id="987" presetID="1" presetClass="entr" presetSubtype="0" fill="hold" grpId="0" nodeType="afterEffect">
                                  <p:stCondLst>
                                    <p:cond delay="100"/>
                                  </p:stCondLst>
                                  <p:childTnLst>
                                    <p:set>
                                      <p:cBhvr>
                                        <p:cTn id="988" dur="1" fill="hold">
                                          <p:stCondLst>
                                            <p:cond delay="0"/>
                                          </p:stCondLst>
                                        </p:cTn>
                                        <p:tgtEl>
                                          <p:spTgt spid="1068"/>
                                        </p:tgtEl>
                                        <p:attrNameLst>
                                          <p:attrName>style.visibility</p:attrName>
                                        </p:attrNameLst>
                                      </p:cBhvr>
                                      <p:to>
                                        <p:strVal val="visible"/>
                                      </p:to>
                                    </p:set>
                                  </p:childTnLst>
                                </p:cTn>
                              </p:par>
                            </p:childTnLst>
                          </p:cTn>
                        </p:par>
                        <p:par>
                          <p:cTn id="989" fill="hold">
                            <p:stCondLst>
                              <p:cond delay="8500"/>
                            </p:stCondLst>
                            <p:childTnLst>
                              <p:par>
                                <p:cTn id="990" presetID="1" presetClass="entr" presetSubtype="0" fill="hold" grpId="0" nodeType="afterEffect">
                                  <p:stCondLst>
                                    <p:cond delay="100"/>
                                  </p:stCondLst>
                                  <p:childTnLst>
                                    <p:set>
                                      <p:cBhvr>
                                        <p:cTn id="991" dur="1" fill="hold">
                                          <p:stCondLst>
                                            <p:cond delay="0"/>
                                          </p:stCondLst>
                                        </p:cTn>
                                        <p:tgtEl>
                                          <p:spTgt spid="1073"/>
                                        </p:tgtEl>
                                        <p:attrNameLst>
                                          <p:attrName>style.visibility</p:attrName>
                                        </p:attrNameLst>
                                      </p:cBhvr>
                                      <p:to>
                                        <p:strVal val="visible"/>
                                      </p:to>
                                    </p:set>
                                  </p:childTnLst>
                                </p:cTn>
                              </p:par>
                            </p:childTnLst>
                          </p:cTn>
                        </p:par>
                        <p:par>
                          <p:cTn id="992" fill="hold">
                            <p:stCondLst>
                              <p:cond delay="8600"/>
                            </p:stCondLst>
                            <p:childTnLst>
                              <p:par>
                                <p:cTn id="993" presetID="1" presetClass="entr" presetSubtype="0" fill="hold" grpId="0" nodeType="afterEffect">
                                  <p:stCondLst>
                                    <p:cond delay="100"/>
                                  </p:stCondLst>
                                  <p:childTnLst>
                                    <p:set>
                                      <p:cBhvr>
                                        <p:cTn id="994" dur="1" fill="hold">
                                          <p:stCondLst>
                                            <p:cond delay="0"/>
                                          </p:stCondLst>
                                        </p:cTn>
                                        <p:tgtEl>
                                          <p:spTgt spid="1078"/>
                                        </p:tgtEl>
                                        <p:attrNameLst>
                                          <p:attrName>style.visibility</p:attrName>
                                        </p:attrNameLst>
                                      </p:cBhvr>
                                      <p:to>
                                        <p:strVal val="visible"/>
                                      </p:to>
                                    </p:set>
                                  </p:childTnLst>
                                </p:cTn>
                              </p:par>
                            </p:childTnLst>
                          </p:cTn>
                        </p:par>
                        <p:par>
                          <p:cTn id="995" fill="hold">
                            <p:stCondLst>
                              <p:cond delay="8700"/>
                            </p:stCondLst>
                            <p:childTnLst>
                              <p:par>
                                <p:cTn id="996" presetID="1" presetClass="entr" presetSubtype="0" fill="hold" grpId="0" nodeType="afterEffect">
                                  <p:stCondLst>
                                    <p:cond delay="100"/>
                                  </p:stCondLst>
                                  <p:childTnLst>
                                    <p:set>
                                      <p:cBhvr>
                                        <p:cTn id="997" dur="1" fill="hold">
                                          <p:stCondLst>
                                            <p:cond delay="0"/>
                                          </p:stCondLst>
                                        </p:cTn>
                                        <p:tgtEl>
                                          <p:spTgt spid="1028"/>
                                        </p:tgtEl>
                                        <p:attrNameLst>
                                          <p:attrName>style.visibility</p:attrName>
                                        </p:attrNameLst>
                                      </p:cBhvr>
                                      <p:to>
                                        <p:strVal val="visible"/>
                                      </p:to>
                                    </p:set>
                                  </p:childTnLst>
                                </p:cTn>
                              </p:par>
                            </p:childTnLst>
                          </p:cTn>
                        </p:par>
                        <p:par>
                          <p:cTn id="998" fill="hold">
                            <p:stCondLst>
                              <p:cond delay="8800"/>
                            </p:stCondLst>
                            <p:childTnLst>
                              <p:par>
                                <p:cTn id="999" presetID="1" presetClass="entr" presetSubtype="0" fill="hold" grpId="0" nodeType="afterEffect">
                                  <p:stCondLst>
                                    <p:cond delay="100"/>
                                  </p:stCondLst>
                                  <p:childTnLst>
                                    <p:set>
                                      <p:cBhvr>
                                        <p:cTn id="1000" dur="1" fill="hold">
                                          <p:stCondLst>
                                            <p:cond delay="0"/>
                                          </p:stCondLst>
                                        </p:cTn>
                                        <p:tgtEl>
                                          <p:spTgt spid="1033"/>
                                        </p:tgtEl>
                                        <p:attrNameLst>
                                          <p:attrName>style.visibility</p:attrName>
                                        </p:attrNameLst>
                                      </p:cBhvr>
                                      <p:to>
                                        <p:strVal val="visible"/>
                                      </p:to>
                                    </p:set>
                                  </p:childTnLst>
                                </p:cTn>
                              </p:par>
                            </p:childTnLst>
                          </p:cTn>
                        </p:par>
                        <p:par>
                          <p:cTn id="1001" fill="hold">
                            <p:stCondLst>
                              <p:cond delay="8900"/>
                            </p:stCondLst>
                            <p:childTnLst>
                              <p:par>
                                <p:cTn id="1002" presetID="1" presetClass="entr" presetSubtype="0" fill="hold" grpId="0" nodeType="afterEffect">
                                  <p:stCondLst>
                                    <p:cond delay="100"/>
                                  </p:stCondLst>
                                  <p:childTnLst>
                                    <p:set>
                                      <p:cBhvr>
                                        <p:cTn id="1003" dur="1" fill="hold">
                                          <p:stCondLst>
                                            <p:cond delay="0"/>
                                          </p:stCondLst>
                                        </p:cTn>
                                        <p:tgtEl>
                                          <p:spTgt spid="1038"/>
                                        </p:tgtEl>
                                        <p:attrNameLst>
                                          <p:attrName>style.visibility</p:attrName>
                                        </p:attrNameLst>
                                      </p:cBhvr>
                                      <p:to>
                                        <p:strVal val="visible"/>
                                      </p:to>
                                    </p:set>
                                  </p:childTnLst>
                                </p:cTn>
                              </p:par>
                            </p:childTnLst>
                          </p:cTn>
                        </p:par>
                        <p:par>
                          <p:cTn id="1004" fill="hold">
                            <p:stCondLst>
                              <p:cond delay="9000"/>
                            </p:stCondLst>
                            <p:childTnLst>
                              <p:par>
                                <p:cTn id="1005" presetID="1" presetClass="entr" presetSubtype="0" fill="hold" grpId="0" nodeType="afterEffect">
                                  <p:stCondLst>
                                    <p:cond delay="100"/>
                                  </p:stCondLst>
                                  <p:childTnLst>
                                    <p:set>
                                      <p:cBhvr>
                                        <p:cTn id="1006" dur="1" fill="hold">
                                          <p:stCondLst>
                                            <p:cond delay="0"/>
                                          </p:stCondLst>
                                        </p:cTn>
                                        <p:tgtEl>
                                          <p:spTgt spid="1001"/>
                                        </p:tgtEl>
                                        <p:attrNameLst>
                                          <p:attrName>style.visibility</p:attrName>
                                        </p:attrNameLst>
                                      </p:cBhvr>
                                      <p:to>
                                        <p:strVal val="visible"/>
                                      </p:to>
                                    </p:set>
                                  </p:childTnLst>
                                </p:cTn>
                              </p:par>
                            </p:childTnLst>
                          </p:cTn>
                        </p:par>
                        <p:par>
                          <p:cTn id="1007" fill="hold">
                            <p:stCondLst>
                              <p:cond delay="9100"/>
                            </p:stCondLst>
                            <p:childTnLst>
                              <p:par>
                                <p:cTn id="1008" presetID="1" presetClass="entr" presetSubtype="0" fill="hold" grpId="0" nodeType="afterEffect">
                                  <p:stCondLst>
                                    <p:cond delay="100"/>
                                  </p:stCondLst>
                                  <p:childTnLst>
                                    <p:set>
                                      <p:cBhvr>
                                        <p:cTn id="1009" dur="1" fill="hold">
                                          <p:stCondLst>
                                            <p:cond delay="0"/>
                                          </p:stCondLst>
                                        </p:cTn>
                                        <p:tgtEl>
                                          <p:spTgt spid="1013"/>
                                        </p:tgtEl>
                                        <p:attrNameLst>
                                          <p:attrName>style.visibility</p:attrName>
                                        </p:attrNameLst>
                                      </p:cBhvr>
                                      <p:to>
                                        <p:strVal val="visible"/>
                                      </p:to>
                                    </p:set>
                                  </p:childTnLst>
                                </p:cTn>
                              </p:par>
                            </p:childTnLst>
                          </p:cTn>
                        </p:par>
                        <p:par>
                          <p:cTn id="1010" fill="hold">
                            <p:stCondLst>
                              <p:cond delay="9200"/>
                            </p:stCondLst>
                            <p:childTnLst>
                              <p:par>
                                <p:cTn id="1011" presetID="1" presetClass="entr" presetSubtype="0" fill="hold" grpId="0" nodeType="afterEffect">
                                  <p:stCondLst>
                                    <p:cond delay="100"/>
                                  </p:stCondLst>
                                  <p:childTnLst>
                                    <p:set>
                                      <p:cBhvr>
                                        <p:cTn id="1012" dur="1" fill="hold">
                                          <p:stCondLst>
                                            <p:cond delay="0"/>
                                          </p:stCondLst>
                                        </p:cTn>
                                        <p:tgtEl>
                                          <p:spTgt spid="1018"/>
                                        </p:tgtEl>
                                        <p:attrNameLst>
                                          <p:attrName>style.visibility</p:attrName>
                                        </p:attrNameLst>
                                      </p:cBhvr>
                                      <p:to>
                                        <p:strVal val="visible"/>
                                      </p:to>
                                    </p:set>
                                  </p:childTnLst>
                                </p:cTn>
                              </p:par>
                            </p:childTnLst>
                          </p:cTn>
                        </p:par>
                        <p:par>
                          <p:cTn id="1013" fill="hold">
                            <p:stCondLst>
                              <p:cond delay="9300"/>
                            </p:stCondLst>
                            <p:childTnLst>
                              <p:par>
                                <p:cTn id="1014" presetID="1" presetClass="entr" presetSubtype="0" fill="hold" grpId="0" nodeType="afterEffect">
                                  <p:stCondLst>
                                    <p:cond delay="100"/>
                                  </p:stCondLst>
                                  <p:childTnLst>
                                    <p:set>
                                      <p:cBhvr>
                                        <p:cTn id="1015" dur="1" fill="hold">
                                          <p:stCondLst>
                                            <p:cond delay="0"/>
                                          </p:stCondLst>
                                        </p:cTn>
                                        <p:tgtEl>
                                          <p:spTgt spid="1023"/>
                                        </p:tgtEl>
                                        <p:attrNameLst>
                                          <p:attrName>style.visibility</p:attrName>
                                        </p:attrNameLst>
                                      </p:cBhvr>
                                      <p:to>
                                        <p:strVal val="visible"/>
                                      </p:to>
                                    </p:set>
                                  </p:childTnLst>
                                </p:cTn>
                              </p:par>
                            </p:childTnLst>
                          </p:cTn>
                        </p:par>
                        <p:par>
                          <p:cTn id="1016" fill="hold">
                            <p:stCondLst>
                              <p:cond delay="9400"/>
                            </p:stCondLst>
                            <p:childTnLst>
                              <p:par>
                                <p:cTn id="1017" presetID="1" presetClass="entr" presetSubtype="0" fill="hold" grpId="0" nodeType="afterEffect">
                                  <p:stCondLst>
                                    <p:cond delay="100"/>
                                  </p:stCondLst>
                                  <p:childTnLst>
                                    <p:set>
                                      <p:cBhvr>
                                        <p:cTn id="1018" dur="1" fill="hold">
                                          <p:stCondLst>
                                            <p:cond delay="0"/>
                                          </p:stCondLst>
                                        </p:cTn>
                                        <p:tgtEl>
                                          <p:spTgt spid="1064"/>
                                        </p:tgtEl>
                                        <p:attrNameLst>
                                          <p:attrName>style.visibility</p:attrName>
                                        </p:attrNameLst>
                                      </p:cBhvr>
                                      <p:to>
                                        <p:strVal val="visible"/>
                                      </p:to>
                                    </p:set>
                                  </p:childTnLst>
                                </p:cTn>
                              </p:par>
                            </p:childTnLst>
                          </p:cTn>
                        </p:par>
                        <p:par>
                          <p:cTn id="1019" fill="hold">
                            <p:stCondLst>
                              <p:cond delay="9500"/>
                            </p:stCondLst>
                            <p:childTnLst>
                              <p:par>
                                <p:cTn id="1020" presetID="1" presetClass="entr" presetSubtype="0" fill="hold" grpId="0" nodeType="afterEffect">
                                  <p:stCondLst>
                                    <p:cond delay="100"/>
                                  </p:stCondLst>
                                  <p:childTnLst>
                                    <p:set>
                                      <p:cBhvr>
                                        <p:cTn id="1021" dur="1" fill="hold">
                                          <p:stCondLst>
                                            <p:cond delay="0"/>
                                          </p:stCondLst>
                                        </p:cTn>
                                        <p:tgtEl>
                                          <p:spTgt spid="1069"/>
                                        </p:tgtEl>
                                        <p:attrNameLst>
                                          <p:attrName>style.visibility</p:attrName>
                                        </p:attrNameLst>
                                      </p:cBhvr>
                                      <p:to>
                                        <p:strVal val="visible"/>
                                      </p:to>
                                    </p:set>
                                  </p:childTnLst>
                                </p:cTn>
                              </p:par>
                            </p:childTnLst>
                          </p:cTn>
                        </p:par>
                        <p:par>
                          <p:cTn id="1022" fill="hold">
                            <p:stCondLst>
                              <p:cond delay="9600"/>
                            </p:stCondLst>
                            <p:childTnLst>
                              <p:par>
                                <p:cTn id="1023" presetID="1" presetClass="entr" presetSubtype="0" fill="hold" grpId="0" nodeType="afterEffect">
                                  <p:stCondLst>
                                    <p:cond delay="100"/>
                                  </p:stCondLst>
                                  <p:childTnLst>
                                    <p:set>
                                      <p:cBhvr>
                                        <p:cTn id="1024" dur="1" fill="hold">
                                          <p:stCondLst>
                                            <p:cond delay="0"/>
                                          </p:stCondLst>
                                        </p:cTn>
                                        <p:tgtEl>
                                          <p:spTgt spid="1063"/>
                                        </p:tgtEl>
                                        <p:attrNameLst>
                                          <p:attrName>style.visibility</p:attrName>
                                        </p:attrNameLst>
                                      </p:cBhvr>
                                      <p:to>
                                        <p:strVal val="visible"/>
                                      </p:to>
                                    </p:set>
                                  </p:childTnLst>
                                </p:cTn>
                              </p:par>
                            </p:childTnLst>
                          </p:cTn>
                        </p:par>
                        <p:par>
                          <p:cTn id="1025" fill="hold">
                            <p:stCondLst>
                              <p:cond delay="9700"/>
                            </p:stCondLst>
                            <p:childTnLst>
                              <p:par>
                                <p:cTn id="1026" presetID="1" presetClass="entr" presetSubtype="0" fill="hold" grpId="0" nodeType="afterEffect">
                                  <p:stCondLst>
                                    <p:cond delay="100"/>
                                  </p:stCondLst>
                                  <p:childTnLst>
                                    <p:set>
                                      <p:cBhvr>
                                        <p:cTn id="1027" dur="1" fill="hold">
                                          <p:stCondLst>
                                            <p:cond delay="0"/>
                                          </p:stCondLst>
                                        </p:cTn>
                                        <p:tgtEl>
                                          <p:spTgt spid="1074"/>
                                        </p:tgtEl>
                                        <p:attrNameLst>
                                          <p:attrName>style.visibility</p:attrName>
                                        </p:attrNameLst>
                                      </p:cBhvr>
                                      <p:to>
                                        <p:strVal val="visible"/>
                                      </p:to>
                                    </p:set>
                                  </p:childTnLst>
                                </p:cTn>
                              </p:par>
                            </p:childTnLst>
                          </p:cTn>
                        </p:par>
                        <p:par>
                          <p:cTn id="1028" fill="hold">
                            <p:stCondLst>
                              <p:cond delay="9800"/>
                            </p:stCondLst>
                            <p:childTnLst>
                              <p:par>
                                <p:cTn id="1029" presetID="1" presetClass="entr" presetSubtype="0" fill="hold" grpId="0" nodeType="afterEffect">
                                  <p:stCondLst>
                                    <p:cond delay="100"/>
                                  </p:stCondLst>
                                  <p:childTnLst>
                                    <p:set>
                                      <p:cBhvr>
                                        <p:cTn id="1030" dur="1" fill="hold">
                                          <p:stCondLst>
                                            <p:cond delay="0"/>
                                          </p:stCondLst>
                                        </p:cTn>
                                        <p:tgtEl>
                                          <p:spTgt spid="1079"/>
                                        </p:tgtEl>
                                        <p:attrNameLst>
                                          <p:attrName>style.visibility</p:attrName>
                                        </p:attrNameLst>
                                      </p:cBhvr>
                                      <p:to>
                                        <p:strVal val="visible"/>
                                      </p:to>
                                    </p:set>
                                  </p:childTnLst>
                                </p:cTn>
                              </p:par>
                            </p:childTnLst>
                          </p:cTn>
                        </p:par>
                        <p:par>
                          <p:cTn id="1031" fill="hold">
                            <p:stCondLst>
                              <p:cond delay="9900"/>
                            </p:stCondLst>
                            <p:childTnLst>
                              <p:par>
                                <p:cTn id="1032" presetID="1" presetClass="entr" presetSubtype="0" fill="hold" grpId="0" nodeType="afterEffect">
                                  <p:stCondLst>
                                    <p:cond delay="100"/>
                                  </p:stCondLst>
                                  <p:childTnLst>
                                    <p:set>
                                      <p:cBhvr>
                                        <p:cTn id="1033" dur="1" fill="hold">
                                          <p:stCondLst>
                                            <p:cond delay="0"/>
                                          </p:stCondLst>
                                        </p:cTn>
                                        <p:tgtEl>
                                          <p:spTgt spid="989"/>
                                        </p:tgtEl>
                                        <p:attrNameLst>
                                          <p:attrName>style.visibility</p:attrName>
                                        </p:attrNameLst>
                                      </p:cBhvr>
                                      <p:to>
                                        <p:strVal val="visible"/>
                                      </p:to>
                                    </p:set>
                                  </p:childTnLst>
                                </p:cTn>
                              </p:par>
                            </p:childTnLst>
                          </p:cTn>
                        </p:par>
                        <p:par>
                          <p:cTn id="1034" fill="hold">
                            <p:stCondLst>
                              <p:cond delay="10000"/>
                            </p:stCondLst>
                            <p:childTnLst>
                              <p:par>
                                <p:cTn id="1035" presetID="1" presetClass="entr" presetSubtype="0" fill="hold" grpId="0" nodeType="afterEffect">
                                  <p:stCondLst>
                                    <p:cond delay="100"/>
                                  </p:stCondLst>
                                  <p:childTnLst>
                                    <p:set>
                                      <p:cBhvr>
                                        <p:cTn id="1036" dur="1" fill="hold">
                                          <p:stCondLst>
                                            <p:cond delay="0"/>
                                          </p:stCondLst>
                                        </p:cTn>
                                        <p:tgtEl>
                                          <p:spTgt spid="997"/>
                                        </p:tgtEl>
                                        <p:attrNameLst>
                                          <p:attrName>style.visibility</p:attrName>
                                        </p:attrNameLst>
                                      </p:cBhvr>
                                      <p:to>
                                        <p:strVal val="visible"/>
                                      </p:to>
                                    </p:set>
                                  </p:childTnLst>
                                </p:cTn>
                              </p:par>
                            </p:childTnLst>
                          </p:cTn>
                        </p:par>
                        <p:par>
                          <p:cTn id="1037" fill="hold">
                            <p:stCondLst>
                              <p:cond delay="10100"/>
                            </p:stCondLst>
                            <p:childTnLst>
                              <p:par>
                                <p:cTn id="1038" presetID="1" presetClass="entr" presetSubtype="0" fill="hold" grpId="0" nodeType="afterEffect">
                                  <p:stCondLst>
                                    <p:cond delay="100"/>
                                  </p:stCondLst>
                                  <p:childTnLst>
                                    <p:set>
                                      <p:cBhvr>
                                        <p:cTn id="1039" dur="1" fill="hold">
                                          <p:stCondLst>
                                            <p:cond delay="0"/>
                                          </p:stCondLst>
                                        </p:cTn>
                                        <p:tgtEl>
                                          <p:spTgt spid="1048"/>
                                        </p:tgtEl>
                                        <p:attrNameLst>
                                          <p:attrName>style.visibility</p:attrName>
                                        </p:attrNameLst>
                                      </p:cBhvr>
                                      <p:to>
                                        <p:strVal val="visible"/>
                                      </p:to>
                                    </p:set>
                                  </p:childTnLst>
                                </p:cTn>
                              </p:par>
                            </p:childTnLst>
                          </p:cTn>
                        </p:par>
                        <p:par>
                          <p:cTn id="1040" fill="hold">
                            <p:stCondLst>
                              <p:cond delay="10200"/>
                            </p:stCondLst>
                            <p:childTnLst>
                              <p:par>
                                <p:cTn id="1041" presetID="1" presetClass="entr" presetSubtype="0" fill="hold" grpId="0" nodeType="afterEffect">
                                  <p:stCondLst>
                                    <p:cond delay="100"/>
                                  </p:stCondLst>
                                  <p:childTnLst>
                                    <p:set>
                                      <p:cBhvr>
                                        <p:cTn id="1042" dur="1" fill="hold">
                                          <p:stCondLst>
                                            <p:cond delay="0"/>
                                          </p:stCondLst>
                                        </p:cTn>
                                        <p:tgtEl>
                                          <p:spTgt spid="1053"/>
                                        </p:tgtEl>
                                        <p:attrNameLst>
                                          <p:attrName>style.visibility</p:attrName>
                                        </p:attrNameLst>
                                      </p:cBhvr>
                                      <p:to>
                                        <p:strVal val="visible"/>
                                      </p:to>
                                    </p:set>
                                  </p:childTnLst>
                                </p:cTn>
                              </p:par>
                            </p:childTnLst>
                          </p:cTn>
                        </p:par>
                        <p:par>
                          <p:cTn id="1043" fill="hold">
                            <p:stCondLst>
                              <p:cond delay="10300"/>
                            </p:stCondLst>
                            <p:childTnLst>
                              <p:par>
                                <p:cTn id="1044" presetID="1" presetClass="entr" presetSubtype="0" fill="hold" grpId="0" nodeType="afterEffect">
                                  <p:stCondLst>
                                    <p:cond delay="100"/>
                                  </p:stCondLst>
                                  <p:childTnLst>
                                    <p:set>
                                      <p:cBhvr>
                                        <p:cTn id="1045" dur="1" fill="hold">
                                          <p:stCondLst>
                                            <p:cond delay="0"/>
                                          </p:stCondLst>
                                        </p:cTn>
                                        <p:tgtEl>
                                          <p:spTgt spid="1058"/>
                                        </p:tgtEl>
                                        <p:attrNameLst>
                                          <p:attrName>style.visibility</p:attrName>
                                        </p:attrNameLst>
                                      </p:cBhvr>
                                      <p:to>
                                        <p:strVal val="visible"/>
                                      </p:to>
                                    </p:set>
                                  </p:childTnLst>
                                </p:cTn>
                              </p:par>
                            </p:childTnLst>
                          </p:cTn>
                        </p:par>
                        <p:par>
                          <p:cTn id="1046" fill="hold">
                            <p:stCondLst>
                              <p:cond delay="10400"/>
                            </p:stCondLst>
                            <p:childTnLst>
                              <p:par>
                                <p:cTn id="1047" presetID="1" presetClass="entr" presetSubtype="0" fill="hold" grpId="0" nodeType="afterEffect">
                                  <p:stCondLst>
                                    <p:cond delay="100"/>
                                  </p:stCondLst>
                                  <p:childTnLst>
                                    <p:set>
                                      <p:cBhvr>
                                        <p:cTn id="1048" dur="1" fill="hold">
                                          <p:stCondLst>
                                            <p:cond delay="0"/>
                                          </p:stCondLst>
                                        </p:cTn>
                                        <p:tgtEl>
                                          <p:spTgt spid="1104"/>
                                        </p:tgtEl>
                                        <p:attrNameLst>
                                          <p:attrName>style.visibility</p:attrName>
                                        </p:attrNameLst>
                                      </p:cBhvr>
                                      <p:to>
                                        <p:strVal val="visible"/>
                                      </p:to>
                                    </p:set>
                                  </p:childTnLst>
                                </p:cTn>
                              </p:par>
                            </p:childTnLst>
                          </p:cTn>
                        </p:par>
                        <p:par>
                          <p:cTn id="1049" fill="hold">
                            <p:stCondLst>
                              <p:cond delay="10500"/>
                            </p:stCondLst>
                            <p:childTnLst>
                              <p:par>
                                <p:cTn id="1050" presetID="1" presetClass="entr" presetSubtype="0" fill="hold" grpId="0" nodeType="afterEffect">
                                  <p:stCondLst>
                                    <p:cond delay="100"/>
                                  </p:stCondLst>
                                  <p:childTnLst>
                                    <p:set>
                                      <p:cBhvr>
                                        <p:cTn id="1051" dur="1" fill="hold">
                                          <p:stCondLst>
                                            <p:cond delay="0"/>
                                          </p:stCondLst>
                                        </p:cTn>
                                        <p:tgtEl>
                                          <p:spTgt spid="1109"/>
                                        </p:tgtEl>
                                        <p:attrNameLst>
                                          <p:attrName>style.visibility</p:attrName>
                                        </p:attrNameLst>
                                      </p:cBhvr>
                                      <p:to>
                                        <p:strVal val="visible"/>
                                      </p:to>
                                    </p:set>
                                  </p:childTnLst>
                                </p:cTn>
                              </p:par>
                            </p:childTnLst>
                          </p:cTn>
                        </p:par>
                        <p:par>
                          <p:cTn id="1052" fill="hold">
                            <p:stCondLst>
                              <p:cond delay="10600"/>
                            </p:stCondLst>
                            <p:childTnLst>
                              <p:par>
                                <p:cTn id="1053" presetID="1" presetClass="entr" presetSubtype="0" fill="hold" grpId="0" nodeType="afterEffect">
                                  <p:stCondLst>
                                    <p:cond delay="100"/>
                                  </p:stCondLst>
                                  <p:childTnLst>
                                    <p:set>
                                      <p:cBhvr>
                                        <p:cTn id="1054" dur="1" fill="hold">
                                          <p:stCondLst>
                                            <p:cond delay="0"/>
                                          </p:stCondLst>
                                        </p:cTn>
                                        <p:tgtEl>
                                          <p:spTgt spid="1114"/>
                                        </p:tgtEl>
                                        <p:attrNameLst>
                                          <p:attrName>style.visibility</p:attrName>
                                        </p:attrNameLst>
                                      </p:cBhvr>
                                      <p:to>
                                        <p:strVal val="visible"/>
                                      </p:to>
                                    </p:set>
                                  </p:childTnLst>
                                </p:cTn>
                              </p:par>
                            </p:childTnLst>
                          </p:cTn>
                        </p:par>
                        <p:par>
                          <p:cTn id="1055" fill="hold">
                            <p:stCondLst>
                              <p:cond delay="10700"/>
                            </p:stCondLst>
                            <p:childTnLst>
                              <p:par>
                                <p:cTn id="1056" presetID="1" presetClass="entr" presetSubtype="0" fill="hold" grpId="0" nodeType="afterEffect">
                                  <p:stCondLst>
                                    <p:cond delay="100"/>
                                  </p:stCondLst>
                                  <p:childTnLst>
                                    <p:set>
                                      <p:cBhvr>
                                        <p:cTn id="1057" dur="1" fill="hold">
                                          <p:stCondLst>
                                            <p:cond delay="0"/>
                                          </p:stCondLst>
                                        </p:cTn>
                                        <p:tgtEl>
                                          <p:spTgt spid="1119"/>
                                        </p:tgtEl>
                                        <p:attrNameLst>
                                          <p:attrName>style.visibility</p:attrName>
                                        </p:attrNameLst>
                                      </p:cBhvr>
                                      <p:to>
                                        <p:strVal val="visible"/>
                                      </p:to>
                                    </p:set>
                                  </p:childTnLst>
                                </p:cTn>
                              </p:par>
                            </p:childTnLst>
                          </p:cTn>
                        </p:par>
                        <p:par>
                          <p:cTn id="1058" fill="hold">
                            <p:stCondLst>
                              <p:cond delay="10800"/>
                            </p:stCondLst>
                            <p:childTnLst>
                              <p:par>
                                <p:cTn id="1059" presetID="1" presetClass="entr" presetSubtype="0" fill="hold" grpId="0" nodeType="afterEffect">
                                  <p:stCondLst>
                                    <p:cond delay="100"/>
                                  </p:stCondLst>
                                  <p:childTnLst>
                                    <p:set>
                                      <p:cBhvr>
                                        <p:cTn id="1060" dur="1" fill="hold">
                                          <p:stCondLst>
                                            <p:cond delay="0"/>
                                          </p:stCondLst>
                                        </p:cTn>
                                        <p:tgtEl>
                                          <p:spTgt spid="1042"/>
                                        </p:tgtEl>
                                        <p:attrNameLst>
                                          <p:attrName>style.visibility</p:attrName>
                                        </p:attrNameLst>
                                      </p:cBhvr>
                                      <p:to>
                                        <p:strVal val="visible"/>
                                      </p:to>
                                    </p:set>
                                  </p:childTnLst>
                                </p:cTn>
                              </p:par>
                            </p:childTnLst>
                          </p:cTn>
                        </p:par>
                        <p:par>
                          <p:cTn id="1061" fill="hold">
                            <p:stCondLst>
                              <p:cond delay="10900"/>
                            </p:stCondLst>
                            <p:childTnLst>
                              <p:par>
                                <p:cTn id="1062" presetID="1" presetClass="entr" presetSubtype="0" fill="hold" grpId="0" nodeType="afterEffect">
                                  <p:stCondLst>
                                    <p:cond delay="100"/>
                                  </p:stCondLst>
                                  <p:childTnLst>
                                    <p:set>
                                      <p:cBhvr>
                                        <p:cTn id="1063" dur="1" fill="hold">
                                          <p:stCondLst>
                                            <p:cond delay="0"/>
                                          </p:stCondLst>
                                        </p:cTn>
                                        <p:tgtEl>
                                          <p:spTgt spid="1047"/>
                                        </p:tgtEl>
                                        <p:attrNameLst>
                                          <p:attrName>style.visibility</p:attrName>
                                        </p:attrNameLst>
                                      </p:cBhvr>
                                      <p:to>
                                        <p:strVal val="visible"/>
                                      </p:to>
                                    </p:set>
                                  </p:childTnLst>
                                </p:cTn>
                              </p:par>
                            </p:childTnLst>
                          </p:cTn>
                        </p:par>
                        <p:par>
                          <p:cTn id="1064" fill="hold">
                            <p:stCondLst>
                              <p:cond delay="11000"/>
                            </p:stCondLst>
                            <p:childTnLst>
                              <p:par>
                                <p:cTn id="1065" presetID="1" presetClass="entr" presetSubtype="0" fill="hold" grpId="0" nodeType="afterEffect">
                                  <p:stCondLst>
                                    <p:cond delay="100"/>
                                  </p:stCondLst>
                                  <p:childTnLst>
                                    <p:set>
                                      <p:cBhvr>
                                        <p:cTn id="1066" dur="1" fill="hold">
                                          <p:stCondLst>
                                            <p:cond delay="0"/>
                                          </p:stCondLst>
                                        </p:cTn>
                                        <p:tgtEl>
                                          <p:spTgt spid="1088"/>
                                        </p:tgtEl>
                                        <p:attrNameLst>
                                          <p:attrName>style.visibility</p:attrName>
                                        </p:attrNameLst>
                                      </p:cBhvr>
                                      <p:to>
                                        <p:strVal val="visible"/>
                                      </p:to>
                                    </p:set>
                                  </p:childTnLst>
                                </p:cTn>
                              </p:par>
                            </p:childTnLst>
                          </p:cTn>
                        </p:par>
                        <p:par>
                          <p:cTn id="1067" fill="hold">
                            <p:stCondLst>
                              <p:cond delay="11100"/>
                            </p:stCondLst>
                            <p:childTnLst>
                              <p:par>
                                <p:cTn id="1068" presetID="1" presetClass="entr" presetSubtype="0" fill="hold" grpId="0" nodeType="afterEffect">
                                  <p:stCondLst>
                                    <p:cond delay="100"/>
                                  </p:stCondLst>
                                  <p:childTnLst>
                                    <p:set>
                                      <p:cBhvr>
                                        <p:cTn id="1069" dur="1" fill="hold">
                                          <p:stCondLst>
                                            <p:cond delay="0"/>
                                          </p:stCondLst>
                                        </p:cTn>
                                        <p:tgtEl>
                                          <p:spTgt spid="1093"/>
                                        </p:tgtEl>
                                        <p:attrNameLst>
                                          <p:attrName>style.visibility</p:attrName>
                                        </p:attrNameLst>
                                      </p:cBhvr>
                                      <p:to>
                                        <p:strVal val="visible"/>
                                      </p:to>
                                    </p:set>
                                  </p:childTnLst>
                                </p:cTn>
                              </p:par>
                            </p:childTnLst>
                          </p:cTn>
                        </p:par>
                        <p:par>
                          <p:cTn id="1070" fill="hold">
                            <p:stCondLst>
                              <p:cond delay="11200"/>
                            </p:stCondLst>
                            <p:childTnLst>
                              <p:par>
                                <p:cTn id="1071" presetID="1" presetClass="entr" presetSubtype="0" fill="hold" grpId="0" nodeType="afterEffect">
                                  <p:stCondLst>
                                    <p:cond delay="100"/>
                                  </p:stCondLst>
                                  <p:childTnLst>
                                    <p:set>
                                      <p:cBhvr>
                                        <p:cTn id="1072" dur="1" fill="hold">
                                          <p:stCondLst>
                                            <p:cond delay="0"/>
                                          </p:stCondLst>
                                        </p:cTn>
                                        <p:tgtEl>
                                          <p:spTgt spid="1098"/>
                                        </p:tgtEl>
                                        <p:attrNameLst>
                                          <p:attrName>style.visibility</p:attrName>
                                        </p:attrNameLst>
                                      </p:cBhvr>
                                      <p:to>
                                        <p:strVal val="visible"/>
                                      </p:to>
                                    </p:set>
                                  </p:childTnLst>
                                </p:cTn>
                              </p:par>
                            </p:childTnLst>
                          </p:cTn>
                        </p:par>
                        <p:par>
                          <p:cTn id="1073" fill="hold">
                            <p:stCondLst>
                              <p:cond delay="11300"/>
                            </p:stCondLst>
                            <p:childTnLst>
                              <p:par>
                                <p:cTn id="1074" presetID="1" presetClass="entr" presetSubtype="0" fill="hold" grpId="0" nodeType="afterEffect">
                                  <p:stCondLst>
                                    <p:cond delay="100"/>
                                  </p:stCondLst>
                                  <p:childTnLst>
                                    <p:set>
                                      <p:cBhvr>
                                        <p:cTn id="1075" dur="1" fill="hold">
                                          <p:stCondLst>
                                            <p:cond delay="0"/>
                                          </p:stCondLst>
                                        </p:cTn>
                                        <p:tgtEl>
                                          <p:spTgt spid="1103"/>
                                        </p:tgtEl>
                                        <p:attrNameLst>
                                          <p:attrName>style.visibility</p:attrName>
                                        </p:attrNameLst>
                                      </p:cBhvr>
                                      <p:to>
                                        <p:strVal val="visible"/>
                                      </p:to>
                                    </p:set>
                                  </p:childTnLst>
                                </p:cTn>
                              </p:par>
                            </p:childTnLst>
                          </p:cTn>
                        </p:par>
                        <p:par>
                          <p:cTn id="1076" fill="hold">
                            <p:stCondLst>
                              <p:cond delay="11400"/>
                            </p:stCondLst>
                            <p:childTnLst>
                              <p:par>
                                <p:cTn id="1077" presetID="1" presetClass="entr" presetSubtype="0" fill="hold" grpId="0" nodeType="afterEffect">
                                  <p:stCondLst>
                                    <p:cond delay="100"/>
                                  </p:stCondLst>
                                  <p:childTnLst>
                                    <p:set>
                                      <p:cBhvr>
                                        <p:cTn id="1078" dur="1" fill="hold">
                                          <p:stCondLst>
                                            <p:cond delay="0"/>
                                          </p:stCondLst>
                                        </p:cTn>
                                        <p:tgtEl>
                                          <p:spTgt spid="1144"/>
                                        </p:tgtEl>
                                        <p:attrNameLst>
                                          <p:attrName>style.visibility</p:attrName>
                                        </p:attrNameLst>
                                      </p:cBhvr>
                                      <p:to>
                                        <p:strVal val="visible"/>
                                      </p:to>
                                    </p:set>
                                  </p:childTnLst>
                                </p:cTn>
                              </p:par>
                            </p:childTnLst>
                          </p:cTn>
                        </p:par>
                        <p:par>
                          <p:cTn id="1079" fill="hold">
                            <p:stCondLst>
                              <p:cond delay="11500"/>
                            </p:stCondLst>
                            <p:childTnLst>
                              <p:par>
                                <p:cTn id="1080" presetID="1" presetClass="entr" presetSubtype="0" fill="hold" grpId="0" nodeType="afterEffect">
                                  <p:stCondLst>
                                    <p:cond delay="100"/>
                                  </p:stCondLst>
                                  <p:childTnLst>
                                    <p:set>
                                      <p:cBhvr>
                                        <p:cTn id="1081" dur="1" fill="hold">
                                          <p:stCondLst>
                                            <p:cond delay="0"/>
                                          </p:stCondLst>
                                        </p:cTn>
                                        <p:tgtEl>
                                          <p:spTgt spid="1149"/>
                                        </p:tgtEl>
                                        <p:attrNameLst>
                                          <p:attrName>style.visibility</p:attrName>
                                        </p:attrNameLst>
                                      </p:cBhvr>
                                      <p:to>
                                        <p:strVal val="visible"/>
                                      </p:to>
                                    </p:set>
                                  </p:childTnLst>
                                </p:cTn>
                              </p:par>
                            </p:childTnLst>
                          </p:cTn>
                        </p:par>
                        <p:par>
                          <p:cTn id="1082" fill="hold">
                            <p:stCondLst>
                              <p:cond delay="11600"/>
                            </p:stCondLst>
                            <p:childTnLst>
                              <p:par>
                                <p:cTn id="1083" presetID="1" presetClass="entr" presetSubtype="0" fill="hold" grpId="0" nodeType="afterEffect">
                                  <p:stCondLst>
                                    <p:cond delay="100"/>
                                  </p:stCondLst>
                                  <p:childTnLst>
                                    <p:set>
                                      <p:cBhvr>
                                        <p:cTn id="1084" dur="1" fill="hold">
                                          <p:stCondLst>
                                            <p:cond delay="0"/>
                                          </p:stCondLst>
                                        </p:cTn>
                                        <p:tgtEl>
                                          <p:spTgt spid="1154"/>
                                        </p:tgtEl>
                                        <p:attrNameLst>
                                          <p:attrName>style.visibility</p:attrName>
                                        </p:attrNameLst>
                                      </p:cBhvr>
                                      <p:to>
                                        <p:strVal val="visible"/>
                                      </p:to>
                                    </p:set>
                                  </p:childTnLst>
                                </p:cTn>
                              </p:par>
                            </p:childTnLst>
                          </p:cTn>
                        </p:par>
                        <p:par>
                          <p:cTn id="1085" fill="hold">
                            <p:stCondLst>
                              <p:cond delay="11700"/>
                            </p:stCondLst>
                            <p:childTnLst>
                              <p:par>
                                <p:cTn id="1086" presetID="1" presetClass="entr" presetSubtype="0" fill="hold" grpId="0" nodeType="afterEffect">
                                  <p:stCondLst>
                                    <p:cond delay="100"/>
                                  </p:stCondLst>
                                  <p:childTnLst>
                                    <p:set>
                                      <p:cBhvr>
                                        <p:cTn id="1087" dur="1" fill="hold">
                                          <p:stCondLst>
                                            <p:cond delay="0"/>
                                          </p:stCondLst>
                                        </p:cTn>
                                        <p:tgtEl>
                                          <p:spTgt spid="1159"/>
                                        </p:tgtEl>
                                        <p:attrNameLst>
                                          <p:attrName>style.visibility</p:attrName>
                                        </p:attrNameLst>
                                      </p:cBhvr>
                                      <p:to>
                                        <p:strVal val="visible"/>
                                      </p:to>
                                    </p:set>
                                  </p:childTnLst>
                                </p:cTn>
                              </p:par>
                            </p:childTnLst>
                          </p:cTn>
                        </p:par>
                        <p:par>
                          <p:cTn id="1088" fill="hold">
                            <p:stCondLst>
                              <p:cond delay="11800"/>
                            </p:stCondLst>
                            <p:childTnLst>
                              <p:par>
                                <p:cTn id="1089" presetID="1" presetClass="entr" presetSubtype="0" fill="hold" grpId="0" nodeType="afterEffect">
                                  <p:stCondLst>
                                    <p:cond delay="100"/>
                                  </p:stCondLst>
                                  <p:childTnLst>
                                    <p:set>
                                      <p:cBhvr>
                                        <p:cTn id="1090" dur="1" fill="hold">
                                          <p:stCondLst>
                                            <p:cond delay="0"/>
                                          </p:stCondLst>
                                        </p:cTn>
                                        <p:tgtEl>
                                          <p:spTgt spid="1082"/>
                                        </p:tgtEl>
                                        <p:attrNameLst>
                                          <p:attrName>style.visibility</p:attrName>
                                        </p:attrNameLst>
                                      </p:cBhvr>
                                      <p:to>
                                        <p:strVal val="visible"/>
                                      </p:to>
                                    </p:set>
                                  </p:childTnLst>
                                </p:cTn>
                              </p:par>
                            </p:childTnLst>
                          </p:cTn>
                        </p:par>
                        <p:par>
                          <p:cTn id="1091" fill="hold">
                            <p:stCondLst>
                              <p:cond delay="11900"/>
                            </p:stCondLst>
                            <p:childTnLst>
                              <p:par>
                                <p:cTn id="1092" presetID="1" presetClass="entr" presetSubtype="0" fill="hold" grpId="0" nodeType="afterEffect">
                                  <p:stCondLst>
                                    <p:cond delay="100"/>
                                  </p:stCondLst>
                                  <p:childTnLst>
                                    <p:set>
                                      <p:cBhvr>
                                        <p:cTn id="1093" dur="1" fill="hold">
                                          <p:stCondLst>
                                            <p:cond delay="0"/>
                                          </p:stCondLst>
                                        </p:cTn>
                                        <p:tgtEl>
                                          <p:spTgt spid="1087"/>
                                        </p:tgtEl>
                                        <p:attrNameLst>
                                          <p:attrName>style.visibility</p:attrName>
                                        </p:attrNameLst>
                                      </p:cBhvr>
                                      <p:to>
                                        <p:strVal val="visible"/>
                                      </p:to>
                                    </p:set>
                                  </p:childTnLst>
                                </p:cTn>
                              </p:par>
                            </p:childTnLst>
                          </p:cTn>
                        </p:par>
                        <p:par>
                          <p:cTn id="1094" fill="hold">
                            <p:stCondLst>
                              <p:cond delay="12000"/>
                            </p:stCondLst>
                            <p:childTnLst>
                              <p:par>
                                <p:cTn id="1095" presetID="1" presetClass="entr" presetSubtype="0" fill="hold" grpId="0" nodeType="afterEffect">
                                  <p:stCondLst>
                                    <p:cond delay="100"/>
                                  </p:stCondLst>
                                  <p:childTnLst>
                                    <p:set>
                                      <p:cBhvr>
                                        <p:cTn id="1096" dur="1" fill="hold">
                                          <p:stCondLst>
                                            <p:cond delay="0"/>
                                          </p:stCondLst>
                                        </p:cTn>
                                        <p:tgtEl>
                                          <p:spTgt spid="1128"/>
                                        </p:tgtEl>
                                        <p:attrNameLst>
                                          <p:attrName>style.visibility</p:attrName>
                                        </p:attrNameLst>
                                      </p:cBhvr>
                                      <p:to>
                                        <p:strVal val="visible"/>
                                      </p:to>
                                    </p:set>
                                  </p:childTnLst>
                                </p:cTn>
                              </p:par>
                            </p:childTnLst>
                          </p:cTn>
                        </p:par>
                        <p:par>
                          <p:cTn id="1097" fill="hold">
                            <p:stCondLst>
                              <p:cond delay="12100"/>
                            </p:stCondLst>
                            <p:childTnLst>
                              <p:par>
                                <p:cTn id="1098" presetID="1" presetClass="entr" presetSubtype="0" fill="hold" grpId="0" nodeType="afterEffect">
                                  <p:stCondLst>
                                    <p:cond delay="100"/>
                                  </p:stCondLst>
                                  <p:childTnLst>
                                    <p:set>
                                      <p:cBhvr>
                                        <p:cTn id="1099" dur="1" fill="hold">
                                          <p:stCondLst>
                                            <p:cond delay="0"/>
                                          </p:stCondLst>
                                        </p:cTn>
                                        <p:tgtEl>
                                          <p:spTgt spid="1133"/>
                                        </p:tgtEl>
                                        <p:attrNameLst>
                                          <p:attrName>style.visibility</p:attrName>
                                        </p:attrNameLst>
                                      </p:cBhvr>
                                      <p:to>
                                        <p:strVal val="visible"/>
                                      </p:to>
                                    </p:set>
                                  </p:childTnLst>
                                </p:cTn>
                              </p:par>
                            </p:childTnLst>
                          </p:cTn>
                        </p:par>
                        <p:par>
                          <p:cTn id="1100" fill="hold">
                            <p:stCondLst>
                              <p:cond delay="12200"/>
                            </p:stCondLst>
                            <p:childTnLst>
                              <p:par>
                                <p:cTn id="1101" presetID="1" presetClass="entr" presetSubtype="0" fill="hold" grpId="0" nodeType="afterEffect">
                                  <p:stCondLst>
                                    <p:cond delay="100"/>
                                  </p:stCondLst>
                                  <p:childTnLst>
                                    <p:set>
                                      <p:cBhvr>
                                        <p:cTn id="1102" dur="1" fill="hold">
                                          <p:stCondLst>
                                            <p:cond delay="0"/>
                                          </p:stCondLst>
                                        </p:cTn>
                                        <p:tgtEl>
                                          <p:spTgt spid="1138"/>
                                        </p:tgtEl>
                                        <p:attrNameLst>
                                          <p:attrName>style.visibility</p:attrName>
                                        </p:attrNameLst>
                                      </p:cBhvr>
                                      <p:to>
                                        <p:strVal val="visible"/>
                                      </p:to>
                                    </p:set>
                                  </p:childTnLst>
                                </p:cTn>
                              </p:par>
                            </p:childTnLst>
                          </p:cTn>
                        </p:par>
                        <p:par>
                          <p:cTn id="1103" fill="hold">
                            <p:stCondLst>
                              <p:cond delay="12300"/>
                            </p:stCondLst>
                            <p:childTnLst>
                              <p:par>
                                <p:cTn id="1104" presetID="1" presetClass="entr" presetSubtype="0" fill="hold" grpId="0" nodeType="afterEffect">
                                  <p:stCondLst>
                                    <p:cond delay="100"/>
                                  </p:stCondLst>
                                  <p:childTnLst>
                                    <p:set>
                                      <p:cBhvr>
                                        <p:cTn id="1105" dur="1" fill="hold">
                                          <p:stCondLst>
                                            <p:cond delay="0"/>
                                          </p:stCondLst>
                                        </p:cTn>
                                        <p:tgtEl>
                                          <p:spTgt spid="1143"/>
                                        </p:tgtEl>
                                        <p:attrNameLst>
                                          <p:attrName>style.visibility</p:attrName>
                                        </p:attrNameLst>
                                      </p:cBhvr>
                                      <p:to>
                                        <p:strVal val="visible"/>
                                      </p:to>
                                    </p:set>
                                  </p:childTnLst>
                                </p:cTn>
                              </p:par>
                            </p:childTnLst>
                          </p:cTn>
                        </p:par>
                        <p:par>
                          <p:cTn id="1106" fill="hold">
                            <p:stCondLst>
                              <p:cond delay="12400"/>
                            </p:stCondLst>
                            <p:childTnLst>
                              <p:par>
                                <p:cTn id="1107" presetID="1" presetClass="entr" presetSubtype="0" fill="hold" grpId="0" nodeType="afterEffect">
                                  <p:stCondLst>
                                    <p:cond delay="100"/>
                                  </p:stCondLst>
                                  <p:childTnLst>
                                    <p:set>
                                      <p:cBhvr>
                                        <p:cTn id="1108" dur="1" fill="hold">
                                          <p:stCondLst>
                                            <p:cond delay="0"/>
                                          </p:stCondLst>
                                        </p:cTn>
                                        <p:tgtEl>
                                          <p:spTgt spid="1122"/>
                                        </p:tgtEl>
                                        <p:attrNameLst>
                                          <p:attrName>style.visibility</p:attrName>
                                        </p:attrNameLst>
                                      </p:cBhvr>
                                      <p:to>
                                        <p:strVal val="visible"/>
                                      </p:to>
                                    </p:set>
                                  </p:childTnLst>
                                </p:cTn>
                              </p:par>
                            </p:childTnLst>
                          </p:cTn>
                        </p:par>
                        <p:par>
                          <p:cTn id="1109" fill="hold">
                            <p:stCondLst>
                              <p:cond delay="12500"/>
                            </p:stCondLst>
                            <p:childTnLst>
                              <p:par>
                                <p:cTn id="1110" presetID="1" presetClass="entr" presetSubtype="0" fill="hold" grpId="0" nodeType="afterEffect">
                                  <p:stCondLst>
                                    <p:cond delay="100"/>
                                  </p:stCondLst>
                                  <p:childTnLst>
                                    <p:set>
                                      <p:cBhvr>
                                        <p:cTn id="1111" dur="1" fill="hold">
                                          <p:stCondLst>
                                            <p:cond delay="0"/>
                                          </p:stCondLst>
                                        </p:cTn>
                                        <p:tgtEl>
                                          <p:spTgt spid="1127"/>
                                        </p:tgtEl>
                                        <p:attrNameLst>
                                          <p:attrName>style.visibility</p:attrName>
                                        </p:attrNameLst>
                                      </p:cBhvr>
                                      <p:to>
                                        <p:strVal val="visible"/>
                                      </p:to>
                                    </p:set>
                                  </p:childTnLst>
                                </p:cTn>
                              </p:par>
                            </p:childTnLst>
                          </p:cTn>
                        </p:par>
                        <p:par>
                          <p:cTn id="1112" fill="hold">
                            <p:stCondLst>
                              <p:cond delay="12600"/>
                            </p:stCondLst>
                            <p:childTnLst>
                              <p:par>
                                <p:cTn id="1113" presetID="1" presetClass="entr" presetSubtype="0" fill="hold" grpId="0" nodeType="afterEffect">
                                  <p:stCondLst>
                                    <p:cond delay="100"/>
                                  </p:stCondLst>
                                  <p:childTnLst>
                                    <p:set>
                                      <p:cBhvr>
                                        <p:cTn id="1114" dur="1" fill="hold">
                                          <p:stCondLst>
                                            <p:cond delay="0"/>
                                          </p:stCondLst>
                                        </p:cTn>
                                        <p:tgtEl>
                                          <p:spTgt spid="1024"/>
                                        </p:tgtEl>
                                        <p:attrNameLst>
                                          <p:attrName>style.visibility</p:attrName>
                                        </p:attrNameLst>
                                      </p:cBhvr>
                                      <p:to>
                                        <p:strVal val="visible"/>
                                      </p:to>
                                    </p:set>
                                  </p:childTnLst>
                                </p:cTn>
                              </p:par>
                            </p:childTnLst>
                          </p:cTn>
                        </p:par>
                        <p:par>
                          <p:cTn id="1115" fill="hold">
                            <p:stCondLst>
                              <p:cond delay="12700"/>
                            </p:stCondLst>
                            <p:childTnLst>
                              <p:par>
                                <p:cTn id="1116" presetID="1" presetClass="entr" presetSubtype="0" fill="hold" grpId="0" nodeType="afterEffect">
                                  <p:stCondLst>
                                    <p:cond delay="100"/>
                                  </p:stCondLst>
                                  <p:childTnLst>
                                    <p:set>
                                      <p:cBhvr>
                                        <p:cTn id="1117" dur="1" fill="hold">
                                          <p:stCondLst>
                                            <p:cond delay="0"/>
                                          </p:stCondLst>
                                        </p:cTn>
                                        <p:tgtEl>
                                          <p:spTgt spid="1029"/>
                                        </p:tgtEl>
                                        <p:attrNameLst>
                                          <p:attrName>style.visibility</p:attrName>
                                        </p:attrNameLst>
                                      </p:cBhvr>
                                      <p:to>
                                        <p:strVal val="visible"/>
                                      </p:to>
                                    </p:set>
                                  </p:childTnLst>
                                </p:cTn>
                              </p:par>
                            </p:childTnLst>
                          </p:cTn>
                        </p:par>
                        <p:par>
                          <p:cTn id="1118" fill="hold">
                            <p:stCondLst>
                              <p:cond delay="12800"/>
                            </p:stCondLst>
                            <p:childTnLst>
                              <p:par>
                                <p:cTn id="1119" presetID="1" presetClass="entr" presetSubtype="0" fill="hold" grpId="0" nodeType="afterEffect">
                                  <p:stCondLst>
                                    <p:cond delay="100"/>
                                  </p:stCondLst>
                                  <p:childTnLst>
                                    <p:set>
                                      <p:cBhvr>
                                        <p:cTn id="1120" dur="1" fill="hold">
                                          <p:stCondLst>
                                            <p:cond delay="0"/>
                                          </p:stCondLst>
                                        </p:cTn>
                                        <p:tgtEl>
                                          <p:spTgt spid="1034"/>
                                        </p:tgtEl>
                                        <p:attrNameLst>
                                          <p:attrName>style.visibility</p:attrName>
                                        </p:attrNameLst>
                                      </p:cBhvr>
                                      <p:to>
                                        <p:strVal val="visible"/>
                                      </p:to>
                                    </p:set>
                                  </p:childTnLst>
                                </p:cTn>
                              </p:par>
                            </p:childTnLst>
                          </p:cTn>
                        </p:par>
                        <p:par>
                          <p:cTn id="1121" fill="hold">
                            <p:stCondLst>
                              <p:cond delay="12900"/>
                            </p:stCondLst>
                            <p:childTnLst>
                              <p:par>
                                <p:cTn id="1122" presetID="1" presetClass="entr" presetSubtype="0" fill="hold" grpId="0" nodeType="afterEffect">
                                  <p:stCondLst>
                                    <p:cond delay="100"/>
                                  </p:stCondLst>
                                  <p:childTnLst>
                                    <p:set>
                                      <p:cBhvr>
                                        <p:cTn id="1123" dur="1" fill="hold">
                                          <p:stCondLst>
                                            <p:cond delay="0"/>
                                          </p:stCondLst>
                                        </p:cTn>
                                        <p:tgtEl>
                                          <p:spTgt spid="1039"/>
                                        </p:tgtEl>
                                        <p:attrNameLst>
                                          <p:attrName>style.visibility</p:attrName>
                                        </p:attrNameLst>
                                      </p:cBhvr>
                                      <p:to>
                                        <p:strVal val="visible"/>
                                      </p:to>
                                    </p:set>
                                  </p:childTnLst>
                                </p:cTn>
                              </p:par>
                            </p:childTnLst>
                          </p:cTn>
                        </p:par>
                        <p:par>
                          <p:cTn id="1124" fill="hold">
                            <p:stCondLst>
                              <p:cond delay="13000"/>
                            </p:stCondLst>
                            <p:childTnLst>
                              <p:par>
                                <p:cTn id="1125" presetID="1" presetClass="entr" presetSubtype="0" fill="hold" grpId="0" nodeType="afterEffect">
                                  <p:stCondLst>
                                    <p:cond delay="100"/>
                                  </p:stCondLst>
                                  <p:childTnLst>
                                    <p:set>
                                      <p:cBhvr>
                                        <p:cTn id="1126" dur="1" fill="hold">
                                          <p:stCondLst>
                                            <p:cond delay="0"/>
                                          </p:stCondLst>
                                        </p:cTn>
                                        <p:tgtEl>
                                          <p:spTgt spid="994"/>
                                        </p:tgtEl>
                                        <p:attrNameLst>
                                          <p:attrName>style.visibility</p:attrName>
                                        </p:attrNameLst>
                                      </p:cBhvr>
                                      <p:to>
                                        <p:strVal val="visible"/>
                                      </p:to>
                                    </p:set>
                                  </p:childTnLst>
                                </p:cTn>
                              </p:par>
                            </p:childTnLst>
                          </p:cTn>
                        </p:par>
                        <p:par>
                          <p:cTn id="1127" fill="hold">
                            <p:stCondLst>
                              <p:cond delay="13100"/>
                            </p:stCondLst>
                            <p:childTnLst>
                              <p:par>
                                <p:cTn id="1128" presetID="1" presetClass="entr" presetSubtype="0" fill="hold" grpId="0" nodeType="afterEffect">
                                  <p:stCondLst>
                                    <p:cond delay="100"/>
                                  </p:stCondLst>
                                  <p:childTnLst>
                                    <p:set>
                                      <p:cBhvr>
                                        <p:cTn id="1129" dur="1" fill="hold">
                                          <p:stCondLst>
                                            <p:cond delay="0"/>
                                          </p:stCondLst>
                                        </p:cTn>
                                        <p:tgtEl>
                                          <p:spTgt spid="1002"/>
                                        </p:tgtEl>
                                        <p:attrNameLst>
                                          <p:attrName>style.visibility</p:attrName>
                                        </p:attrNameLst>
                                      </p:cBhvr>
                                      <p:to>
                                        <p:strVal val="visible"/>
                                      </p:to>
                                    </p:set>
                                  </p:childTnLst>
                                </p:cTn>
                              </p:par>
                            </p:childTnLst>
                          </p:cTn>
                        </p:par>
                        <p:par>
                          <p:cTn id="1130" fill="hold">
                            <p:stCondLst>
                              <p:cond delay="13200"/>
                            </p:stCondLst>
                            <p:childTnLst>
                              <p:par>
                                <p:cTn id="1131" presetID="1" presetClass="entr" presetSubtype="0" fill="hold" grpId="0" nodeType="afterEffect">
                                  <p:stCondLst>
                                    <p:cond delay="100"/>
                                  </p:stCondLst>
                                  <p:childTnLst>
                                    <p:set>
                                      <p:cBhvr>
                                        <p:cTn id="1132" dur="1" fill="hold">
                                          <p:stCondLst>
                                            <p:cond delay="0"/>
                                          </p:stCondLst>
                                        </p:cTn>
                                        <p:tgtEl>
                                          <p:spTgt spid="1014"/>
                                        </p:tgtEl>
                                        <p:attrNameLst>
                                          <p:attrName>style.visibility</p:attrName>
                                        </p:attrNameLst>
                                      </p:cBhvr>
                                      <p:to>
                                        <p:strVal val="visible"/>
                                      </p:to>
                                    </p:set>
                                  </p:childTnLst>
                                </p:cTn>
                              </p:par>
                            </p:childTnLst>
                          </p:cTn>
                        </p:par>
                        <p:par>
                          <p:cTn id="1133" fill="hold">
                            <p:stCondLst>
                              <p:cond delay="13300"/>
                            </p:stCondLst>
                            <p:childTnLst>
                              <p:par>
                                <p:cTn id="1134" presetID="1" presetClass="entr" presetSubtype="0" fill="hold" grpId="0" nodeType="afterEffect">
                                  <p:stCondLst>
                                    <p:cond delay="100"/>
                                  </p:stCondLst>
                                  <p:childTnLst>
                                    <p:set>
                                      <p:cBhvr>
                                        <p:cTn id="1135" dur="1" fill="hold">
                                          <p:stCondLst>
                                            <p:cond delay="0"/>
                                          </p:stCondLst>
                                        </p:cTn>
                                        <p:tgtEl>
                                          <p:spTgt spid="1019"/>
                                        </p:tgtEl>
                                        <p:attrNameLst>
                                          <p:attrName>style.visibility</p:attrName>
                                        </p:attrNameLst>
                                      </p:cBhvr>
                                      <p:to>
                                        <p:strVal val="visible"/>
                                      </p:to>
                                    </p:set>
                                  </p:childTnLst>
                                </p:cTn>
                              </p:par>
                            </p:childTnLst>
                          </p:cTn>
                        </p:par>
                        <p:par>
                          <p:cTn id="1136" fill="hold">
                            <p:stCondLst>
                              <p:cond delay="13400"/>
                            </p:stCondLst>
                            <p:childTnLst>
                              <p:par>
                                <p:cTn id="1137" presetID="1" presetClass="entr" presetSubtype="0" fill="hold" grpId="0" nodeType="afterEffect">
                                  <p:stCondLst>
                                    <p:cond delay="100"/>
                                  </p:stCondLst>
                                  <p:childTnLst>
                                    <p:set>
                                      <p:cBhvr>
                                        <p:cTn id="1138" dur="1" fill="hold">
                                          <p:stCondLst>
                                            <p:cond delay="0"/>
                                          </p:stCondLst>
                                        </p:cTn>
                                        <p:tgtEl>
                                          <p:spTgt spid="1060"/>
                                        </p:tgtEl>
                                        <p:attrNameLst>
                                          <p:attrName>style.visibility</p:attrName>
                                        </p:attrNameLst>
                                      </p:cBhvr>
                                      <p:to>
                                        <p:strVal val="visible"/>
                                      </p:to>
                                    </p:set>
                                  </p:childTnLst>
                                </p:cTn>
                              </p:par>
                            </p:childTnLst>
                          </p:cTn>
                        </p:par>
                        <p:par>
                          <p:cTn id="1139" fill="hold">
                            <p:stCondLst>
                              <p:cond delay="13500"/>
                            </p:stCondLst>
                            <p:childTnLst>
                              <p:par>
                                <p:cTn id="1140" presetID="1" presetClass="entr" presetSubtype="0" fill="hold" grpId="0" nodeType="afterEffect">
                                  <p:stCondLst>
                                    <p:cond delay="100"/>
                                  </p:stCondLst>
                                  <p:childTnLst>
                                    <p:set>
                                      <p:cBhvr>
                                        <p:cTn id="1141" dur="1" fill="hold">
                                          <p:stCondLst>
                                            <p:cond delay="0"/>
                                          </p:stCondLst>
                                        </p:cTn>
                                        <p:tgtEl>
                                          <p:spTgt spid="1065"/>
                                        </p:tgtEl>
                                        <p:attrNameLst>
                                          <p:attrName>style.visibility</p:attrName>
                                        </p:attrNameLst>
                                      </p:cBhvr>
                                      <p:to>
                                        <p:strVal val="visible"/>
                                      </p:to>
                                    </p:set>
                                  </p:childTnLst>
                                </p:cTn>
                              </p:par>
                            </p:childTnLst>
                          </p:cTn>
                        </p:par>
                        <p:par>
                          <p:cTn id="1142" fill="hold">
                            <p:stCondLst>
                              <p:cond delay="13600"/>
                            </p:stCondLst>
                            <p:childTnLst>
                              <p:par>
                                <p:cTn id="1143" presetID="1" presetClass="entr" presetSubtype="0" fill="hold" grpId="0" nodeType="afterEffect">
                                  <p:stCondLst>
                                    <p:cond delay="100"/>
                                  </p:stCondLst>
                                  <p:childTnLst>
                                    <p:set>
                                      <p:cBhvr>
                                        <p:cTn id="1144" dur="1" fill="hold">
                                          <p:stCondLst>
                                            <p:cond delay="0"/>
                                          </p:stCondLst>
                                        </p:cTn>
                                        <p:tgtEl>
                                          <p:spTgt spid="1070"/>
                                        </p:tgtEl>
                                        <p:attrNameLst>
                                          <p:attrName>style.visibility</p:attrName>
                                        </p:attrNameLst>
                                      </p:cBhvr>
                                      <p:to>
                                        <p:strVal val="visible"/>
                                      </p:to>
                                    </p:set>
                                  </p:childTnLst>
                                </p:cTn>
                              </p:par>
                            </p:childTnLst>
                          </p:cTn>
                        </p:par>
                        <p:par>
                          <p:cTn id="1145" fill="hold">
                            <p:stCondLst>
                              <p:cond delay="13700"/>
                            </p:stCondLst>
                            <p:childTnLst>
                              <p:par>
                                <p:cTn id="1146" presetID="1" presetClass="entr" presetSubtype="0" fill="hold" grpId="0" nodeType="afterEffect">
                                  <p:stCondLst>
                                    <p:cond delay="100"/>
                                  </p:stCondLst>
                                  <p:childTnLst>
                                    <p:set>
                                      <p:cBhvr>
                                        <p:cTn id="1147" dur="1" fill="hold">
                                          <p:stCondLst>
                                            <p:cond delay="0"/>
                                          </p:stCondLst>
                                        </p:cTn>
                                        <p:tgtEl>
                                          <p:spTgt spid="1075"/>
                                        </p:tgtEl>
                                        <p:attrNameLst>
                                          <p:attrName>style.visibility</p:attrName>
                                        </p:attrNameLst>
                                      </p:cBhvr>
                                      <p:to>
                                        <p:strVal val="visible"/>
                                      </p:to>
                                    </p:set>
                                  </p:childTnLst>
                                </p:cTn>
                              </p:par>
                            </p:childTnLst>
                          </p:cTn>
                        </p:par>
                        <p:par>
                          <p:cTn id="1148" fill="hold">
                            <p:stCondLst>
                              <p:cond delay="13800"/>
                            </p:stCondLst>
                            <p:childTnLst>
                              <p:par>
                                <p:cTn id="1149" presetID="1" presetClass="entr" presetSubtype="0" fill="hold" grpId="0" nodeType="afterEffect">
                                  <p:stCondLst>
                                    <p:cond delay="100"/>
                                  </p:stCondLst>
                                  <p:childTnLst>
                                    <p:set>
                                      <p:cBhvr>
                                        <p:cTn id="1150" dur="1" fill="hold">
                                          <p:stCondLst>
                                            <p:cond delay="0"/>
                                          </p:stCondLst>
                                        </p:cTn>
                                        <p:tgtEl>
                                          <p:spTgt spid="1116"/>
                                        </p:tgtEl>
                                        <p:attrNameLst>
                                          <p:attrName>style.visibility</p:attrName>
                                        </p:attrNameLst>
                                      </p:cBhvr>
                                      <p:to>
                                        <p:strVal val="visible"/>
                                      </p:to>
                                    </p:set>
                                  </p:childTnLst>
                                </p:cTn>
                              </p:par>
                            </p:childTnLst>
                          </p:cTn>
                        </p:par>
                        <p:par>
                          <p:cTn id="1151" fill="hold">
                            <p:stCondLst>
                              <p:cond delay="13900"/>
                            </p:stCondLst>
                            <p:childTnLst>
                              <p:par>
                                <p:cTn id="1152" presetID="1" presetClass="entr" presetSubtype="0" fill="hold" grpId="0" nodeType="afterEffect">
                                  <p:stCondLst>
                                    <p:cond delay="100"/>
                                  </p:stCondLst>
                                  <p:childTnLst>
                                    <p:set>
                                      <p:cBhvr>
                                        <p:cTn id="1153" dur="1" fill="hold">
                                          <p:stCondLst>
                                            <p:cond delay="0"/>
                                          </p:stCondLst>
                                        </p:cTn>
                                        <p:tgtEl>
                                          <p:spTgt spid="990"/>
                                        </p:tgtEl>
                                        <p:attrNameLst>
                                          <p:attrName>style.visibility</p:attrName>
                                        </p:attrNameLst>
                                      </p:cBhvr>
                                      <p:to>
                                        <p:strVal val="visible"/>
                                      </p:to>
                                    </p:set>
                                  </p:childTnLst>
                                </p:cTn>
                              </p:par>
                            </p:childTnLst>
                          </p:cTn>
                        </p:par>
                        <p:par>
                          <p:cTn id="1154" fill="hold">
                            <p:stCondLst>
                              <p:cond delay="14000"/>
                            </p:stCondLst>
                            <p:childTnLst>
                              <p:par>
                                <p:cTn id="1155" presetID="1" presetClass="entr" presetSubtype="0" fill="hold" grpId="0" nodeType="afterEffect">
                                  <p:stCondLst>
                                    <p:cond delay="100"/>
                                  </p:stCondLst>
                                  <p:childTnLst>
                                    <p:set>
                                      <p:cBhvr>
                                        <p:cTn id="1156" dur="1" fill="hold">
                                          <p:stCondLst>
                                            <p:cond delay="0"/>
                                          </p:stCondLst>
                                        </p:cTn>
                                        <p:tgtEl>
                                          <p:spTgt spid="1044"/>
                                        </p:tgtEl>
                                        <p:attrNameLst>
                                          <p:attrName>style.visibility</p:attrName>
                                        </p:attrNameLst>
                                      </p:cBhvr>
                                      <p:to>
                                        <p:strVal val="visible"/>
                                      </p:to>
                                    </p:set>
                                  </p:childTnLst>
                                </p:cTn>
                              </p:par>
                            </p:childTnLst>
                          </p:cTn>
                        </p:par>
                        <p:par>
                          <p:cTn id="1157" fill="hold">
                            <p:stCondLst>
                              <p:cond delay="14100"/>
                            </p:stCondLst>
                            <p:childTnLst>
                              <p:par>
                                <p:cTn id="1158" presetID="1" presetClass="entr" presetSubtype="0" fill="hold" grpId="0" nodeType="afterEffect">
                                  <p:stCondLst>
                                    <p:cond delay="100"/>
                                  </p:stCondLst>
                                  <p:childTnLst>
                                    <p:set>
                                      <p:cBhvr>
                                        <p:cTn id="1159" dur="1" fill="hold">
                                          <p:stCondLst>
                                            <p:cond delay="0"/>
                                          </p:stCondLst>
                                        </p:cTn>
                                        <p:tgtEl>
                                          <p:spTgt spid="1049"/>
                                        </p:tgtEl>
                                        <p:attrNameLst>
                                          <p:attrName>style.visibility</p:attrName>
                                        </p:attrNameLst>
                                      </p:cBhvr>
                                      <p:to>
                                        <p:strVal val="visible"/>
                                      </p:to>
                                    </p:set>
                                  </p:childTnLst>
                                </p:cTn>
                              </p:par>
                            </p:childTnLst>
                          </p:cTn>
                        </p:par>
                        <p:par>
                          <p:cTn id="1160" fill="hold">
                            <p:stCondLst>
                              <p:cond delay="14200"/>
                            </p:stCondLst>
                            <p:childTnLst>
                              <p:par>
                                <p:cTn id="1161" presetID="1" presetClass="entr" presetSubtype="0" fill="hold" grpId="0" nodeType="afterEffect">
                                  <p:stCondLst>
                                    <p:cond delay="100"/>
                                  </p:stCondLst>
                                  <p:childTnLst>
                                    <p:set>
                                      <p:cBhvr>
                                        <p:cTn id="1162" dur="1" fill="hold">
                                          <p:stCondLst>
                                            <p:cond delay="0"/>
                                          </p:stCondLst>
                                        </p:cTn>
                                        <p:tgtEl>
                                          <p:spTgt spid="1054"/>
                                        </p:tgtEl>
                                        <p:attrNameLst>
                                          <p:attrName>style.visibility</p:attrName>
                                        </p:attrNameLst>
                                      </p:cBhvr>
                                      <p:to>
                                        <p:strVal val="visible"/>
                                      </p:to>
                                    </p:set>
                                  </p:childTnLst>
                                </p:cTn>
                              </p:par>
                            </p:childTnLst>
                          </p:cTn>
                        </p:par>
                        <p:par>
                          <p:cTn id="1163" fill="hold">
                            <p:stCondLst>
                              <p:cond delay="14300"/>
                            </p:stCondLst>
                            <p:childTnLst>
                              <p:par>
                                <p:cTn id="1164" presetID="1" presetClass="entr" presetSubtype="0" fill="hold" grpId="0" nodeType="afterEffect">
                                  <p:stCondLst>
                                    <p:cond delay="100"/>
                                  </p:stCondLst>
                                  <p:childTnLst>
                                    <p:set>
                                      <p:cBhvr>
                                        <p:cTn id="1165" dur="1" fill="hold">
                                          <p:stCondLst>
                                            <p:cond delay="0"/>
                                          </p:stCondLst>
                                        </p:cTn>
                                        <p:tgtEl>
                                          <p:spTgt spid="1059"/>
                                        </p:tgtEl>
                                        <p:attrNameLst>
                                          <p:attrName>style.visibility</p:attrName>
                                        </p:attrNameLst>
                                      </p:cBhvr>
                                      <p:to>
                                        <p:strVal val="visible"/>
                                      </p:to>
                                    </p:set>
                                  </p:childTnLst>
                                </p:cTn>
                              </p:par>
                            </p:childTnLst>
                          </p:cTn>
                        </p:par>
                        <p:par>
                          <p:cTn id="1166" fill="hold">
                            <p:stCondLst>
                              <p:cond delay="14400"/>
                            </p:stCondLst>
                            <p:childTnLst>
                              <p:par>
                                <p:cTn id="1167" presetID="1" presetClass="entr" presetSubtype="0" fill="hold" grpId="0" nodeType="afterEffect">
                                  <p:stCondLst>
                                    <p:cond delay="100"/>
                                  </p:stCondLst>
                                  <p:childTnLst>
                                    <p:set>
                                      <p:cBhvr>
                                        <p:cTn id="1168" dur="1" fill="hold">
                                          <p:stCondLst>
                                            <p:cond delay="0"/>
                                          </p:stCondLst>
                                        </p:cTn>
                                        <p:tgtEl>
                                          <p:spTgt spid="1100"/>
                                        </p:tgtEl>
                                        <p:attrNameLst>
                                          <p:attrName>style.visibility</p:attrName>
                                        </p:attrNameLst>
                                      </p:cBhvr>
                                      <p:to>
                                        <p:strVal val="visible"/>
                                      </p:to>
                                    </p:set>
                                  </p:childTnLst>
                                </p:cTn>
                              </p:par>
                            </p:childTnLst>
                          </p:cTn>
                        </p:par>
                        <p:par>
                          <p:cTn id="1169" fill="hold">
                            <p:stCondLst>
                              <p:cond delay="14500"/>
                            </p:stCondLst>
                            <p:childTnLst>
                              <p:par>
                                <p:cTn id="1170" presetID="1" presetClass="entr" presetSubtype="0" fill="hold" grpId="0" nodeType="afterEffect">
                                  <p:stCondLst>
                                    <p:cond delay="100"/>
                                  </p:stCondLst>
                                  <p:childTnLst>
                                    <p:set>
                                      <p:cBhvr>
                                        <p:cTn id="1171" dur="1" fill="hold">
                                          <p:stCondLst>
                                            <p:cond delay="0"/>
                                          </p:stCondLst>
                                        </p:cTn>
                                        <p:tgtEl>
                                          <p:spTgt spid="1105"/>
                                        </p:tgtEl>
                                        <p:attrNameLst>
                                          <p:attrName>style.visibility</p:attrName>
                                        </p:attrNameLst>
                                      </p:cBhvr>
                                      <p:to>
                                        <p:strVal val="visible"/>
                                      </p:to>
                                    </p:set>
                                  </p:childTnLst>
                                </p:cTn>
                              </p:par>
                            </p:childTnLst>
                          </p:cTn>
                        </p:par>
                        <p:par>
                          <p:cTn id="1172" fill="hold">
                            <p:stCondLst>
                              <p:cond delay="14600"/>
                            </p:stCondLst>
                            <p:childTnLst>
                              <p:par>
                                <p:cTn id="1173" presetID="1" presetClass="entr" presetSubtype="0" fill="hold" grpId="0" nodeType="afterEffect">
                                  <p:stCondLst>
                                    <p:cond delay="100"/>
                                  </p:stCondLst>
                                  <p:childTnLst>
                                    <p:set>
                                      <p:cBhvr>
                                        <p:cTn id="1174" dur="1" fill="hold">
                                          <p:stCondLst>
                                            <p:cond delay="0"/>
                                          </p:stCondLst>
                                        </p:cTn>
                                        <p:tgtEl>
                                          <p:spTgt spid="1110"/>
                                        </p:tgtEl>
                                        <p:attrNameLst>
                                          <p:attrName>style.visibility</p:attrName>
                                        </p:attrNameLst>
                                      </p:cBhvr>
                                      <p:to>
                                        <p:strVal val="visible"/>
                                      </p:to>
                                    </p:set>
                                  </p:childTnLst>
                                </p:cTn>
                              </p:par>
                            </p:childTnLst>
                          </p:cTn>
                        </p:par>
                        <p:par>
                          <p:cTn id="1175" fill="hold">
                            <p:stCondLst>
                              <p:cond delay="14700"/>
                            </p:stCondLst>
                            <p:childTnLst>
                              <p:par>
                                <p:cTn id="1176" presetID="1" presetClass="entr" presetSubtype="0" fill="hold" grpId="0" nodeType="afterEffect">
                                  <p:stCondLst>
                                    <p:cond delay="100"/>
                                  </p:stCondLst>
                                  <p:childTnLst>
                                    <p:set>
                                      <p:cBhvr>
                                        <p:cTn id="1177" dur="1" fill="hold">
                                          <p:stCondLst>
                                            <p:cond delay="0"/>
                                          </p:stCondLst>
                                        </p:cTn>
                                        <p:tgtEl>
                                          <p:spTgt spid="1115"/>
                                        </p:tgtEl>
                                        <p:attrNameLst>
                                          <p:attrName>style.visibility</p:attrName>
                                        </p:attrNameLst>
                                      </p:cBhvr>
                                      <p:to>
                                        <p:strVal val="visible"/>
                                      </p:to>
                                    </p:set>
                                  </p:childTnLst>
                                </p:cTn>
                              </p:par>
                            </p:childTnLst>
                          </p:cTn>
                        </p:par>
                        <p:par>
                          <p:cTn id="1178" fill="hold">
                            <p:stCondLst>
                              <p:cond delay="14800"/>
                            </p:stCondLst>
                            <p:childTnLst>
                              <p:par>
                                <p:cTn id="1179" presetID="1" presetClass="entr" presetSubtype="0" fill="hold" grpId="0" nodeType="afterEffect">
                                  <p:stCondLst>
                                    <p:cond delay="100"/>
                                  </p:stCondLst>
                                  <p:childTnLst>
                                    <p:set>
                                      <p:cBhvr>
                                        <p:cTn id="1180" dur="1" fill="hold">
                                          <p:stCondLst>
                                            <p:cond delay="0"/>
                                          </p:stCondLst>
                                        </p:cTn>
                                        <p:tgtEl>
                                          <p:spTgt spid="1156"/>
                                        </p:tgtEl>
                                        <p:attrNameLst>
                                          <p:attrName>style.visibility</p:attrName>
                                        </p:attrNameLst>
                                      </p:cBhvr>
                                      <p:to>
                                        <p:strVal val="visible"/>
                                      </p:to>
                                    </p:set>
                                  </p:childTnLst>
                                </p:cTn>
                              </p:par>
                            </p:childTnLst>
                          </p:cTn>
                        </p:par>
                        <p:par>
                          <p:cTn id="1181" fill="hold">
                            <p:stCondLst>
                              <p:cond delay="14900"/>
                            </p:stCondLst>
                            <p:childTnLst>
                              <p:par>
                                <p:cTn id="1182" presetID="1" presetClass="entr" presetSubtype="0" fill="hold" grpId="0" nodeType="afterEffect">
                                  <p:stCondLst>
                                    <p:cond delay="100"/>
                                  </p:stCondLst>
                                  <p:childTnLst>
                                    <p:set>
                                      <p:cBhvr>
                                        <p:cTn id="1183" dur="1" fill="hold">
                                          <p:stCondLst>
                                            <p:cond delay="0"/>
                                          </p:stCondLst>
                                        </p:cTn>
                                        <p:tgtEl>
                                          <p:spTgt spid="1043"/>
                                        </p:tgtEl>
                                        <p:attrNameLst>
                                          <p:attrName>style.visibility</p:attrName>
                                        </p:attrNameLst>
                                      </p:cBhvr>
                                      <p:to>
                                        <p:strVal val="visible"/>
                                      </p:to>
                                    </p:set>
                                  </p:childTnLst>
                                </p:cTn>
                              </p:par>
                            </p:childTnLst>
                          </p:cTn>
                        </p:par>
                        <p:par>
                          <p:cTn id="1184" fill="hold">
                            <p:stCondLst>
                              <p:cond delay="15000"/>
                            </p:stCondLst>
                            <p:childTnLst>
                              <p:par>
                                <p:cTn id="1185" presetID="1" presetClass="entr" presetSubtype="0" fill="hold" grpId="0" nodeType="afterEffect">
                                  <p:stCondLst>
                                    <p:cond delay="100"/>
                                  </p:stCondLst>
                                  <p:childTnLst>
                                    <p:set>
                                      <p:cBhvr>
                                        <p:cTn id="1186" dur="1" fill="hold">
                                          <p:stCondLst>
                                            <p:cond delay="0"/>
                                          </p:stCondLst>
                                        </p:cTn>
                                        <p:tgtEl>
                                          <p:spTgt spid="1084"/>
                                        </p:tgtEl>
                                        <p:attrNameLst>
                                          <p:attrName>style.visibility</p:attrName>
                                        </p:attrNameLst>
                                      </p:cBhvr>
                                      <p:to>
                                        <p:strVal val="visible"/>
                                      </p:to>
                                    </p:set>
                                  </p:childTnLst>
                                </p:cTn>
                              </p:par>
                            </p:childTnLst>
                          </p:cTn>
                        </p:par>
                        <p:par>
                          <p:cTn id="1187" fill="hold">
                            <p:stCondLst>
                              <p:cond delay="15100"/>
                            </p:stCondLst>
                            <p:childTnLst>
                              <p:par>
                                <p:cTn id="1188" presetID="1" presetClass="entr" presetSubtype="0" fill="hold" grpId="0" nodeType="afterEffect">
                                  <p:stCondLst>
                                    <p:cond delay="100"/>
                                  </p:stCondLst>
                                  <p:childTnLst>
                                    <p:set>
                                      <p:cBhvr>
                                        <p:cTn id="1189" dur="1" fill="hold">
                                          <p:stCondLst>
                                            <p:cond delay="0"/>
                                          </p:stCondLst>
                                        </p:cTn>
                                        <p:tgtEl>
                                          <p:spTgt spid="1089"/>
                                        </p:tgtEl>
                                        <p:attrNameLst>
                                          <p:attrName>style.visibility</p:attrName>
                                        </p:attrNameLst>
                                      </p:cBhvr>
                                      <p:to>
                                        <p:strVal val="visible"/>
                                      </p:to>
                                    </p:set>
                                  </p:childTnLst>
                                </p:cTn>
                              </p:par>
                            </p:childTnLst>
                          </p:cTn>
                        </p:par>
                        <p:par>
                          <p:cTn id="1190" fill="hold">
                            <p:stCondLst>
                              <p:cond delay="15200"/>
                            </p:stCondLst>
                            <p:childTnLst>
                              <p:par>
                                <p:cTn id="1191" presetID="1" presetClass="entr" presetSubtype="0" fill="hold" grpId="0" nodeType="afterEffect">
                                  <p:stCondLst>
                                    <p:cond delay="100"/>
                                  </p:stCondLst>
                                  <p:childTnLst>
                                    <p:set>
                                      <p:cBhvr>
                                        <p:cTn id="1192" dur="1" fill="hold">
                                          <p:stCondLst>
                                            <p:cond delay="0"/>
                                          </p:stCondLst>
                                        </p:cTn>
                                        <p:tgtEl>
                                          <p:spTgt spid="1094"/>
                                        </p:tgtEl>
                                        <p:attrNameLst>
                                          <p:attrName>style.visibility</p:attrName>
                                        </p:attrNameLst>
                                      </p:cBhvr>
                                      <p:to>
                                        <p:strVal val="visible"/>
                                      </p:to>
                                    </p:set>
                                  </p:childTnLst>
                                </p:cTn>
                              </p:par>
                            </p:childTnLst>
                          </p:cTn>
                        </p:par>
                        <p:par>
                          <p:cTn id="1193" fill="hold">
                            <p:stCondLst>
                              <p:cond delay="15300"/>
                            </p:stCondLst>
                            <p:childTnLst>
                              <p:par>
                                <p:cTn id="1194" presetID="1" presetClass="entr" presetSubtype="0" fill="hold" grpId="0" nodeType="afterEffect">
                                  <p:stCondLst>
                                    <p:cond delay="100"/>
                                  </p:stCondLst>
                                  <p:childTnLst>
                                    <p:set>
                                      <p:cBhvr>
                                        <p:cTn id="1195" dur="1" fill="hold">
                                          <p:stCondLst>
                                            <p:cond delay="0"/>
                                          </p:stCondLst>
                                        </p:cTn>
                                        <p:tgtEl>
                                          <p:spTgt spid="1099"/>
                                        </p:tgtEl>
                                        <p:attrNameLst>
                                          <p:attrName>style.visibility</p:attrName>
                                        </p:attrNameLst>
                                      </p:cBhvr>
                                      <p:to>
                                        <p:strVal val="visible"/>
                                      </p:to>
                                    </p:set>
                                  </p:childTnLst>
                                </p:cTn>
                              </p:par>
                            </p:childTnLst>
                          </p:cTn>
                        </p:par>
                        <p:par>
                          <p:cTn id="1196" fill="hold">
                            <p:stCondLst>
                              <p:cond delay="15400"/>
                            </p:stCondLst>
                            <p:childTnLst>
                              <p:par>
                                <p:cTn id="1197" presetID="1" presetClass="entr" presetSubtype="0" fill="hold" grpId="0" nodeType="afterEffect">
                                  <p:stCondLst>
                                    <p:cond delay="100"/>
                                  </p:stCondLst>
                                  <p:childTnLst>
                                    <p:set>
                                      <p:cBhvr>
                                        <p:cTn id="1198" dur="1" fill="hold">
                                          <p:stCondLst>
                                            <p:cond delay="0"/>
                                          </p:stCondLst>
                                        </p:cTn>
                                        <p:tgtEl>
                                          <p:spTgt spid="1140"/>
                                        </p:tgtEl>
                                        <p:attrNameLst>
                                          <p:attrName>style.visibility</p:attrName>
                                        </p:attrNameLst>
                                      </p:cBhvr>
                                      <p:to>
                                        <p:strVal val="visible"/>
                                      </p:to>
                                    </p:set>
                                  </p:childTnLst>
                                </p:cTn>
                              </p:par>
                            </p:childTnLst>
                          </p:cTn>
                        </p:par>
                        <p:par>
                          <p:cTn id="1199" fill="hold">
                            <p:stCondLst>
                              <p:cond delay="15500"/>
                            </p:stCondLst>
                            <p:childTnLst>
                              <p:par>
                                <p:cTn id="1200" presetID="1" presetClass="entr" presetSubtype="0" fill="hold" grpId="0" nodeType="afterEffect">
                                  <p:stCondLst>
                                    <p:cond delay="100"/>
                                  </p:stCondLst>
                                  <p:childTnLst>
                                    <p:set>
                                      <p:cBhvr>
                                        <p:cTn id="1201" dur="1" fill="hold">
                                          <p:stCondLst>
                                            <p:cond delay="0"/>
                                          </p:stCondLst>
                                        </p:cTn>
                                        <p:tgtEl>
                                          <p:spTgt spid="1145"/>
                                        </p:tgtEl>
                                        <p:attrNameLst>
                                          <p:attrName>style.visibility</p:attrName>
                                        </p:attrNameLst>
                                      </p:cBhvr>
                                      <p:to>
                                        <p:strVal val="visible"/>
                                      </p:to>
                                    </p:set>
                                  </p:childTnLst>
                                </p:cTn>
                              </p:par>
                            </p:childTnLst>
                          </p:cTn>
                        </p:par>
                        <p:par>
                          <p:cTn id="1202" fill="hold">
                            <p:stCondLst>
                              <p:cond delay="15600"/>
                            </p:stCondLst>
                            <p:childTnLst>
                              <p:par>
                                <p:cTn id="1203" presetID="1" presetClass="entr" presetSubtype="0" fill="hold" grpId="0" nodeType="afterEffect">
                                  <p:stCondLst>
                                    <p:cond delay="100"/>
                                  </p:stCondLst>
                                  <p:childTnLst>
                                    <p:set>
                                      <p:cBhvr>
                                        <p:cTn id="1204" dur="1" fill="hold">
                                          <p:stCondLst>
                                            <p:cond delay="0"/>
                                          </p:stCondLst>
                                        </p:cTn>
                                        <p:tgtEl>
                                          <p:spTgt spid="1150"/>
                                        </p:tgtEl>
                                        <p:attrNameLst>
                                          <p:attrName>style.visibility</p:attrName>
                                        </p:attrNameLst>
                                      </p:cBhvr>
                                      <p:to>
                                        <p:strVal val="visible"/>
                                      </p:to>
                                    </p:set>
                                  </p:childTnLst>
                                </p:cTn>
                              </p:par>
                            </p:childTnLst>
                          </p:cTn>
                        </p:par>
                        <p:par>
                          <p:cTn id="1205" fill="hold">
                            <p:stCondLst>
                              <p:cond delay="15700"/>
                            </p:stCondLst>
                            <p:childTnLst>
                              <p:par>
                                <p:cTn id="1206" presetID="1" presetClass="entr" presetSubtype="0" fill="hold" grpId="0" nodeType="afterEffect">
                                  <p:stCondLst>
                                    <p:cond delay="100"/>
                                  </p:stCondLst>
                                  <p:childTnLst>
                                    <p:set>
                                      <p:cBhvr>
                                        <p:cTn id="1207" dur="1" fill="hold">
                                          <p:stCondLst>
                                            <p:cond delay="0"/>
                                          </p:stCondLst>
                                        </p:cTn>
                                        <p:tgtEl>
                                          <p:spTgt spid="1155"/>
                                        </p:tgtEl>
                                        <p:attrNameLst>
                                          <p:attrName>style.visibility</p:attrName>
                                        </p:attrNameLst>
                                      </p:cBhvr>
                                      <p:to>
                                        <p:strVal val="visible"/>
                                      </p:to>
                                    </p:set>
                                  </p:childTnLst>
                                </p:cTn>
                              </p:par>
                            </p:childTnLst>
                          </p:cTn>
                        </p:par>
                        <p:par>
                          <p:cTn id="1208" fill="hold">
                            <p:stCondLst>
                              <p:cond delay="15800"/>
                            </p:stCondLst>
                            <p:childTnLst>
                              <p:par>
                                <p:cTn id="1209" presetID="1" presetClass="entr" presetSubtype="0" fill="hold" grpId="0" nodeType="afterEffect">
                                  <p:stCondLst>
                                    <p:cond delay="100"/>
                                  </p:stCondLst>
                                  <p:childTnLst>
                                    <p:set>
                                      <p:cBhvr>
                                        <p:cTn id="1210" dur="1" fill="hold">
                                          <p:stCondLst>
                                            <p:cond delay="0"/>
                                          </p:stCondLst>
                                        </p:cTn>
                                        <p:tgtEl>
                                          <p:spTgt spid="1083"/>
                                        </p:tgtEl>
                                        <p:attrNameLst>
                                          <p:attrName>style.visibility</p:attrName>
                                        </p:attrNameLst>
                                      </p:cBhvr>
                                      <p:to>
                                        <p:strVal val="visible"/>
                                      </p:to>
                                    </p:set>
                                  </p:childTnLst>
                                </p:cTn>
                              </p:par>
                            </p:childTnLst>
                          </p:cTn>
                        </p:par>
                        <p:par>
                          <p:cTn id="1211" fill="hold">
                            <p:stCondLst>
                              <p:cond delay="15900"/>
                            </p:stCondLst>
                            <p:childTnLst>
                              <p:par>
                                <p:cTn id="1212" presetID="1" presetClass="entr" presetSubtype="0" fill="hold" grpId="0" nodeType="afterEffect">
                                  <p:stCondLst>
                                    <p:cond delay="100"/>
                                  </p:stCondLst>
                                  <p:childTnLst>
                                    <p:set>
                                      <p:cBhvr>
                                        <p:cTn id="1213" dur="1" fill="hold">
                                          <p:stCondLst>
                                            <p:cond delay="0"/>
                                          </p:stCondLst>
                                        </p:cTn>
                                        <p:tgtEl>
                                          <p:spTgt spid="1124"/>
                                        </p:tgtEl>
                                        <p:attrNameLst>
                                          <p:attrName>style.visibility</p:attrName>
                                        </p:attrNameLst>
                                      </p:cBhvr>
                                      <p:to>
                                        <p:strVal val="visible"/>
                                      </p:to>
                                    </p:set>
                                  </p:childTnLst>
                                </p:cTn>
                              </p:par>
                            </p:childTnLst>
                          </p:cTn>
                        </p:par>
                        <p:par>
                          <p:cTn id="1214" fill="hold">
                            <p:stCondLst>
                              <p:cond delay="16000"/>
                            </p:stCondLst>
                            <p:childTnLst>
                              <p:par>
                                <p:cTn id="1215" presetID="1" presetClass="entr" presetSubtype="0" fill="hold" grpId="0" nodeType="afterEffect">
                                  <p:stCondLst>
                                    <p:cond delay="100"/>
                                  </p:stCondLst>
                                  <p:childTnLst>
                                    <p:set>
                                      <p:cBhvr>
                                        <p:cTn id="1216" dur="1" fill="hold">
                                          <p:stCondLst>
                                            <p:cond delay="0"/>
                                          </p:stCondLst>
                                        </p:cTn>
                                        <p:tgtEl>
                                          <p:spTgt spid="1129"/>
                                        </p:tgtEl>
                                        <p:attrNameLst>
                                          <p:attrName>style.visibility</p:attrName>
                                        </p:attrNameLst>
                                      </p:cBhvr>
                                      <p:to>
                                        <p:strVal val="visible"/>
                                      </p:to>
                                    </p:set>
                                  </p:childTnLst>
                                </p:cTn>
                              </p:par>
                            </p:childTnLst>
                          </p:cTn>
                        </p:par>
                        <p:par>
                          <p:cTn id="1217" fill="hold">
                            <p:stCondLst>
                              <p:cond delay="16100"/>
                            </p:stCondLst>
                            <p:childTnLst>
                              <p:par>
                                <p:cTn id="1218" presetID="1" presetClass="entr" presetSubtype="0" fill="hold" grpId="0" nodeType="afterEffect">
                                  <p:stCondLst>
                                    <p:cond delay="100"/>
                                  </p:stCondLst>
                                  <p:childTnLst>
                                    <p:set>
                                      <p:cBhvr>
                                        <p:cTn id="1219" dur="1" fill="hold">
                                          <p:stCondLst>
                                            <p:cond delay="0"/>
                                          </p:stCondLst>
                                        </p:cTn>
                                        <p:tgtEl>
                                          <p:spTgt spid="1134"/>
                                        </p:tgtEl>
                                        <p:attrNameLst>
                                          <p:attrName>style.visibility</p:attrName>
                                        </p:attrNameLst>
                                      </p:cBhvr>
                                      <p:to>
                                        <p:strVal val="visible"/>
                                      </p:to>
                                    </p:set>
                                  </p:childTnLst>
                                </p:cTn>
                              </p:par>
                            </p:childTnLst>
                          </p:cTn>
                        </p:par>
                        <p:par>
                          <p:cTn id="1220" fill="hold">
                            <p:stCondLst>
                              <p:cond delay="16200"/>
                            </p:stCondLst>
                            <p:childTnLst>
                              <p:par>
                                <p:cTn id="1221" presetID="1" presetClass="entr" presetSubtype="0" fill="hold" grpId="0" nodeType="afterEffect">
                                  <p:stCondLst>
                                    <p:cond delay="100"/>
                                  </p:stCondLst>
                                  <p:childTnLst>
                                    <p:set>
                                      <p:cBhvr>
                                        <p:cTn id="1222" dur="1" fill="hold">
                                          <p:stCondLst>
                                            <p:cond delay="0"/>
                                          </p:stCondLst>
                                        </p:cTn>
                                        <p:tgtEl>
                                          <p:spTgt spid="1139"/>
                                        </p:tgtEl>
                                        <p:attrNameLst>
                                          <p:attrName>style.visibility</p:attrName>
                                        </p:attrNameLst>
                                      </p:cBhvr>
                                      <p:to>
                                        <p:strVal val="visible"/>
                                      </p:to>
                                    </p:set>
                                  </p:childTnLst>
                                </p:cTn>
                              </p:par>
                            </p:childTnLst>
                          </p:cTn>
                        </p:par>
                        <p:par>
                          <p:cTn id="1223" fill="hold">
                            <p:stCondLst>
                              <p:cond delay="16300"/>
                            </p:stCondLst>
                            <p:childTnLst>
                              <p:par>
                                <p:cTn id="1224" presetID="1" presetClass="entr" presetSubtype="0" fill="hold" grpId="0" nodeType="afterEffect">
                                  <p:stCondLst>
                                    <p:cond delay="100"/>
                                  </p:stCondLst>
                                  <p:childTnLst>
                                    <p:set>
                                      <p:cBhvr>
                                        <p:cTn id="1225" dur="1" fill="hold">
                                          <p:stCondLst>
                                            <p:cond delay="0"/>
                                          </p:stCondLst>
                                        </p:cTn>
                                        <p:tgtEl>
                                          <p:spTgt spid="1123"/>
                                        </p:tgtEl>
                                        <p:attrNameLst>
                                          <p:attrName>style.visibility</p:attrName>
                                        </p:attrNameLst>
                                      </p:cBhvr>
                                      <p:to>
                                        <p:strVal val="visible"/>
                                      </p:to>
                                    </p:set>
                                  </p:childTnLst>
                                </p:cTn>
                              </p:par>
                            </p:childTnLst>
                          </p:cTn>
                        </p:par>
                        <p:par>
                          <p:cTn id="1226" fill="hold">
                            <p:stCondLst>
                              <p:cond delay="16400"/>
                            </p:stCondLst>
                            <p:childTnLst>
                              <p:par>
                                <p:cTn id="1227" presetID="1" presetClass="entr" presetSubtype="0" fill="hold" grpId="0" nodeType="afterEffect">
                                  <p:stCondLst>
                                    <p:cond delay="100"/>
                                  </p:stCondLst>
                                  <p:childTnLst>
                                    <p:set>
                                      <p:cBhvr>
                                        <p:cTn id="1228" dur="1" fill="hold">
                                          <p:stCondLst>
                                            <p:cond delay="0"/>
                                          </p:stCondLst>
                                        </p:cTn>
                                        <p:tgtEl>
                                          <p:spTgt spid="1020"/>
                                        </p:tgtEl>
                                        <p:attrNameLst>
                                          <p:attrName>style.visibility</p:attrName>
                                        </p:attrNameLst>
                                      </p:cBhvr>
                                      <p:to>
                                        <p:strVal val="visible"/>
                                      </p:to>
                                    </p:set>
                                  </p:childTnLst>
                                </p:cTn>
                              </p:par>
                            </p:childTnLst>
                          </p:cTn>
                        </p:par>
                        <p:par>
                          <p:cTn id="1229" fill="hold">
                            <p:stCondLst>
                              <p:cond delay="16500"/>
                            </p:stCondLst>
                            <p:childTnLst>
                              <p:par>
                                <p:cTn id="1230" presetID="1" presetClass="entr" presetSubtype="0" fill="hold" grpId="0" nodeType="afterEffect">
                                  <p:stCondLst>
                                    <p:cond delay="100"/>
                                  </p:stCondLst>
                                  <p:childTnLst>
                                    <p:set>
                                      <p:cBhvr>
                                        <p:cTn id="1231" dur="1" fill="hold">
                                          <p:stCondLst>
                                            <p:cond delay="0"/>
                                          </p:stCondLst>
                                        </p:cTn>
                                        <p:tgtEl>
                                          <p:spTgt spid="1025"/>
                                        </p:tgtEl>
                                        <p:attrNameLst>
                                          <p:attrName>style.visibility</p:attrName>
                                        </p:attrNameLst>
                                      </p:cBhvr>
                                      <p:to>
                                        <p:strVal val="visible"/>
                                      </p:to>
                                    </p:set>
                                  </p:childTnLst>
                                </p:cTn>
                              </p:par>
                            </p:childTnLst>
                          </p:cTn>
                        </p:par>
                        <p:par>
                          <p:cTn id="1232" fill="hold">
                            <p:stCondLst>
                              <p:cond delay="16600"/>
                            </p:stCondLst>
                            <p:childTnLst>
                              <p:par>
                                <p:cTn id="1233" presetID="1" presetClass="entr" presetSubtype="0" fill="hold" grpId="0" nodeType="afterEffect">
                                  <p:stCondLst>
                                    <p:cond delay="100"/>
                                  </p:stCondLst>
                                  <p:childTnLst>
                                    <p:set>
                                      <p:cBhvr>
                                        <p:cTn id="1234" dur="1" fill="hold">
                                          <p:stCondLst>
                                            <p:cond delay="0"/>
                                          </p:stCondLst>
                                        </p:cTn>
                                        <p:tgtEl>
                                          <p:spTgt spid="1030"/>
                                        </p:tgtEl>
                                        <p:attrNameLst>
                                          <p:attrName>style.visibility</p:attrName>
                                        </p:attrNameLst>
                                      </p:cBhvr>
                                      <p:to>
                                        <p:strVal val="visible"/>
                                      </p:to>
                                    </p:set>
                                  </p:childTnLst>
                                </p:cTn>
                              </p:par>
                            </p:childTnLst>
                          </p:cTn>
                        </p:par>
                        <p:par>
                          <p:cTn id="1235" fill="hold">
                            <p:stCondLst>
                              <p:cond delay="16700"/>
                            </p:stCondLst>
                            <p:childTnLst>
                              <p:par>
                                <p:cTn id="1236" presetID="1" presetClass="entr" presetSubtype="0" fill="hold" grpId="0" nodeType="afterEffect">
                                  <p:stCondLst>
                                    <p:cond delay="100"/>
                                  </p:stCondLst>
                                  <p:childTnLst>
                                    <p:set>
                                      <p:cBhvr>
                                        <p:cTn id="1237" dur="1" fill="hold">
                                          <p:stCondLst>
                                            <p:cond delay="0"/>
                                          </p:stCondLst>
                                        </p:cTn>
                                        <p:tgtEl>
                                          <p:spTgt spid="1035"/>
                                        </p:tgtEl>
                                        <p:attrNameLst>
                                          <p:attrName>style.visibility</p:attrName>
                                        </p:attrNameLst>
                                      </p:cBhvr>
                                      <p:to>
                                        <p:strVal val="visible"/>
                                      </p:to>
                                    </p:set>
                                  </p:childTnLst>
                                </p:cTn>
                              </p:par>
                            </p:childTnLst>
                          </p:cTn>
                        </p:par>
                        <p:par>
                          <p:cTn id="1238" fill="hold">
                            <p:stCondLst>
                              <p:cond delay="16800"/>
                            </p:stCondLst>
                            <p:childTnLst>
                              <p:par>
                                <p:cTn id="1239" presetID="1" presetClass="entr" presetSubtype="0" fill="hold" grpId="0" nodeType="afterEffect">
                                  <p:stCondLst>
                                    <p:cond delay="100"/>
                                  </p:stCondLst>
                                  <p:childTnLst>
                                    <p:set>
                                      <p:cBhvr>
                                        <p:cTn id="1240" dur="1" fill="hold">
                                          <p:stCondLst>
                                            <p:cond delay="0"/>
                                          </p:stCondLst>
                                        </p:cTn>
                                        <p:tgtEl>
                                          <p:spTgt spid="1076"/>
                                        </p:tgtEl>
                                        <p:attrNameLst>
                                          <p:attrName>style.visibility</p:attrName>
                                        </p:attrNameLst>
                                      </p:cBhvr>
                                      <p:to>
                                        <p:strVal val="visible"/>
                                      </p:to>
                                    </p:set>
                                  </p:childTnLst>
                                </p:cTn>
                              </p:par>
                            </p:childTnLst>
                          </p:cTn>
                        </p:par>
                        <p:par>
                          <p:cTn id="1241" fill="hold">
                            <p:stCondLst>
                              <p:cond delay="16900"/>
                            </p:stCondLst>
                            <p:childTnLst>
                              <p:par>
                                <p:cTn id="1242" presetID="1" presetClass="entr" presetSubtype="0" fill="hold" grpId="0" nodeType="afterEffect">
                                  <p:stCondLst>
                                    <p:cond delay="100"/>
                                  </p:stCondLst>
                                  <p:childTnLst>
                                    <p:set>
                                      <p:cBhvr>
                                        <p:cTn id="1243" dur="1" fill="hold">
                                          <p:stCondLst>
                                            <p:cond delay="0"/>
                                          </p:stCondLst>
                                        </p:cTn>
                                        <p:tgtEl>
                                          <p:spTgt spid="1036"/>
                                        </p:tgtEl>
                                        <p:attrNameLst>
                                          <p:attrName>style.visibility</p:attrName>
                                        </p:attrNameLst>
                                      </p:cBhvr>
                                      <p:to>
                                        <p:strVal val="visible"/>
                                      </p:to>
                                    </p:set>
                                  </p:childTnLst>
                                </p:cTn>
                              </p:par>
                            </p:childTnLst>
                          </p:cTn>
                        </p:par>
                        <p:par>
                          <p:cTn id="1244" fill="hold">
                            <p:stCondLst>
                              <p:cond delay="17000"/>
                            </p:stCondLst>
                            <p:childTnLst>
                              <p:par>
                                <p:cTn id="1245" presetID="9" presetClass="emph" presetSubtype="0" nodeType="afterEffect">
                                  <p:stCondLst>
                                    <p:cond delay="0"/>
                                  </p:stCondLst>
                                  <p:childTnLst>
                                    <p:set>
                                      <p:cBhvr rctx="PPT">
                                        <p:cTn id="1246" dur="100"/>
                                        <p:tgtEl>
                                          <p:spTgt spid="278532"/>
                                        </p:tgtEl>
                                        <p:attrNameLst>
                                          <p:attrName>style.opacity</p:attrName>
                                        </p:attrNameLst>
                                      </p:cBhvr>
                                      <p:to>
                                        <p:strVal val="0.25"/>
                                      </p:to>
                                    </p:set>
                                    <p:animEffect filter="image" prLst="opacity: 0.25">
                                      <p:cBhvr rctx="IE">
                                        <p:cTn id="1247" dur="100"/>
                                        <p:tgtEl>
                                          <p:spTgt spid="278532"/>
                                        </p:tgtEl>
                                      </p:cBhvr>
                                    </p:animEffect>
                                  </p:childTnLst>
                                </p:cTn>
                              </p:par>
                            </p:childTnLst>
                          </p:cTn>
                        </p:par>
                        <p:par>
                          <p:cTn id="1248" fill="hold">
                            <p:stCondLst>
                              <p:cond delay="17100"/>
                            </p:stCondLst>
                            <p:childTnLst>
                              <p:par>
                                <p:cTn id="1249" presetID="9" presetClass="emph" presetSubtype="0" nodeType="afterEffect">
                                  <p:stCondLst>
                                    <p:cond delay="0"/>
                                  </p:stCondLst>
                                  <p:childTnLst>
                                    <p:set>
                                      <p:cBhvr rctx="PPT">
                                        <p:cTn id="1250" dur="100"/>
                                        <p:tgtEl>
                                          <p:spTgt spid="985"/>
                                        </p:tgtEl>
                                        <p:attrNameLst>
                                          <p:attrName>style.opacity</p:attrName>
                                        </p:attrNameLst>
                                      </p:cBhvr>
                                      <p:to>
                                        <p:strVal val="0.25"/>
                                      </p:to>
                                    </p:set>
                                    <p:animEffect filter="image" prLst="opacity: 0.25">
                                      <p:cBhvr rctx="IE">
                                        <p:cTn id="1251" dur="100"/>
                                        <p:tgtEl>
                                          <p:spTgt spid="985"/>
                                        </p:tgtEl>
                                      </p:cBhvr>
                                    </p:animEffect>
                                  </p:childTnLst>
                                </p:cTn>
                              </p:par>
                            </p:childTnLst>
                          </p:cTn>
                        </p:par>
                        <p:par>
                          <p:cTn id="1252" fill="hold">
                            <p:stCondLst>
                              <p:cond delay="17200"/>
                            </p:stCondLst>
                            <p:childTnLst>
                              <p:par>
                                <p:cTn id="1253" presetID="9" presetClass="emph" presetSubtype="0" nodeType="afterEffect">
                                  <p:stCondLst>
                                    <p:cond delay="0"/>
                                  </p:stCondLst>
                                  <p:childTnLst>
                                    <p:set>
                                      <p:cBhvr rctx="PPT">
                                        <p:cTn id="1254" dur="100"/>
                                        <p:tgtEl>
                                          <p:spTgt spid="986"/>
                                        </p:tgtEl>
                                        <p:attrNameLst>
                                          <p:attrName>style.opacity</p:attrName>
                                        </p:attrNameLst>
                                      </p:cBhvr>
                                      <p:to>
                                        <p:strVal val="0.25"/>
                                      </p:to>
                                    </p:set>
                                    <p:animEffect filter="image" prLst="opacity: 0.25">
                                      <p:cBhvr rctx="IE">
                                        <p:cTn id="1255" dur="100"/>
                                        <p:tgtEl>
                                          <p:spTgt spid="986"/>
                                        </p:tgtEl>
                                      </p:cBhvr>
                                    </p:animEffect>
                                  </p:childTnLst>
                                </p:cTn>
                              </p:par>
                            </p:childTnLst>
                          </p:cTn>
                        </p:par>
                        <p:par>
                          <p:cTn id="1256" fill="hold">
                            <p:stCondLst>
                              <p:cond delay="17300"/>
                            </p:stCondLst>
                            <p:childTnLst>
                              <p:par>
                                <p:cTn id="1257" presetID="9" presetClass="emph" presetSubtype="0" nodeType="afterEffect">
                                  <p:stCondLst>
                                    <p:cond delay="0"/>
                                  </p:stCondLst>
                                  <p:childTnLst>
                                    <p:set>
                                      <p:cBhvr rctx="PPT">
                                        <p:cTn id="1258" dur="100"/>
                                        <p:tgtEl>
                                          <p:spTgt spid="987"/>
                                        </p:tgtEl>
                                        <p:attrNameLst>
                                          <p:attrName>style.opacity</p:attrName>
                                        </p:attrNameLst>
                                      </p:cBhvr>
                                      <p:to>
                                        <p:strVal val="0.25"/>
                                      </p:to>
                                    </p:set>
                                    <p:animEffect filter="image" prLst="opacity: 0.25">
                                      <p:cBhvr rctx="IE">
                                        <p:cTn id="1259" dur="100"/>
                                        <p:tgtEl>
                                          <p:spTgt spid="987"/>
                                        </p:tgtEl>
                                      </p:cBhvr>
                                    </p:animEffect>
                                  </p:childTnLst>
                                </p:cTn>
                              </p:par>
                            </p:childTnLst>
                          </p:cTn>
                        </p:par>
                      </p:childTnLst>
                    </p:cTn>
                  </p:par>
                  <p:par>
                    <p:cTn id="1260" fill="hold">
                      <p:stCondLst>
                        <p:cond delay="indefinite"/>
                      </p:stCondLst>
                      <p:childTnLst>
                        <p:par>
                          <p:cTn id="1261" fill="hold">
                            <p:stCondLst>
                              <p:cond delay="0"/>
                            </p:stCondLst>
                            <p:childTnLst>
                              <p:par>
                                <p:cTn id="1262" presetID="9" presetClass="exit" presetSubtype="0" fill="hold" grpId="1" nodeType="clickEffect">
                                  <p:stCondLst>
                                    <p:cond delay="0"/>
                                  </p:stCondLst>
                                  <p:childTnLst>
                                    <p:animEffect transition="out" filter="dissolve">
                                      <p:cBhvr>
                                        <p:cTn id="1263" dur="500"/>
                                        <p:tgtEl>
                                          <p:spTgt spid="347"/>
                                        </p:tgtEl>
                                      </p:cBhvr>
                                    </p:animEffect>
                                    <p:set>
                                      <p:cBhvr>
                                        <p:cTn id="1264" dur="1" fill="hold">
                                          <p:stCondLst>
                                            <p:cond delay="499"/>
                                          </p:stCondLst>
                                        </p:cTn>
                                        <p:tgtEl>
                                          <p:spTgt spid="347"/>
                                        </p:tgtEl>
                                        <p:attrNameLst>
                                          <p:attrName>style.visibility</p:attrName>
                                        </p:attrNameLst>
                                      </p:cBhvr>
                                      <p:to>
                                        <p:strVal val="hidden"/>
                                      </p:to>
                                    </p:set>
                                  </p:childTnLst>
                                </p:cTn>
                              </p:par>
                            </p:childTnLst>
                          </p:cTn>
                        </p:par>
                        <p:par>
                          <p:cTn id="1265" fill="hold">
                            <p:stCondLst>
                              <p:cond delay="500"/>
                            </p:stCondLst>
                            <p:childTnLst>
                              <p:par>
                                <p:cTn id="1266" presetID="9" presetClass="entr" presetSubtype="0" fill="hold" grpId="0" nodeType="afterEffect">
                                  <p:stCondLst>
                                    <p:cond delay="500"/>
                                  </p:stCondLst>
                                  <p:childTnLst>
                                    <p:set>
                                      <p:cBhvr>
                                        <p:cTn id="1267" dur="1" fill="hold">
                                          <p:stCondLst>
                                            <p:cond delay="0"/>
                                          </p:stCondLst>
                                        </p:cTn>
                                        <p:tgtEl>
                                          <p:spTgt spid="2"/>
                                        </p:tgtEl>
                                        <p:attrNameLst>
                                          <p:attrName>style.visibility</p:attrName>
                                        </p:attrNameLst>
                                      </p:cBhvr>
                                      <p:to>
                                        <p:strVal val="visible"/>
                                      </p:to>
                                    </p:set>
                                    <p:animEffect transition="in" filter="dissolve">
                                      <p:cBhvr>
                                        <p:cTn id="1268" dur="500"/>
                                        <p:tgtEl>
                                          <p:spTgt spid="2"/>
                                        </p:tgtEl>
                                      </p:cBhvr>
                                    </p:animEffect>
                                  </p:childTnLst>
                                </p:cTn>
                              </p:par>
                            </p:childTnLst>
                          </p:cTn>
                        </p:par>
                        <p:par>
                          <p:cTn id="1269" fill="hold">
                            <p:stCondLst>
                              <p:cond delay="1500"/>
                            </p:stCondLst>
                            <p:childTnLst>
                              <p:par>
                                <p:cTn id="1270" presetID="0" presetClass="path" presetSubtype="0" accel="50000" decel="50000" fill="hold" grpId="0" nodeType="afterEffect">
                                  <p:stCondLst>
                                    <p:cond delay="0"/>
                                  </p:stCondLst>
                                  <p:childTnLst>
                                    <p:animMotion origin="layout" path="M 0.00052 0.00023 L -0.07083 0.00023 " pathEditMode="relative" rAng="0" ptsTypes="AA">
                                      <p:cBhvr>
                                        <p:cTn id="1271" dur="100" fill="hold"/>
                                        <p:tgtEl>
                                          <p:spTgt spid="2442"/>
                                        </p:tgtEl>
                                        <p:attrNameLst>
                                          <p:attrName>ppt_x</p:attrName>
                                          <p:attrName>ppt_y</p:attrName>
                                        </p:attrNameLst>
                                      </p:cBhvr>
                                      <p:rCtr x="-36" y="0"/>
                                    </p:animMotion>
                                  </p:childTnLst>
                                </p:cTn>
                              </p:par>
                            </p:childTnLst>
                          </p:cTn>
                        </p:par>
                        <p:par>
                          <p:cTn id="1272" fill="hold">
                            <p:stCondLst>
                              <p:cond delay="1600"/>
                            </p:stCondLst>
                            <p:childTnLst>
                              <p:par>
                                <p:cTn id="1273" presetID="0" presetClass="path" presetSubtype="0" accel="50000" decel="50000" fill="hold" grpId="0" nodeType="afterEffect">
                                  <p:stCondLst>
                                    <p:cond delay="0"/>
                                  </p:stCondLst>
                                  <p:childTnLst>
                                    <p:animMotion origin="layout" path="M -0.00017 0.00092 L -0.07135 0.00092 " pathEditMode="relative" rAng="0" ptsTypes="AA">
                                      <p:cBhvr>
                                        <p:cTn id="1274" dur="100" fill="hold"/>
                                        <p:tgtEl>
                                          <p:spTgt spid="1040"/>
                                        </p:tgtEl>
                                        <p:attrNameLst>
                                          <p:attrName>ppt_x</p:attrName>
                                          <p:attrName>ppt_y</p:attrName>
                                        </p:attrNameLst>
                                      </p:cBhvr>
                                      <p:rCtr x="-36" y="0"/>
                                    </p:animMotion>
                                  </p:childTnLst>
                                </p:cTn>
                              </p:par>
                            </p:childTnLst>
                          </p:cTn>
                        </p:par>
                        <p:par>
                          <p:cTn id="1275" fill="hold">
                            <p:stCondLst>
                              <p:cond delay="1700"/>
                            </p:stCondLst>
                            <p:childTnLst>
                              <p:par>
                                <p:cTn id="1276" presetID="0" presetClass="path" presetSubtype="0" accel="50000" decel="50000" fill="hold" grpId="0" nodeType="afterEffect">
                                  <p:stCondLst>
                                    <p:cond delay="0"/>
                                  </p:stCondLst>
                                  <p:childTnLst>
                                    <p:animMotion origin="layout" path="M 0.00017 0.0007 L -0.07118 0.0007 " pathEditMode="relative" rAng="0" ptsTypes="AA">
                                      <p:cBhvr>
                                        <p:cTn id="1277" dur="100" fill="hold"/>
                                        <p:tgtEl>
                                          <p:spTgt spid="1080"/>
                                        </p:tgtEl>
                                        <p:attrNameLst>
                                          <p:attrName>ppt_x</p:attrName>
                                          <p:attrName>ppt_y</p:attrName>
                                        </p:attrNameLst>
                                      </p:cBhvr>
                                      <p:rCtr x="-36" y="0"/>
                                    </p:animMotion>
                                  </p:childTnLst>
                                </p:cTn>
                              </p:par>
                            </p:childTnLst>
                          </p:cTn>
                        </p:par>
                        <p:par>
                          <p:cTn id="1278" fill="hold">
                            <p:stCondLst>
                              <p:cond delay="1800"/>
                            </p:stCondLst>
                            <p:childTnLst>
                              <p:par>
                                <p:cTn id="1279" presetID="0" presetClass="path" presetSubtype="0" accel="50000" decel="50000" fill="hold" grpId="0" nodeType="afterEffect">
                                  <p:stCondLst>
                                    <p:cond delay="0"/>
                                  </p:stCondLst>
                                  <p:childTnLst>
                                    <p:animMotion origin="layout" path="M 0.00017 -0.00046 L -0.07118 -0.00046 " pathEditMode="relative" rAng="0" ptsTypes="AA">
                                      <p:cBhvr>
                                        <p:cTn id="1280" dur="100" fill="hold"/>
                                        <p:tgtEl>
                                          <p:spTgt spid="1120"/>
                                        </p:tgtEl>
                                        <p:attrNameLst>
                                          <p:attrName>ppt_x</p:attrName>
                                          <p:attrName>ppt_y</p:attrName>
                                        </p:attrNameLst>
                                      </p:cBhvr>
                                      <p:rCtr x="-36" y="0"/>
                                    </p:animMotion>
                                  </p:childTnLst>
                                </p:cTn>
                              </p:par>
                            </p:childTnLst>
                          </p:cTn>
                        </p:par>
                        <p:par>
                          <p:cTn id="1281" fill="hold">
                            <p:stCondLst>
                              <p:cond delay="1900"/>
                            </p:stCondLst>
                            <p:childTnLst>
                              <p:par>
                                <p:cTn id="1282" presetID="0" presetClass="path" presetSubtype="0" accel="50000" decel="50000" fill="hold" grpId="0" nodeType="afterEffect">
                                  <p:stCondLst>
                                    <p:cond delay="0"/>
                                  </p:stCondLst>
                                  <p:childTnLst>
                                    <p:animMotion origin="layout" path="M 1.38889E-6 2.22222E-6 L -0.09271 2.22222E-6 " pathEditMode="relative" rAng="0" ptsTypes="AA">
                                      <p:cBhvr>
                                        <p:cTn id="1283" dur="100" fill="hold"/>
                                        <p:tgtEl>
                                          <p:spTgt spid="995"/>
                                        </p:tgtEl>
                                        <p:attrNameLst>
                                          <p:attrName>ppt_x</p:attrName>
                                          <p:attrName>ppt_y</p:attrName>
                                        </p:attrNameLst>
                                      </p:cBhvr>
                                      <p:rCtr x="-46" y="0"/>
                                    </p:animMotion>
                                  </p:childTnLst>
                                </p:cTn>
                              </p:par>
                            </p:childTnLst>
                          </p:cTn>
                        </p:par>
                        <p:par>
                          <p:cTn id="1284" fill="hold">
                            <p:stCondLst>
                              <p:cond delay="2000"/>
                            </p:stCondLst>
                            <p:childTnLst>
                              <p:par>
                                <p:cTn id="1285" presetID="0" presetClass="path" presetSubtype="0" accel="50000" decel="50000" fill="hold" grpId="0" nodeType="afterEffect">
                                  <p:stCondLst>
                                    <p:cond delay="0"/>
                                  </p:stCondLst>
                                  <p:childTnLst>
                                    <p:animMotion origin="layout" path="M -0.00087 0.00069 L -0.09375 0.00069 " pathEditMode="relative" rAng="0" ptsTypes="AA">
                                      <p:cBhvr>
                                        <p:cTn id="1286" dur="100" fill="hold"/>
                                        <p:tgtEl>
                                          <p:spTgt spid="1045"/>
                                        </p:tgtEl>
                                        <p:attrNameLst>
                                          <p:attrName>ppt_x</p:attrName>
                                          <p:attrName>ppt_y</p:attrName>
                                        </p:attrNameLst>
                                      </p:cBhvr>
                                      <p:rCtr x="-47" y="0"/>
                                    </p:animMotion>
                                  </p:childTnLst>
                                </p:cTn>
                              </p:par>
                            </p:childTnLst>
                          </p:cTn>
                        </p:par>
                        <p:par>
                          <p:cTn id="1287" fill="hold">
                            <p:stCondLst>
                              <p:cond delay="2100"/>
                            </p:stCondLst>
                            <p:childTnLst>
                              <p:par>
                                <p:cTn id="1288" presetID="0" presetClass="path" presetSubtype="0" accel="50000" decel="50000" fill="hold" grpId="0" nodeType="afterEffect">
                                  <p:stCondLst>
                                    <p:cond delay="0"/>
                                  </p:stCondLst>
                                  <p:childTnLst>
                                    <p:animMotion origin="layout" path="M -0.00035 0.00047 L -0.09323 0.00047 " pathEditMode="relative" rAng="0" ptsTypes="AA">
                                      <p:cBhvr>
                                        <p:cTn id="1289" dur="100" fill="hold"/>
                                        <p:tgtEl>
                                          <p:spTgt spid="1085"/>
                                        </p:tgtEl>
                                        <p:attrNameLst>
                                          <p:attrName>ppt_x</p:attrName>
                                          <p:attrName>ppt_y</p:attrName>
                                        </p:attrNameLst>
                                      </p:cBhvr>
                                      <p:rCtr x="-47" y="0"/>
                                    </p:animMotion>
                                  </p:childTnLst>
                                </p:cTn>
                              </p:par>
                            </p:childTnLst>
                          </p:cTn>
                        </p:par>
                        <p:par>
                          <p:cTn id="1290" fill="hold">
                            <p:stCondLst>
                              <p:cond delay="2200"/>
                            </p:stCondLst>
                            <p:childTnLst>
                              <p:par>
                                <p:cTn id="1291" presetID="0" presetClass="path" presetSubtype="0" accel="50000" decel="50000" fill="hold" grpId="0" nodeType="afterEffect">
                                  <p:stCondLst>
                                    <p:cond delay="0"/>
                                  </p:stCondLst>
                                  <p:childTnLst>
                                    <p:animMotion origin="layout" path="M -0.00052 0.00069 L -0.0934 0.00069 " pathEditMode="relative" rAng="0" ptsTypes="AA">
                                      <p:cBhvr>
                                        <p:cTn id="1292" dur="100" fill="hold"/>
                                        <p:tgtEl>
                                          <p:spTgt spid="1125"/>
                                        </p:tgtEl>
                                        <p:attrNameLst>
                                          <p:attrName>ppt_x</p:attrName>
                                          <p:attrName>ppt_y</p:attrName>
                                        </p:attrNameLst>
                                      </p:cBhvr>
                                      <p:rCtr x="-47" y="0"/>
                                    </p:animMotion>
                                  </p:childTnLst>
                                </p:cTn>
                              </p:par>
                            </p:childTnLst>
                          </p:cTn>
                        </p:par>
                        <p:par>
                          <p:cTn id="1293" fill="hold">
                            <p:stCondLst>
                              <p:cond delay="2300"/>
                            </p:stCondLst>
                            <p:childTnLst>
                              <p:par>
                                <p:cTn id="1294" presetID="0" presetClass="path" presetSubtype="0" accel="50000" decel="50000" fill="hold" grpId="0" nodeType="afterEffect">
                                  <p:stCondLst>
                                    <p:cond delay="0"/>
                                  </p:stCondLst>
                                  <p:childTnLst>
                                    <p:animMotion origin="layout" path="M -8.33333E-7 -1.11111E-6 L -0.11493 -1.11111E-6 " pathEditMode="relative" rAng="0" ptsTypes="AA">
                                      <p:cBhvr>
                                        <p:cTn id="1295" dur="100" fill="hold"/>
                                        <p:tgtEl>
                                          <p:spTgt spid="1003"/>
                                        </p:tgtEl>
                                        <p:attrNameLst>
                                          <p:attrName>ppt_x</p:attrName>
                                          <p:attrName>ppt_y</p:attrName>
                                        </p:attrNameLst>
                                      </p:cBhvr>
                                      <p:rCtr x="-57" y="0"/>
                                    </p:animMotion>
                                  </p:childTnLst>
                                </p:cTn>
                              </p:par>
                            </p:childTnLst>
                          </p:cTn>
                        </p:par>
                        <p:par>
                          <p:cTn id="1296" fill="hold">
                            <p:stCondLst>
                              <p:cond delay="2400"/>
                            </p:stCondLst>
                            <p:childTnLst>
                              <p:par>
                                <p:cTn id="1297" presetID="0" presetClass="path" presetSubtype="0" accel="50000" decel="50000" fill="hold" grpId="0" nodeType="afterEffect">
                                  <p:stCondLst>
                                    <p:cond delay="0"/>
                                  </p:stCondLst>
                                  <p:childTnLst>
                                    <p:animMotion origin="layout" path="M -0.0007 1.11022E-16 L -0.1158 1.11022E-16 " pathEditMode="relative" rAng="0" ptsTypes="AA">
                                      <p:cBhvr>
                                        <p:cTn id="1298" dur="100" fill="hold"/>
                                        <p:tgtEl>
                                          <p:spTgt spid="1050"/>
                                        </p:tgtEl>
                                        <p:attrNameLst>
                                          <p:attrName>ppt_x</p:attrName>
                                          <p:attrName>ppt_y</p:attrName>
                                        </p:attrNameLst>
                                      </p:cBhvr>
                                      <p:rCtr x="-58" y="0"/>
                                    </p:animMotion>
                                  </p:childTnLst>
                                </p:cTn>
                              </p:par>
                            </p:childTnLst>
                          </p:cTn>
                        </p:par>
                        <p:par>
                          <p:cTn id="1299" fill="hold">
                            <p:stCondLst>
                              <p:cond delay="2500"/>
                            </p:stCondLst>
                            <p:childTnLst>
                              <p:par>
                                <p:cTn id="1300" presetID="0" presetClass="path" presetSubtype="0" accel="50000" decel="50000" fill="hold" grpId="0" nodeType="afterEffect">
                                  <p:stCondLst>
                                    <p:cond delay="0"/>
                                  </p:stCondLst>
                                  <p:childTnLst>
                                    <p:animMotion origin="layout" path="M -0.00035 -0.00024 L -0.11545 -0.00024 " pathEditMode="relative" rAng="0" ptsTypes="AA">
                                      <p:cBhvr>
                                        <p:cTn id="1301" dur="100" fill="hold"/>
                                        <p:tgtEl>
                                          <p:spTgt spid="1090"/>
                                        </p:tgtEl>
                                        <p:attrNameLst>
                                          <p:attrName>ppt_x</p:attrName>
                                          <p:attrName>ppt_y</p:attrName>
                                        </p:attrNameLst>
                                      </p:cBhvr>
                                      <p:rCtr x="-58" y="0"/>
                                    </p:animMotion>
                                  </p:childTnLst>
                                </p:cTn>
                              </p:par>
                            </p:childTnLst>
                          </p:cTn>
                        </p:par>
                        <p:par>
                          <p:cTn id="1302" fill="hold">
                            <p:stCondLst>
                              <p:cond delay="2600"/>
                            </p:stCondLst>
                            <p:childTnLst>
                              <p:par>
                                <p:cTn id="1303" presetID="0" presetClass="path" presetSubtype="0" accel="50000" decel="50000" fill="hold" grpId="0" nodeType="afterEffect">
                                  <p:stCondLst>
                                    <p:cond delay="0"/>
                                  </p:stCondLst>
                                  <p:childTnLst>
                                    <p:animMotion origin="layout" path="M -0.00035 -3.33333E-6 L -0.11528 -3.33333E-6 " pathEditMode="relative" rAng="0" ptsTypes="AA">
                                      <p:cBhvr>
                                        <p:cTn id="1304" dur="100" fill="hold"/>
                                        <p:tgtEl>
                                          <p:spTgt spid="1130"/>
                                        </p:tgtEl>
                                        <p:attrNameLst>
                                          <p:attrName>ppt_x</p:attrName>
                                          <p:attrName>ppt_y</p:attrName>
                                        </p:attrNameLst>
                                      </p:cBhvr>
                                      <p:rCtr x="-57" y="0"/>
                                    </p:animMotion>
                                  </p:childTnLst>
                                </p:cTn>
                              </p:par>
                            </p:childTnLst>
                          </p:cTn>
                        </p:par>
                        <p:par>
                          <p:cTn id="1305" fill="hold">
                            <p:stCondLst>
                              <p:cond delay="2700"/>
                            </p:stCondLst>
                            <p:childTnLst>
                              <p:par>
                                <p:cTn id="1306" presetID="0" presetClass="path" presetSubtype="0" accel="50000" decel="50000" fill="hold" grpId="0" nodeType="afterEffect">
                                  <p:stCondLst>
                                    <p:cond delay="0"/>
                                  </p:stCondLst>
                                  <p:childTnLst>
                                    <p:animMotion origin="layout" path="M -0.0007 -0.00069 L -0.13663 -0.00069 " pathEditMode="relative" rAng="0" ptsTypes="AA">
                                      <p:cBhvr>
                                        <p:cTn id="1307" dur="100" fill="hold"/>
                                        <p:tgtEl>
                                          <p:spTgt spid="1015"/>
                                        </p:tgtEl>
                                        <p:attrNameLst>
                                          <p:attrName>ppt_x</p:attrName>
                                          <p:attrName>ppt_y</p:attrName>
                                        </p:attrNameLst>
                                      </p:cBhvr>
                                      <p:rCtr x="-68" y="0"/>
                                    </p:animMotion>
                                  </p:childTnLst>
                                </p:cTn>
                              </p:par>
                            </p:childTnLst>
                          </p:cTn>
                        </p:par>
                        <p:par>
                          <p:cTn id="1308" fill="hold">
                            <p:stCondLst>
                              <p:cond delay="2800"/>
                            </p:stCondLst>
                            <p:childTnLst>
                              <p:par>
                                <p:cTn id="1309" presetID="0" presetClass="path" presetSubtype="0" accel="50000" decel="50000" fill="hold" grpId="0" nodeType="afterEffect">
                                  <p:stCondLst>
                                    <p:cond delay="0"/>
                                  </p:stCondLst>
                                  <p:childTnLst>
                                    <p:animMotion origin="layout" path="M 3.33333E-6 -2.22222E-6 L -0.13733 -2.22222E-6 " pathEditMode="relative" rAng="0" ptsTypes="AA">
                                      <p:cBhvr>
                                        <p:cTn id="1310" dur="100" fill="hold"/>
                                        <p:tgtEl>
                                          <p:spTgt spid="1055"/>
                                        </p:tgtEl>
                                        <p:attrNameLst>
                                          <p:attrName>ppt_x</p:attrName>
                                          <p:attrName>ppt_y</p:attrName>
                                        </p:attrNameLst>
                                      </p:cBhvr>
                                      <p:rCtr x="-69" y="0"/>
                                    </p:animMotion>
                                  </p:childTnLst>
                                </p:cTn>
                              </p:par>
                            </p:childTnLst>
                          </p:cTn>
                        </p:par>
                        <p:par>
                          <p:cTn id="1311" fill="hold">
                            <p:stCondLst>
                              <p:cond delay="2900"/>
                            </p:stCondLst>
                            <p:childTnLst>
                              <p:par>
                                <p:cTn id="1312" presetID="0" presetClass="path" presetSubtype="0" accel="50000" decel="50000" fill="hold" grpId="0" nodeType="afterEffect">
                                  <p:stCondLst>
                                    <p:cond delay="0"/>
                                  </p:stCondLst>
                                  <p:childTnLst>
                                    <p:animMotion origin="layout" path="M 0.00052 0.00046 L -0.13681 0.00046 " pathEditMode="relative" rAng="0" ptsTypes="AA">
                                      <p:cBhvr>
                                        <p:cTn id="1313" dur="100" fill="hold"/>
                                        <p:tgtEl>
                                          <p:spTgt spid="1095"/>
                                        </p:tgtEl>
                                        <p:attrNameLst>
                                          <p:attrName>ppt_x</p:attrName>
                                          <p:attrName>ppt_y</p:attrName>
                                        </p:attrNameLst>
                                      </p:cBhvr>
                                      <p:rCtr x="-69" y="0"/>
                                    </p:animMotion>
                                  </p:childTnLst>
                                </p:cTn>
                              </p:par>
                            </p:childTnLst>
                          </p:cTn>
                        </p:par>
                        <p:par>
                          <p:cTn id="1314" fill="hold">
                            <p:stCondLst>
                              <p:cond delay="3000"/>
                            </p:stCondLst>
                            <p:childTnLst>
                              <p:par>
                                <p:cTn id="1315" presetID="0" presetClass="path" presetSubtype="0" accel="50000" decel="50000" fill="hold" grpId="0" nodeType="afterEffect">
                                  <p:stCondLst>
                                    <p:cond delay="0"/>
                                  </p:stCondLst>
                                  <p:childTnLst>
                                    <p:animMotion origin="layout" path="M 0.00052 0.00069 L -0.13681 0.00069 " pathEditMode="relative" rAng="0" ptsTypes="AA">
                                      <p:cBhvr>
                                        <p:cTn id="1316" dur="100" fill="hold"/>
                                        <p:tgtEl>
                                          <p:spTgt spid="1135"/>
                                        </p:tgtEl>
                                        <p:attrNameLst>
                                          <p:attrName>ppt_x</p:attrName>
                                          <p:attrName>ppt_y</p:attrName>
                                        </p:attrNameLst>
                                      </p:cBhvr>
                                      <p:rCtr x="-69" y="0"/>
                                    </p:animMotion>
                                  </p:childTnLst>
                                </p:cTn>
                              </p:par>
                            </p:childTnLst>
                          </p:cTn>
                        </p:par>
                        <p:par>
                          <p:cTn id="1317" fill="hold">
                            <p:stCondLst>
                              <p:cond delay="3100"/>
                            </p:stCondLst>
                            <p:childTnLst>
                              <p:par>
                                <p:cTn id="1318" presetID="0" presetClass="path" presetSubtype="0" accel="50000" decel="50000" fill="hold" grpId="0" nodeType="afterEffect">
                                  <p:stCondLst>
                                    <p:cond delay="0"/>
                                  </p:stCondLst>
                                  <p:childTnLst>
                                    <p:animMotion origin="layout" path="M -1.66667E-6 0.00023 L -0.15937 -0.01875 " pathEditMode="relative" rAng="0" ptsTypes="AA">
                                      <p:cBhvr>
                                        <p:cTn id="1319" dur="100" fill="hold"/>
                                        <p:tgtEl>
                                          <p:spTgt spid="1016"/>
                                        </p:tgtEl>
                                        <p:attrNameLst>
                                          <p:attrName>ppt_x</p:attrName>
                                          <p:attrName>ppt_y</p:attrName>
                                        </p:attrNameLst>
                                      </p:cBhvr>
                                      <p:rCtr x="-80" y="-9"/>
                                    </p:animMotion>
                                  </p:childTnLst>
                                </p:cTn>
                              </p:par>
                            </p:childTnLst>
                          </p:cTn>
                        </p:par>
                        <p:par>
                          <p:cTn id="1320" fill="hold">
                            <p:stCondLst>
                              <p:cond delay="3200"/>
                            </p:stCondLst>
                            <p:childTnLst>
                              <p:par>
                                <p:cTn id="1321" presetID="0" presetClass="path" presetSubtype="0" accel="50000" decel="50000" fill="hold" grpId="0" nodeType="afterEffect">
                                  <p:stCondLst>
                                    <p:cond delay="0"/>
                                  </p:stCondLst>
                                  <p:childTnLst>
                                    <p:animMotion origin="layout" path="M -0.00087 0.00092 L -0.16024 -0.01991 " pathEditMode="relative" rAng="0" ptsTypes="AA">
                                      <p:cBhvr>
                                        <p:cTn id="1322" dur="100" fill="hold"/>
                                        <p:tgtEl>
                                          <p:spTgt spid="1056"/>
                                        </p:tgtEl>
                                        <p:attrNameLst>
                                          <p:attrName>ppt_x</p:attrName>
                                          <p:attrName>ppt_y</p:attrName>
                                        </p:attrNameLst>
                                      </p:cBhvr>
                                      <p:rCtr x="-80" y="-10"/>
                                    </p:animMotion>
                                  </p:childTnLst>
                                </p:cTn>
                              </p:par>
                            </p:childTnLst>
                          </p:cTn>
                        </p:par>
                        <p:par>
                          <p:cTn id="1323" fill="hold">
                            <p:stCondLst>
                              <p:cond delay="3300"/>
                            </p:stCondLst>
                            <p:childTnLst>
                              <p:par>
                                <p:cTn id="1324" presetID="0" presetClass="path" presetSubtype="0" accel="50000" decel="50000" fill="hold" grpId="0" nodeType="afterEffect">
                                  <p:stCondLst>
                                    <p:cond delay="0"/>
                                  </p:stCondLst>
                                  <p:childTnLst>
                                    <p:animMotion origin="layout" path="M -0.00052 0.0007 L -0.15972 -0.01736 " pathEditMode="relative" rAng="0" ptsTypes="AA">
                                      <p:cBhvr>
                                        <p:cTn id="1325" dur="100" fill="hold"/>
                                        <p:tgtEl>
                                          <p:spTgt spid="1096"/>
                                        </p:tgtEl>
                                        <p:attrNameLst>
                                          <p:attrName>ppt_x</p:attrName>
                                          <p:attrName>ppt_y</p:attrName>
                                        </p:attrNameLst>
                                      </p:cBhvr>
                                      <p:rCtr x="-80" y="-9"/>
                                    </p:animMotion>
                                  </p:childTnLst>
                                </p:cTn>
                              </p:par>
                            </p:childTnLst>
                          </p:cTn>
                        </p:par>
                        <p:par>
                          <p:cTn id="1326" fill="hold">
                            <p:stCondLst>
                              <p:cond delay="3400"/>
                            </p:stCondLst>
                            <p:childTnLst>
                              <p:par>
                                <p:cTn id="1327" presetID="0" presetClass="path" presetSubtype="0" accel="50000" decel="50000" fill="hold" grpId="0" nodeType="afterEffect">
                                  <p:stCondLst>
                                    <p:cond delay="0"/>
                                  </p:stCondLst>
                                  <p:childTnLst>
                                    <p:animMotion origin="layout" path="M -0.00052 -0.00046 L -0.15972 -0.0213 " pathEditMode="relative" rAng="0" ptsTypes="AA">
                                      <p:cBhvr>
                                        <p:cTn id="1328" dur="100" fill="hold"/>
                                        <p:tgtEl>
                                          <p:spTgt spid="1136"/>
                                        </p:tgtEl>
                                        <p:attrNameLst>
                                          <p:attrName>ppt_x</p:attrName>
                                          <p:attrName>ppt_y</p:attrName>
                                        </p:attrNameLst>
                                      </p:cBhvr>
                                      <p:rCtr x="-80" y="-10"/>
                                    </p:animMotion>
                                  </p:childTnLst>
                                </p:cTn>
                              </p:par>
                            </p:childTnLst>
                          </p:cTn>
                        </p:par>
                        <p:par>
                          <p:cTn id="1329" fill="hold">
                            <p:stCondLst>
                              <p:cond delay="3500"/>
                            </p:stCondLst>
                            <p:childTnLst>
                              <p:par>
                                <p:cTn id="1330" presetID="0" presetClass="path" presetSubtype="0" accel="50000" decel="50000" fill="hold" grpId="0" nodeType="afterEffect">
                                  <p:stCondLst>
                                    <p:cond delay="0"/>
                                  </p:stCondLst>
                                  <p:childTnLst>
                                    <p:animMotion origin="layout" path="M -0.01319 0.00023 L -0.2335 -0.01875 " pathEditMode="relative" rAng="0" ptsTypes="AA">
                                      <p:cBhvr>
                                        <p:cTn id="1331" dur="100" fill="hold"/>
                                        <p:tgtEl>
                                          <p:spTgt spid="1032"/>
                                        </p:tgtEl>
                                        <p:attrNameLst>
                                          <p:attrName>ppt_x</p:attrName>
                                          <p:attrName>ppt_y</p:attrName>
                                        </p:attrNameLst>
                                      </p:cBhvr>
                                      <p:rCtr x="-110" y="-9"/>
                                    </p:animMotion>
                                  </p:childTnLst>
                                </p:cTn>
                              </p:par>
                            </p:childTnLst>
                          </p:cTn>
                        </p:par>
                        <p:par>
                          <p:cTn id="1332" fill="hold">
                            <p:stCondLst>
                              <p:cond delay="3600"/>
                            </p:stCondLst>
                            <p:childTnLst>
                              <p:par>
                                <p:cTn id="1333" presetID="0" presetClass="path" presetSubtype="0" accel="50000" decel="50000" fill="hold" grpId="0" nodeType="afterEffect">
                                  <p:stCondLst>
                                    <p:cond delay="0"/>
                                  </p:stCondLst>
                                  <p:childTnLst>
                                    <p:animMotion origin="layout" path="M -0.0007 0.00092 L -0.2342 -0.01991 " pathEditMode="relative" rAng="0" ptsTypes="AA">
                                      <p:cBhvr>
                                        <p:cTn id="1334" dur="100" fill="hold"/>
                                        <p:tgtEl>
                                          <p:spTgt spid="1072"/>
                                        </p:tgtEl>
                                        <p:attrNameLst>
                                          <p:attrName>ppt_x</p:attrName>
                                          <p:attrName>ppt_y</p:attrName>
                                        </p:attrNameLst>
                                      </p:cBhvr>
                                      <p:rCtr x="-117" y="-10"/>
                                    </p:animMotion>
                                  </p:childTnLst>
                                </p:cTn>
                              </p:par>
                            </p:childTnLst>
                          </p:cTn>
                        </p:par>
                        <p:par>
                          <p:cTn id="1335" fill="hold">
                            <p:stCondLst>
                              <p:cond delay="3700"/>
                            </p:stCondLst>
                            <p:childTnLst>
                              <p:par>
                                <p:cTn id="1336" presetID="0" presetClass="path" presetSubtype="0" accel="50000" decel="50000" fill="hold" grpId="1" nodeType="afterEffect">
                                  <p:stCondLst>
                                    <p:cond delay="0"/>
                                  </p:stCondLst>
                                  <p:childTnLst>
                                    <p:animMotion origin="layout" path="M 2.77778E-7 -3.33333E-6 L -0.23385 -0.01805 " pathEditMode="relative" rAng="0" ptsTypes="AA">
                                      <p:cBhvr>
                                        <p:cTn id="1337" dur="100" fill="hold"/>
                                        <p:tgtEl>
                                          <p:spTgt spid="1112"/>
                                        </p:tgtEl>
                                        <p:attrNameLst>
                                          <p:attrName>ppt_x</p:attrName>
                                          <p:attrName>ppt_y</p:attrName>
                                        </p:attrNameLst>
                                      </p:cBhvr>
                                      <p:rCtr x="-117" y="-9"/>
                                    </p:animMotion>
                                  </p:childTnLst>
                                </p:cTn>
                              </p:par>
                            </p:childTnLst>
                          </p:cTn>
                        </p:par>
                        <p:par>
                          <p:cTn id="1338" fill="hold">
                            <p:stCondLst>
                              <p:cond delay="3800"/>
                            </p:stCondLst>
                            <p:childTnLst>
                              <p:par>
                                <p:cTn id="1339" presetID="0" presetClass="path" presetSubtype="0" accel="50000" decel="50000" fill="hold" grpId="1" nodeType="afterEffect">
                                  <p:stCondLst>
                                    <p:cond delay="0"/>
                                  </p:stCondLst>
                                  <p:childTnLst>
                                    <p:animMotion origin="layout" path="M 2.77778E-7 -7.40741E-7 L -0.23385 -0.02083 " pathEditMode="relative" rAng="0" ptsTypes="AA">
                                      <p:cBhvr>
                                        <p:cTn id="1340" dur="100" fill="hold"/>
                                        <p:tgtEl>
                                          <p:spTgt spid="1152"/>
                                        </p:tgtEl>
                                        <p:attrNameLst>
                                          <p:attrName>ppt_x</p:attrName>
                                          <p:attrName>ppt_y</p:attrName>
                                        </p:attrNameLst>
                                      </p:cBhvr>
                                      <p:rCtr x="-117" y="-10"/>
                                    </p:animMotion>
                                  </p:childTnLst>
                                </p:cTn>
                              </p:par>
                            </p:childTnLst>
                          </p:cTn>
                        </p:par>
                        <p:par>
                          <p:cTn id="1341" fill="hold">
                            <p:stCondLst>
                              <p:cond delay="3900"/>
                            </p:stCondLst>
                            <p:childTnLst>
                              <p:par>
                                <p:cTn id="1342" presetID="0" presetClass="path" presetSubtype="0" accel="50000" decel="50000" fill="hold" grpId="0" nodeType="afterEffect">
                                  <p:stCondLst>
                                    <p:cond delay="0"/>
                                  </p:stCondLst>
                                  <p:childTnLst>
                                    <p:animMotion origin="layout" path="M -0.00017 0.00093 L -0.25503 -0.0206 " pathEditMode="relative" rAng="0" ptsTypes="AA">
                                      <p:cBhvr>
                                        <p:cTn id="1343" dur="100" fill="hold"/>
                                        <p:tgtEl>
                                          <p:spTgt spid="1037"/>
                                        </p:tgtEl>
                                        <p:attrNameLst>
                                          <p:attrName>ppt_x</p:attrName>
                                          <p:attrName>ppt_y</p:attrName>
                                        </p:attrNameLst>
                                      </p:cBhvr>
                                      <p:rCtr x="-127" y="-11"/>
                                    </p:animMotion>
                                  </p:childTnLst>
                                </p:cTn>
                              </p:par>
                            </p:childTnLst>
                          </p:cTn>
                        </p:par>
                        <p:par>
                          <p:cTn id="1344" fill="hold">
                            <p:stCondLst>
                              <p:cond delay="4000"/>
                            </p:stCondLst>
                            <p:childTnLst>
                              <p:par>
                                <p:cTn id="1345" presetID="0" presetClass="path" presetSubtype="0" accel="50000" decel="50000" fill="hold" grpId="0" nodeType="afterEffect">
                                  <p:stCondLst>
                                    <p:cond delay="0"/>
                                  </p:stCondLst>
                                  <p:childTnLst>
                                    <p:animMotion origin="layout" path="M 1.66667E-6 -7.40741E-7 L -0.2559 -0.01991 " pathEditMode="relative" rAng="0" ptsTypes="AA">
                                      <p:cBhvr>
                                        <p:cTn id="1346" dur="100" fill="hold"/>
                                        <p:tgtEl>
                                          <p:spTgt spid="1077"/>
                                        </p:tgtEl>
                                        <p:attrNameLst>
                                          <p:attrName>ppt_x</p:attrName>
                                          <p:attrName>ppt_y</p:attrName>
                                        </p:attrNameLst>
                                      </p:cBhvr>
                                      <p:rCtr x="-128" y="-10"/>
                                    </p:animMotion>
                                  </p:childTnLst>
                                </p:cTn>
                              </p:par>
                            </p:childTnLst>
                          </p:cTn>
                        </p:par>
                        <p:par>
                          <p:cTn id="1347" fill="hold">
                            <p:stCondLst>
                              <p:cond delay="4100"/>
                            </p:stCondLst>
                            <p:childTnLst>
                              <p:par>
                                <p:cTn id="1348" presetID="0" presetClass="path" presetSubtype="0" accel="50000" decel="50000" fill="hold" grpId="1" nodeType="afterEffect">
                                  <p:stCondLst>
                                    <p:cond delay="0"/>
                                  </p:stCondLst>
                                  <p:childTnLst>
                                    <p:animMotion origin="layout" path="M 2.5E-6 3.33333E-6 L -0.25538 -0.02084 " pathEditMode="relative" rAng="0" ptsTypes="AA">
                                      <p:cBhvr>
                                        <p:cTn id="1349" dur="100" fill="hold"/>
                                        <p:tgtEl>
                                          <p:spTgt spid="1117"/>
                                        </p:tgtEl>
                                        <p:attrNameLst>
                                          <p:attrName>ppt_x</p:attrName>
                                          <p:attrName>ppt_y</p:attrName>
                                        </p:attrNameLst>
                                      </p:cBhvr>
                                      <p:rCtr x="-128" y="-10"/>
                                    </p:animMotion>
                                  </p:childTnLst>
                                </p:cTn>
                              </p:par>
                            </p:childTnLst>
                          </p:cTn>
                        </p:par>
                        <p:par>
                          <p:cTn id="1350" fill="hold">
                            <p:stCondLst>
                              <p:cond delay="4200"/>
                            </p:stCondLst>
                            <p:childTnLst>
                              <p:par>
                                <p:cTn id="1351" presetID="0" presetClass="path" presetSubtype="0" accel="50000" decel="50000" fill="hold" grpId="1" nodeType="afterEffect">
                                  <p:stCondLst>
                                    <p:cond delay="0"/>
                                  </p:stCondLst>
                                  <p:childTnLst>
                                    <p:animMotion origin="layout" path="M 2.5E-6 -2.59259E-6 L -0.25538 -0.02106 " pathEditMode="relative" rAng="0" ptsTypes="AA">
                                      <p:cBhvr>
                                        <p:cTn id="1352" dur="100" fill="hold"/>
                                        <p:tgtEl>
                                          <p:spTgt spid="1157"/>
                                        </p:tgtEl>
                                        <p:attrNameLst>
                                          <p:attrName>ppt_x</p:attrName>
                                          <p:attrName>ppt_y</p:attrName>
                                        </p:attrNameLst>
                                      </p:cBhvr>
                                      <p:rCtr x="-128" y="-11"/>
                                    </p:animMotion>
                                  </p:childTnLst>
                                </p:cTn>
                              </p:par>
                            </p:childTnLst>
                          </p:cTn>
                        </p:par>
                        <p:par>
                          <p:cTn id="1353" fill="hold">
                            <p:stCondLst>
                              <p:cond delay="4300"/>
                            </p:stCondLst>
                            <p:childTnLst>
                              <p:par>
                                <p:cTn id="1354" presetID="0" presetClass="path" presetSubtype="0" accel="50000" decel="50000" fill="hold" grpId="0" nodeType="afterEffect">
                                  <p:stCondLst>
                                    <p:cond delay="0"/>
                                  </p:stCondLst>
                                  <p:childTnLst>
                                    <p:animMotion origin="layout" path="M 0.00087 0.00023 L -0.16701 0.00023 " pathEditMode="relative" rAng="0" ptsTypes="AA">
                                      <p:cBhvr>
                                        <p:cTn id="1355" dur="100" fill="hold"/>
                                        <p:tgtEl>
                                          <p:spTgt spid="1021"/>
                                        </p:tgtEl>
                                        <p:attrNameLst>
                                          <p:attrName>ppt_x</p:attrName>
                                          <p:attrName>ppt_y</p:attrName>
                                        </p:attrNameLst>
                                      </p:cBhvr>
                                      <p:rCtr x="-84" y="0"/>
                                    </p:animMotion>
                                  </p:childTnLst>
                                </p:cTn>
                              </p:par>
                            </p:childTnLst>
                          </p:cTn>
                        </p:par>
                        <p:par>
                          <p:cTn id="1356" fill="hold">
                            <p:stCondLst>
                              <p:cond delay="4400"/>
                            </p:stCondLst>
                            <p:childTnLst>
                              <p:par>
                                <p:cTn id="1357" presetID="0" presetClass="path" presetSubtype="0" accel="50000" decel="50000" fill="hold" grpId="0" nodeType="afterEffect">
                                  <p:stCondLst>
                                    <p:cond delay="0"/>
                                  </p:stCondLst>
                                  <p:childTnLst>
                                    <p:animMotion origin="layout" path="M 2.5E-6 4.81481E-6 L -0.16788 0.00092 " pathEditMode="relative" rAng="0" ptsTypes="AA">
                                      <p:cBhvr>
                                        <p:cTn id="1358" dur="100" fill="hold"/>
                                        <p:tgtEl>
                                          <p:spTgt spid="1061"/>
                                        </p:tgtEl>
                                        <p:attrNameLst>
                                          <p:attrName>ppt_x</p:attrName>
                                          <p:attrName>ppt_y</p:attrName>
                                        </p:attrNameLst>
                                      </p:cBhvr>
                                      <p:rCtr x="-84" y="0"/>
                                    </p:animMotion>
                                  </p:childTnLst>
                                </p:cTn>
                              </p:par>
                            </p:childTnLst>
                          </p:cTn>
                        </p:par>
                        <p:par>
                          <p:cTn id="1359" fill="hold">
                            <p:stCondLst>
                              <p:cond delay="4500"/>
                            </p:stCondLst>
                            <p:childTnLst>
                              <p:par>
                                <p:cTn id="1360" presetID="0" presetClass="path" presetSubtype="0" accel="50000" decel="50000" fill="hold" grpId="1" nodeType="afterEffect">
                                  <p:stCondLst>
                                    <p:cond delay="0"/>
                                  </p:stCondLst>
                                  <p:childTnLst>
                                    <p:animMotion origin="layout" path="M 3.33333E-6 -1.11111E-6 L -0.16736 0.0007 " pathEditMode="relative" rAng="0" ptsTypes="AA">
                                      <p:cBhvr>
                                        <p:cTn id="1361" dur="100" fill="hold"/>
                                        <p:tgtEl>
                                          <p:spTgt spid="1101"/>
                                        </p:tgtEl>
                                        <p:attrNameLst>
                                          <p:attrName>ppt_x</p:attrName>
                                          <p:attrName>ppt_y</p:attrName>
                                        </p:attrNameLst>
                                      </p:cBhvr>
                                      <p:rCtr x="-84" y="0"/>
                                    </p:animMotion>
                                  </p:childTnLst>
                                </p:cTn>
                              </p:par>
                            </p:childTnLst>
                          </p:cTn>
                        </p:par>
                        <p:par>
                          <p:cTn id="1362" fill="hold">
                            <p:stCondLst>
                              <p:cond delay="4600"/>
                            </p:stCondLst>
                            <p:childTnLst>
                              <p:par>
                                <p:cTn id="1363" presetID="0" presetClass="path" presetSubtype="0" accel="50000" decel="50000" fill="hold" grpId="1" nodeType="afterEffect">
                                  <p:stCondLst>
                                    <p:cond delay="0"/>
                                  </p:stCondLst>
                                  <p:childTnLst>
                                    <p:animMotion origin="layout" path="M 3.33333E-6 2.96296E-6 L -0.16736 0.00115 " pathEditMode="relative" rAng="0" ptsTypes="AA">
                                      <p:cBhvr>
                                        <p:cTn id="1364" dur="100" fill="hold"/>
                                        <p:tgtEl>
                                          <p:spTgt spid="1141"/>
                                        </p:tgtEl>
                                        <p:attrNameLst>
                                          <p:attrName>ppt_x</p:attrName>
                                          <p:attrName>ppt_y</p:attrName>
                                        </p:attrNameLst>
                                      </p:cBhvr>
                                      <p:rCtr x="-84" y="0"/>
                                    </p:animMotion>
                                  </p:childTnLst>
                                </p:cTn>
                              </p:par>
                            </p:childTnLst>
                          </p:cTn>
                        </p:par>
                        <p:par>
                          <p:cTn id="1365" fill="hold">
                            <p:stCondLst>
                              <p:cond delay="4700"/>
                            </p:stCondLst>
                            <p:childTnLst>
                              <p:par>
                                <p:cTn id="1366" presetID="0" presetClass="path" presetSubtype="0" accel="50000" decel="50000" fill="hold" grpId="0" nodeType="afterEffect">
                                  <p:stCondLst>
                                    <p:cond delay="0"/>
                                  </p:stCondLst>
                                  <p:childTnLst>
                                    <p:animMotion origin="layout" path="M -1.66667E-6 -4.07407E-6 L -0.18923 -0.00046 " pathEditMode="relative" rAng="0" ptsTypes="AA">
                                      <p:cBhvr>
                                        <p:cTn id="1367" dur="100" fill="hold"/>
                                        <p:tgtEl>
                                          <p:spTgt spid="1026"/>
                                        </p:tgtEl>
                                        <p:attrNameLst>
                                          <p:attrName>ppt_x</p:attrName>
                                          <p:attrName>ppt_y</p:attrName>
                                        </p:attrNameLst>
                                      </p:cBhvr>
                                      <p:rCtr x="-95" y="0"/>
                                    </p:animMotion>
                                  </p:childTnLst>
                                </p:cTn>
                              </p:par>
                            </p:childTnLst>
                          </p:cTn>
                        </p:par>
                        <p:par>
                          <p:cTn id="1368" fill="hold">
                            <p:stCondLst>
                              <p:cond delay="4800"/>
                            </p:stCondLst>
                            <p:childTnLst>
                              <p:par>
                                <p:cTn id="1369" presetID="0" presetClass="path" presetSubtype="0" accel="50000" decel="50000" fill="hold" grpId="0" nodeType="afterEffect">
                                  <p:stCondLst>
                                    <p:cond delay="0"/>
                                  </p:stCondLst>
                                  <p:childTnLst>
                                    <p:animMotion origin="layout" path="M -0.00087 -0.00046 L -0.1901 -0.00046 " pathEditMode="relative" rAng="0" ptsTypes="AA">
                                      <p:cBhvr>
                                        <p:cTn id="1370" dur="100" fill="hold"/>
                                        <p:tgtEl>
                                          <p:spTgt spid="1066"/>
                                        </p:tgtEl>
                                        <p:attrNameLst>
                                          <p:attrName>ppt_x</p:attrName>
                                          <p:attrName>ppt_y</p:attrName>
                                        </p:attrNameLst>
                                      </p:cBhvr>
                                      <p:rCtr x="-95" y="0"/>
                                    </p:animMotion>
                                  </p:childTnLst>
                                </p:cTn>
                              </p:par>
                            </p:childTnLst>
                          </p:cTn>
                        </p:par>
                        <p:par>
                          <p:cTn id="1371" fill="hold">
                            <p:stCondLst>
                              <p:cond delay="4900"/>
                            </p:stCondLst>
                            <p:childTnLst>
                              <p:par>
                                <p:cTn id="1372" presetID="0" presetClass="path" presetSubtype="0" accel="50000" decel="50000" fill="hold" grpId="1" nodeType="afterEffect">
                                  <p:stCondLst>
                                    <p:cond delay="0"/>
                                  </p:stCondLst>
                                  <p:childTnLst>
                                    <p:animMotion origin="layout" path="M -2.5E-6 1.11111E-6 L -0.18975 1.11111E-6 " pathEditMode="relative" rAng="0" ptsTypes="AA">
                                      <p:cBhvr>
                                        <p:cTn id="1373" dur="100" fill="hold"/>
                                        <p:tgtEl>
                                          <p:spTgt spid="1106"/>
                                        </p:tgtEl>
                                        <p:attrNameLst>
                                          <p:attrName>ppt_x</p:attrName>
                                          <p:attrName>ppt_y</p:attrName>
                                        </p:attrNameLst>
                                      </p:cBhvr>
                                      <p:rCtr x="-95" y="0"/>
                                    </p:animMotion>
                                  </p:childTnLst>
                                </p:cTn>
                              </p:par>
                            </p:childTnLst>
                          </p:cTn>
                        </p:par>
                        <p:par>
                          <p:cTn id="1374" fill="hold">
                            <p:stCondLst>
                              <p:cond delay="5000"/>
                            </p:stCondLst>
                            <p:childTnLst>
                              <p:par>
                                <p:cTn id="1375" presetID="0" presetClass="path" presetSubtype="0" accel="50000" decel="50000" fill="hold" grpId="1" nodeType="afterEffect">
                                  <p:stCondLst>
                                    <p:cond delay="0"/>
                                  </p:stCondLst>
                                  <p:childTnLst>
                                    <p:animMotion origin="layout" path="M -2.5E-6 -4.81481E-6 L -0.18975 -0.00023 " pathEditMode="relative" rAng="0" ptsTypes="AA">
                                      <p:cBhvr>
                                        <p:cTn id="1376" dur="100" fill="hold"/>
                                        <p:tgtEl>
                                          <p:spTgt spid="1146"/>
                                        </p:tgtEl>
                                        <p:attrNameLst>
                                          <p:attrName>ppt_x</p:attrName>
                                          <p:attrName>ppt_y</p:attrName>
                                        </p:attrNameLst>
                                      </p:cBhvr>
                                      <p:rCtr x="-95" y="0"/>
                                    </p:animMotion>
                                  </p:childTnLst>
                                </p:cTn>
                              </p:par>
                            </p:childTnLst>
                          </p:cTn>
                        </p:par>
                        <p:par>
                          <p:cTn id="1377" fill="hold">
                            <p:stCondLst>
                              <p:cond delay="5100"/>
                            </p:stCondLst>
                            <p:childTnLst>
                              <p:par>
                                <p:cTn id="1378" presetID="0" presetClass="path" presetSubtype="0" accel="50000" decel="50000" fill="hold" grpId="0" nodeType="afterEffect">
                                  <p:stCondLst>
                                    <p:cond delay="0"/>
                                  </p:stCondLst>
                                  <p:childTnLst>
                                    <p:animMotion origin="layout" path="M -0.01285 0.00023 L -0.21128 0.00023 " pathEditMode="relative" rAng="0" ptsTypes="AA">
                                      <p:cBhvr>
                                        <p:cTn id="1379" dur="100" fill="hold"/>
                                        <p:tgtEl>
                                          <p:spTgt spid="1031"/>
                                        </p:tgtEl>
                                        <p:attrNameLst>
                                          <p:attrName>ppt_x</p:attrName>
                                          <p:attrName>ppt_y</p:attrName>
                                        </p:attrNameLst>
                                      </p:cBhvr>
                                      <p:rCtr x="-99" y="0"/>
                                    </p:animMotion>
                                  </p:childTnLst>
                                </p:cTn>
                              </p:par>
                            </p:childTnLst>
                          </p:cTn>
                        </p:par>
                        <p:par>
                          <p:cTn id="1380" fill="hold">
                            <p:stCondLst>
                              <p:cond delay="5200"/>
                            </p:stCondLst>
                            <p:childTnLst>
                              <p:par>
                                <p:cTn id="1381" presetID="0" presetClass="path" presetSubtype="0" accel="50000" decel="50000" fill="hold" grpId="0" nodeType="afterEffect">
                                  <p:stCondLst>
                                    <p:cond delay="0"/>
                                  </p:stCondLst>
                                  <p:childTnLst>
                                    <p:animMotion origin="layout" path="M -0.00052 0.00092 L -0.21215 0.00092 " pathEditMode="relative" rAng="0" ptsTypes="AA">
                                      <p:cBhvr>
                                        <p:cTn id="1382" dur="100" fill="hold"/>
                                        <p:tgtEl>
                                          <p:spTgt spid="1071"/>
                                        </p:tgtEl>
                                        <p:attrNameLst>
                                          <p:attrName>ppt_x</p:attrName>
                                          <p:attrName>ppt_y</p:attrName>
                                        </p:attrNameLst>
                                      </p:cBhvr>
                                      <p:rCtr x="-106" y="0"/>
                                    </p:animMotion>
                                  </p:childTnLst>
                                </p:cTn>
                              </p:par>
                            </p:childTnLst>
                          </p:cTn>
                        </p:par>
                        <p:par>
                          <p:cTn id="1383" fill="hold">
                            <p:stCondLst>
                              <p:cond delay="5300"/>
                            </p:stCondLst>
                            <p:childTnLst>
                              <p:par>
                                <p:cTn id="1384" presetID="0" presetClass="path" presetSubtype="0" accel="50000" decel="50000" fill="hold" grpId="1" nodeType="afterEffect">
                                  <p:stCondLst>
                                    <p:cond delay="0"/>
                                  </p:stCondLst>
                                  <p:childTnLst>
                                    <p:animMotion origin="layout" path="M 2.5E-6 -2.22222E-6 L -0.21163 0.00139 " pathEditMode="relative" rAng="0" ptsTypes="AA">
                                      <p:cBhvr>
                                        <p:cTn id="1385" dur="100" fill="hold"/>
                                        <p:tgtEl>
                                          <p:spTgt spid="1111"/>
                                        </p:tgtEl>
                                        <p:attrNameLst>
                                          <p:attrName>ppt_x</p:attrName>
                                          <p:attrName>ppt_y</p:attrName>
                                        </p:attrNameLst>
                                      </p:cBhvr>
                                      <p:rCtr x="-106" y="1"/>
                                    </p:animMotion>
                                  </p:childTnLst>
                                </p:cTn>
                              </p:par>
                            </p:childTnLst>
                          </p:cTn>
                        </p:par>
                        <p:par>
                          <p:cTn id="1386" fill="hold">
                            <p:stCondLst>
                              <p:cond delay="5400"/>
                            </p:stCondLst>
                            <p:childTnLst>
                              <p:par>
                                <p:cTn id="1387" presetID="0" presetClass="path" presetSubtype="0" accel="50000" decel="50000" fill="hold" grpId="1" nodeType="afterEffect">
                                  <p:stCondLst>
                                    <p:cond delay="0"/>
                                  </p:stCondLst>
                                  <p:childTnLst>
                                    <p:animMotion origin="layout" path="M 2.5E-6 1.85185E-6 L -0.21163 1.85185E-6 " pathEditMode="relative" rAng="0" ptsTypes="AA">
                                      <p:cBhvr>
                                        <p:cTn id="1388" dur="100" fill="hold"/>
                                        <p:tgtEl>
                                          <p:spTgt spid="1151"/>
                                        </p:tgtEl>
                                        <p:attrNameLst>
                                          <p:attrName>ppt_x</p:attrName>
                                          <p:attrName>ppt_y</p:attrName>
                                        </p:attrNameLst>
                                      </p:cBhvr>
                                      <p:rCtr x="-106" y="0"/>
                                    </p:animMotion>
                                  </p:childTnLst>
                                </p:cTn>
                              </p:par>
                              <p:par>
                                <p:cTn id="1389" presetID="0" presetClass="path" presetSubtype="0" accel="50000" decel="50000" fill="hold" grpId="1" nodeType="withEffect">
                                  <p:stCondLst>
                                    <p:cond delay="0"/>
                                  </p:stCondLst>
                                  <p:childTnLst>
                                    <p:animMotion origin="layout" path="M -2.77778E-7 1.48148E-6 L 0.10694 1.48148E-6 " pathEditMode="relative" rAng="0" ptsTypes="AA">
                                      <p:cBhvr>
                                        <p:cTn id="1390" dur="100" fill="hold"/>
                                        <p:tgtEl>
                                          <p:spTgt spid="1028"/>
                                        </p:tgtEl>
                                        <p:attrNameLst>
                                          <p:attrName>ppt_x</p:attrName>
                                          <p:attrName>ppt_y</p:attrName>
                                        </p:attrNameLst>
                                      </p:cBhvr>
                                      <p:rCtr x="53" y="0"/>
                                    </p:animMotion>
                                  </p:childTnLst>
                                </p:cTn>
                              </p:par>
                              <p:par>
                                <p:cTn id="1391" presetID="0" presetClass="path" presetSubtype="0" accel="50000" decel="50000" fill="hold" grpId="1" nodeType="withEffect">
                                  <p:stCondLst>
                                    <p:cond delay="0"/>
                                  </p:stCondLst>
                                  <p:childTnLst>
                                    <p:animMotion origin="layout" path="M 0 0 L 0.1059 0 " pathEditMode="relative" ptsTypes="AA">
                                      <p:cBhvr>
                                        <p:cTn id="1392" dur="100" fill="hold"/>
                                        <p:tgtEl>
                                          <p:spTgt spid="1068"/>
                                        </p:tgtEl>
                                        <p:attrNameLst>
                                          <p:attrName>ppt_x</p:attrName>
                                          <p:attrName>ppt_y</p:attrName>
                                        </p:attrNameLst>
                                      </p:cBhvr>
                                    </p:animMotion>
                                  </p:childTnLst>
                                </p:cTn>
                              </p:par>
                              <p:par>
                                <p:cTn id="1393" presetID="0" presetClass="path" presetSubtype="0" accel="50000" decel="50000" fill="hold" grpId="1" nodeType="withEffect">
                                  <p:stCondLst>
                                    <p:cond delay="0"/>
                                  </p:stCondLst>
                                  <p:childTnLst>
                                    <p:animMotion origin="layout" path="M 2.5E-6 -3.33333E-6 L 0.10642 -3.33333E-6 " pathEditMode="relative" rAng="0" ptsTypes="AA">
                                      <p:cBhvr>
                                        <p:cTn id="1394" dur="100" fill="hold"/>
                                        <p:tgtEl>
                                          <p:spTgt spid="1108"/>
                                        </p:tgtEl>
                                        <p:attrNameLst>
                                          <p:attrName>ppt_x</p:attrName>
                                          <p:attrName>ppt_y</p:attrName>
                                        </p:attrNameLst>
                                      </p:cBhvr>
                                      <p:rCtr x="53" y="0"/>
                                    </p:animMotion>
                                  </p:childTnLst>
                                </p:cTn>
                              </p:par>
                              <p:par>
                                <p:cTn id="1395" presetID="0" presetClass="path" presetSubtype="0" accel="50000" decel="50000" fill="hold" grpId="1" nodeType="withEffect">
                                  <p:stCondLst>
                                    <p:cond delay="0"/>
                                  </p:stCondLst>
                                  <p:childTnLst>
                                    <p:animMotion origin="layout" path="M 0 0 L 0.10625 0 " pathEditMode="relative" ptsTypes="AA">
                                      <p:cBhvr>
                                        <p:cTn id="1396" dur="100" fill="hold"/>
                                        <p:tgtEl>
                                          <p:spTgt spid="1148"/>
                                        </p:tgtEl>
                                        <p:attrNameLst>
                                          <p:attrName>ppt_x</p:attrName>
                                          <p:attrName>ppt_y</p:attrName>
                                        </p:attrNameLst>
                                      </p:cBhvr>
                                    </p:animMotion>
                                  </p:childTnLst>
                                </p:cTn>
                              </p:par>
                              <p:par>
                                <p:cTn id="1397" presetID="0" presetClass="path" presetSubtype="0" accel="50000" decel="50000" fill="hold" grpId="1" nodeType="withEffect">
                                  <p:stCondLst>
                                    <p:cond delay="0"/>
                                  </p:stCondLst>
                                  <p:childTnLst>
                                    <p:animMotion origin="layout" path="M -2.5E-6 -1.85185E-6 L 0.08472 -1.85185E-6 " pathEditMode="relative" rAng="0" ptsTypes="AA">
                                      <p:cBhvr>
                                        <p:cTn id="1398" dur="100" fill="hold"/>
                                        <p:tgtEl>
                                          <p:spTgt spid="1033"/>
                                        </p:tgtEl>
                                        <p:attrNameLst>
                                          <p:attrName>ppt_x</p:attrName>
                                          <p:attrName>ppt_y</p:attrName>
                                        </p:attrNameLst>
                                      </p:cBhvr>
                                      <p:rCtr x="42" y="0"/>
                                    </p:animMotion>
                                  </p:childTnLst>
                                </p:cTn>
                              </p:par>
                              <p:par>
                                <p:cTn id="1399" presetID="0" presetClass="path" presetSubtype="0" accel="50000" decel="50000" fill="hold" grpId="1" nodeType="withEffect">
                                  <p:stCondLst>
                                    <p:cond delay="0"/>
                                  </p:stCondLst>
                                  <p:childTnLst>
                                    <p:animMotion origin="layout" path="M 0 0 L 0.08403 0 " pathEditMode="relative" ptsTypes="AA">
                                      <p:cBhvr>
                                        <p:cTn id="1400" dur="100" fill="hold"/>
                                        <p:tgtEl>
                                          <p:spTgt spid="1073"/>
                                        </p:tgtEl>
                                        <p:attrNameLst>
                                          <p:attrName>ppt_x</p:attrName>
                                          <p:attrName>ppt_y</p:attrName>
                                        </p:attrNameLst>
                                      </p:cBhvr>
                                    </p:animMotion>
                                  </p:childTnLst>
                                </p:cTn>
                              </p:par>
                              <p:par>
                                <p:cTn id="1401" presetID="0" presetClass="path" presetSubtype="0" accel="50000" decel="50000" fill="hold" grpId="1" nodeType="withEffect">
                                  <p:stCondLst>
                                    <p:cond delay="0"/>
                                  </p:stCondLst>
                                  <p:childTnLst>
                                    <p:animMotion origin="layout" path="M 0 0 L 0.08403 0 " pathEditMode="relative" ptsTypes="AA">
                                      <p:cBhvr>
                                        <p:cTn id="1402" dur="100" fill="hold"/>
                                        <p:tgtEl>
                                          <p:spTgt spid="1113"/>
                                        </p:tgtEl>
                                        <p:attrNameLst>
                                          <p:attrName>ppt_x</p:attrName>
                                          <p:attrName>ppt_y</p:attrName>
                                        </p:attrNameLst>
                                      </p:cBhvr>
                                    </p:animMotion>
                                  </p:childTnLst>
                                </p:cTn>
                              </p:par>
                              <p:par>
                                <p:cTn id="1403" presetID="0" presetClass="path" presetSubtype="0" accel="50000" decel="50000" fill="hold" grpId="1" nodeType="withEffect">
                                  <p:stCondLst>
                                    <p:cond delay="0"/>
                                  </p:stCondLst>
                                  <p:childTnLst>
                                    <p:animMotion origin="layout" path="M 0 0 L 0.08403 0 " pathEditMode="relative" ptsTypes="AA">
                                      <p:cBhvr>
                                        <p:cTn id="1404" dur="100" fill="hold"/>
                                        <p:tgtEl>
                                          <p:spTgt spid="1153"/>
                                        </p:tgtEl>
                                        <p:attrNameLst>
                                          <p:attrName>ppt_x</p:attrName>
                                          <p:attrName>ppt_y</p:attrName>
                                        </p:attrNameLst>
                                      </p:cBhvr>
                                    </p:animMotion>
                                  </p:childTnLst>
                                </p:cTn>
                              </p:par>
                              <p:par>
                                <p:cTn id="1405" presetID="0" presetClass="path" presetSubtype="0" accel="50000" decel="50000" fill="hold" grpId="1" nodeType="withEffect">
                                  <p:stCondLst>
                                    <p:cond delay="0"/>
                                  </p:stCondLst>
                                  <p:childTnLst>
                                    <p:animMotion origin="layout" path="M -2.77778E-7 3.33333E-6 L 0.06319 3.33333E-6 " pathEditMode="relative" rAng="0" ptsTypes="AA">
                                      <p:cBhvr>
                                        <p:cTn id="1406" dur="100" fill="hold"/>
                                        <p:tgtEl>
                                          <p:spTgt spid="1038"/>
                                        </p:tgtEl>
                                        <p:attrNameLst>
                                          <p:attrName>ppt_x</p:attrName>
                                          <p:attrName>ppt_y</p:attrName>
                                        </p:attrNameLst>
                                      </p:cBhvr>
                                      <p:rCtr x="32" y="0"/>
                                    </p:animMotion>
                                  </p:childTnLst>
                                </p:cTn>
                              </p:par>
                              <p:par>
                                <p:cTn id="1407" presetID="0" presetClass="path" presetSubtype="0" accel="50000" decel="50000" fill="hold" grpId="1" nodeType="withEffect">
                                  <p:stCondLst>
                                    <p:cond delay="0"/>
                                  </p:stCondLst>
                                  <p:childTnLst>
                                    <p:animMotion origin="layout" path="M 1.66667E-6 4.44444E-6 L 0.06232 4.44444E-6 " pathEditMode="relative" rAng="0" ptsTypes="AA">
                                      <p:cBhvr>
                                        <p:cTn id="1408" dur="100" fill="hold"/>
                                        <p:tgtEl>
                                          <p:spTgt spid="1078"/>
                                        </p:tgtEl>
                                        <p:attrNameLst>
                                          <p:attrName>ppt_x</p:attrName>
                                          <p:attrName>ppt_y</p:attrName>
                                        </p:attrNameLst>
                                      </p:cBhvr>
                                      <p:rCtr x="31" y="0"/>
                                    </p:animMotion>
                                  </p:childTnLst>
                                </p:cTn>
                              </p:par>
                              <p:par>
                                <p:cTn id="1409" presetID="0" presetClass="path" presetSubtype="0" accel="50000" decel="50000" fill="hold" grpId="1" nodeType="withEffect">
                                  <p:stCondLst>
                                    <p:cond delay="0"/>
                                  </p:stCondLst>
                                  <p:childTnLst>
                                    <p:animMotion origin="layout" path="M 0 0 L 0.06267 0 " pathEditMode="relative" ptsTypes="AA">
                                      <p:cBhvr>
                                        <p:cTn id="1410" dur="100" fill="hold"/>
                                        <p:tgtEl>
                                          <p:spTgt spid="1118"/>
                                        </p:tgtEl>
                                        <p:attrNameLst>
                                          <p:attrName>ppt_x</p:attrName>
                                          <p:attrName>ppt_y</p:attrName>
                                        </p:attrNameLst>
                                      </p:cBhvr>
                                    </p:animMotion>
                                  </p:childTnLst>
                                </p:cTn>
                              </p:par>
                              <p:par>
                                <p:cTn id="1411" presetID="0" presetClass="path" presetSubtype="0" accel="50000" decel="50000" fill="hold" grpId="1" nodeType="withEffect">
                                  <p:stCondLst>
                                    <p:cond delay="0"/>
                                  </p:stCondLst>
                                  <p:childTnLst>
                                    <p:animMotion origin="layout" path="M 0 0 L 0.06267 0 " pathEditMode="relative" ptsTypes="AA">
                                      <p:cBhvr>
                                        <p:cTn id="1412" dur="100" fill="hold"/>
                                        <p:tgtEl>
                                          <p:spTgt spid="1158"/>
                                        </p:tgtEl>
                                        <p:attrNameLst>
                                          <p:attrName>ppt_x</p:attrName>
                                          <p:attrName>ppt_y</p:attrName>
                                        </p:attrNameLst>
                                      </p:cBhvr>
                                    </p:animMotion>
                                  </p:childTnLst>
                                </p:cTn>
                              </p:par>
                              <p:par>
                                <p:cTn id="1413" presetID="0" presetClass="path" presetSubtype="0" accel="50000" decel="50000" fill="hold" grpId="1" nodeType="withEffect">
                                  <p:stCondLst>
                                    <p:cond delay="0"/>
                                  </p:stCondLst>
                                  <p:childTnLst>
                                    <p:animMotion origin="layout" path="M 1.94444E-6 -3.33333E-6 L 0.12916 -3.33333E-6 " pathEditMode="relative" rAng="0" ptsTypes="AA">
                                      <p:cBhvr>
                                        <p:cTn id="1414" dur="100" fill="hold"/>
                                        <p:tgtEl>
                                          <p:spTgt spid="1027"/>
                                        </p:tgtEl>
                                        <p:attrNameLst>
                                          <p:attrName>ppt_x</p:attrName>
                                          <p:attrName>ppt_y</p:attrName>
                                        </p:attrNameLst>
                                      </p:cBhvr>
                                      <p:rCtr x="65" y="0"/>
                                    </p:animMotion>
                                  </p:childTnLst>
                                </p:cTn>
                              </p:par>
                              <p:par>
                                <p:cTn id="1415" presetID="0" presetClass="path" presetSubtype="0" accel="50000" decel="50000" fill="hold" grpId="1" nodeType="withEffect">
                                  <p:stCondLst>
                                    <p:cond delay="0"/>
                                  </p:stCondLst>
                                  <p:childTnLst>
                                    <p:animMotion origin="layout" path="M 0 0 L 0.12847 0 " pathEditMode="relative" ptsTypes="AA">
                                      <p:cBhvr>
                                        <p:cTn id="1416" dur="100" fill="hold"/>
                                        <p:tgtEl>
                                          <p:spTgt spid="1067"/>
                                        </p:tgtEl>
                                        <p:attrNameLst>
                                          <p:attrName>ppt_x</p:attrName>
                                          <p:attrName>ppt_y</p:attrName>
                                        </p:attrNameLst>
                                      </p:cBhvr>
                                    </p:animMotion>
                                  </p:childTnLst>
                                </p:cTn>
                              </p:par>
                              <p:par>
                                <p:cTn id="1417" presetID="0" presetClass="path" presetSubtype="0" accel="50000" decel="50000" fill="hold" grpId="1" nodeType="withEffect">
                                  <p:stCondLst>
                                    <p:cond delay="0"/>
                                  </p:stCondLst>
                                  <p:childTnLst>
                                    <p:animMotion origin="layout" path="M 0 0 L 0.12882 0 " pathEditMode="relative" ptsTypes="AA">
                                      <p:cBhvr>
                                        <p:cTn id="1418" dur="100" fill="hold"/>
                                        <p:tgtEl>
                                          <p:spTgt spid="1107"/>
                                        </p:tgtEl>
                                        <p:attrNameLst>
                                          <p:attrName>ppt_x</p:attrName>
                                          <p:attrName>ppt_y</p:attrName>
                                        </p:attrNameLst>
                                      </p:cBhvr>
                                    </p:animMotion>
                                  </p:childTnLst>
                                </p:cTn>
                              </p:par>
                              <p:par>
                                <p:cTn id="1419" presetID="0" presetClass="path" presetSubtype="0" accel="50000" decel="50000" fill="hold" grpId="1" nodeType="withEffect">
                                  <p:stCondLst>
                                    <p:cond delay="0"/>
                                  </p:stCondLst>
                                  <p:childTnLst>
                                    <p:animMotion origin="layout" path="M 0 0 L 0.12847 0 " pathEditMode="relative" ptsTypes="AA">
                                      <p:cBhvr>
                                        <p:cTn id="1420" dur="100" fill="hold"/>
                                        <p:tgtEl>
                                          <p:spTgt spid="1147"/>
                                        </p:tgtEl>
                                        <p:attrNameLst>
                                          <p:attrName>ppt_x</p:attrName>
                                          <p:attrName>ppt_y</p:attrName>
                                        </p:attrNameLst>
                                      </p:cBhvr>
                                    </p:animMotion>
                                  </p:childTnLst>
                                </p:cTn>
                              </p:par>
                              <p:par>
                                <p:cTn id="1421" presetID="0" presetClass="path" presetSubtype="0" accel="50000" decel="50000" fill="hold" grpId="1" nodeType="withEffect">
                                  <p:stCondLst>
                                    <p:cond delay="0"/>
                                  </p:stCondLst>
                                  <p:childTnLst>
                                    <p:animMotion origin="layout" path="M 0 2.22222E-6 L 0.26076 -0.04051 " pathEditMode="relative" rAng="0" ptsTypes="AA">
                                      <p:cBhvr>
                                        <p:cTn id="1422" dur="100" fill="hold"/>
                                        <p:tgtEl>
                                          <p:spTgt spid="988"/>
                                        </p:tgtEl>
                                        <p:attrNameLst>
                                          <p:attrName>ppt_x</p:attrName>
                                          <p:attrName>ppt_y</p:attrName>
                                        </p:attrNameLst>
                                      </p:cBhvr>
                                      <p:rCtr x="130" y="-20"/>
                                    </p:animMotion>
                                  </p:childTnLst>
                                </p:cTn>
                              </p:par>
                              <p:par>
                                <p:cTn id="1423" presetID="0" presetClass="path" presetSubtype="0" accel="50000" decel="50000" fill="hold" grpId="1" nodeType="withEffect">
                                  <p:stCondLst>
                                    <p:cond delay="0"/>
                                  </p:stCondLst>
                                  <p:childTnLst>
                                    <p:animMotion origin="layout" path="M -4.44444E-6 3.33333E-6 L 0.26007 -0.04167 " pathEditMode="relative" rAng="0" ptsTypes="AA">
                                      <p:cBhvr>
                                        <p:cTn id="1424" dur="100" fill="hold"/>
                                        <p:tgtEl>
                                          <p:spTgt spid="1041"/>
                                        </p:tgtEl>
                                        <p:attrNameLst>
                                          <p:attrName>ppt_x</p:attrName>
                                          <p:attrName>ppt_y</p:attrName>
                                        </p:attrNameLst>
                                      </p:cBhvr>
                                      <p:rCtr x="130" y="-21"/>
                                    </p:animMotion>
                                  </p:childTnLst>
                                </p:cTn>
                              </p:par>
                              <p:par>
                                <p:cTn id="1425" presetID="0" presetClass="path" presetSubtype="0" accel="50000" decel="50000" fill="hold" grpId="1" nodeType="withEffect">
                                  <p:stCondLst>
                                    <p:cond delay="0"/>
                                  </p:stCondLst>
                                  <p:childTnLst>
                                    <p:animMotion origin="layout" path="M 2.77778E-6 -2.59259E-6 L 0.26059 -0.04444 " pathEditMode="relative" rAng="0" ptsTypes="AA">
                                      <p:cBhvr>
                                        <p:cTn id="1426" dur="100" fill="hold"/>
                                        <p:tgtEl>
                                          <p:spTgt spid="1081"/>
                                        </p:tgtEl>
                                        <p:attrNameLst>
                                          <p:attrName>ppt_x</p:attrName>
                                          <p:attrName>ppt_y</p:attrName>
                                        </p:attrNameLst>
                                      </p:cBhvr>
                                      <p:rCtr x="130" y="-22"/>
                                    </p:animMotion>
                                  </p:childTnLst>
                                </p:cTn>
                              </p:par>
                              <p:par>
                                <p:cTn id="1427" presetID="0" presetClass="path" presetSubtype="0" accel="50000" decel="50000" fill="hold" grpId="1" nodeType="withEffect">
                                  <p:stCondLst>
                                    <p:cond delay="0"/>
                                  </p:stCondLst>
                                  <p:childTnLst>
                                    <p:animMotion origin="layout" path="M -0.00469 -0.00116 L 0.26041 -0.04491 " pathEditMode="relative" rAng="0" ptsTypes="AA">
                                      <p:cBhvr>
                                        <p:cTn id="1428" dur="100" fill="hold"/>
                                        <p:tgtEl>
                                          <p:spTgt spid="1121"/>
                                        </p:tgtEl>
                                        <p:attrNameLst>
                                          <p:attrName>ppt_x</p:attrName>
                                          <p:attrName>ppt_y</p:attrName>
                                        </p:attrNameLst>
                                      </p:cBhvr>
                                      <p:rCtr x="132" y="-22"/>
                                    </p:animMotion>
                                  </p:childTnLst>
                                </p:cTn>
                              </p:par>
                              <p:par>
                                <p:cTn id="1429" presetID="0" presetClass="path" presetSubtype="0" accel="50000" decel="50000" fill="hold" grpId="1" nodeType="withEffect">
                                  <p:stCondLst>
                                    <p:cond delay="0"/>
                                  </p:stCondLst>
                                  <p:childTnLst>
                                    <p:animMotion origin="layout" path="M -0.02639 -4.07407E-6 L 0.25677 -0.06064 " pathEditMode="relative" rAng="0" ptsTypes="AA">
                                      <p:cBhvr>
                                        <p:cTn id="1430" dur="100" fill="hold"/>
                                        <p:tgtEl>
                                          <p:spTgt spid="996"/>
                                        </p:tgtEl>
                                        <p:attrNameLst>
                                          <p:attrName>ppt_x</p:attrName>
                                          <p:attrName>ppt_y</p:attrName>
                                        </p:attrNameLst>
                                      </p:cBhvr>
                                      <p:rCtr x="141" y="-30"/>
                                    </p:animMotion>
                                  </p:childTnLst>
                                </p:cTn>
                              </p:par>
                              <p:par>
                                <p:cTn id="1431" presetID="0" presetClass="path" presetSubtype="0" accel="50000" decel="50000" fill="hold" grpId="1" nodeType="withEffect">
                                  <p:stCondLst>
                                    <p:cond delay="0"/>
                                  </p:stCondLst>
                                  <p:childTnLst>
                                    <p:animMotion origin="layout" path="M 3.33333E-6 -2.96296E-6 L 0.2559 -0.06296 " pathEditMode="relative" rAng="0" ptsTypes="AA">
                                      <p:cBhvr>
                                        <p:cTn id="1432" dur="100" fill="hold"/>
                                        <p:tgtEl>
                                          <p:spTgt spid="1046"/>
                                        </p:tgtEl>
                                        <p:attrNameLst>
                                          <p:attrName>ppt_x</p:attrName>
                                          <p:attrName>ppt_y</p:attrName>
                                        </p:attrNameLst>
                                      </p:cBhvr>
                                      <p:rCtr x="128" y="-31"/>
                                    </p:animMotion>
                                  </p:childTnLst>
                                </p:cTn>
                              </p:par>
                              <p:par>
                                <p:cTn id="1433" presetID="0" presetClass="path" presetSubtype="0" accel="50000" decel="50000" fill="hold" grpId="1" nodeType="withEffect">
                                  <p:stCondLst>
                                    <p:cond delay="0"/>
                                  </p:stCondLst>
                                  <p:childTnLst>
                                    <p:animMotion origin="layout" path="M 4.16667E-6 1.11111E-6 L 0.25642 -0.06574 " pathEditMode="relative" rAng="0" ptsTypes="AA">
                                      <p:cBhvr>
                                        <p:cTn id="1434" dur="100" fill="hold"/>
                                        <p:tgtEl>
                                          <p:spTgt spid="1086"/>
                                        </p:tgtEl>
                                        <p:attrNameLst>
                                          <p:attrName>ppt_x</p:attrName>
                                          <p:attrName>ppt_y</p:attrName>
                                        </p:attrNameLst>
                                      </p:cBhvr>
                                      <p:rCtr x="128" y="-33"/>
                                    </p:animMotion>
                                  </p:childTnLst>
                                </p:cTn>
                              </p:par>
                              <p:par>
                                <p:cTn id="1435" presetID="0" presetClass="path" presetSubtype="0" accel="50000" decel="50000" fill="hold" grpId="1" nodeType="withEffect">
                                  <p:stCondLst>
                                    <p:cond delay="0"/>
                                  </p:stCondLst>
                                  <p:childTnLst>
                                    <p:animMotion origin="layout" path="M 5.55556E-7 -4.81481E-6 L 0.25625 -0.06412 " pathEditMode="relative" rAng="0" ptsTypes="AA">
                                      <p:cBhvr>
                                        <p:cTn id="1436" dur="100" fill="hold"/>
                                        <p:tgtEl>
                                          <p:spTgt spid="1126"/>
                                        </p:tgtEl>
                                        <p:attrNameLst>
                                          <p:attrName>ppt_x</p:attrName>
                                          <p:attrName>ppt_y</p:attrName>
                                        </p:attrNameLst>
                                      </p:cBhvr>
                                      <p:rCtr x="128" y="-32"/>
                                    </p:animMotion>
                                  </p:childTnLst>
                                </p:cTn>
                              </p:par>
                              <p:par>
                                <p:cTn id="1437" presetID="0" presetClass="path" presetSubtype="0" accel="50000" decel="50000" fill="hold" grpId="1" nodeType="withEffect">
                                  <p:stCondLst>
                                    <p:cond delay="0"/>
                                  </p:stCondLst>
                                  <p:childTnLst>
                                    <p:animMotion origin="layout" path="M 0.00035 1.48148E-6 L 0.21302 0.00046 " pathEditMode="relative" rAng="0" ptsTypes="AA">
                                      <p:cBhvr>
                                        <p:cTn id="1438" dur="100" fill="hold"/>
                                        <p:tgtEl>
                                          <p:spTgt spid="1012"/>
                                        </p:tgtEl>
                                        <p:attrNameLst>
                                          <p:attrName>ppt_x</p:attrName>
                                          <p:attrName>ppt_y</p:attrName>
                                        </p:attrNameLst>
                                      </p:cBhvr>
                                      <p:rCtr x="10625" y="23"/>
                                    </p:animMotion>
                                  </p:childTnLst>
                                </p:cTn>
                              </p:par>
                              <p:par>
                                <p:cTn id="1439" presetID="0" presetClass="path" presetSubtype="0" accel="50000" decel="50000" fill="hold" grpId="1" nodeType="withEffect">
                                  <p:stCondLst>
                                    <p:cond delay="0"/>
                                  </p:stCondLst>
                                  <p:childTnLst>
                                    <p:animMotion origin="layout" path="M 3.33333E-6 2.59259E-6 L 0.21215 0.00092 " pathEditMode="relative" rAng="0" ptsTypes="AA">
                                      <p:cBhvr>
                                        <p:cTn id="1440" dur="100" fill="hold"/>
                                        <p:tgtEl>
                                          <p:spTgt spid="1052"/>
                                        </p:tgtEl>
                                        <p:attrNameLst>
                                          <p:attrName>ppt_x</p:attrName>
                                          <p:attrName>ppt_y</p:attrName>
                                        </p:attrNameLst>
                                      </p:cBhvr>
                                      <p:rCtr x="106" y="0"/>
                                    </p:animMotion>
                                  </p:childTnLst>
                                </p:cTn>
                              </p:par>
                              <p:par>
                                <p:cTn id="1441" presetID="0" presetClass="path" presetSubtype="0" accel="50000" decel="50000" fill="hold" grpId="1" nodeType="withEffect">
                                  <p:stCondLst>
                                    <p:cond delay="0"/>
                                  </p:stCondLst>
                                  <p:childTnLst>
                                    <p:animMotion origin="layout" path="M 4.16667E-6 -3.33333E-6 L 0.21267 -3.33333E-6 " pathEditMode="relative" rAng="0" ptsTypes="AA">
                                      <p:cBhvr>
                                        <p:cTn id="1442" dur="100" fill="hold"/>
                                        <p:tgtEl>
                                          <p:spTgt spid="1092"/>
                                        </p:tgtEl>
                                        <p:attrNameLst>
                                          <p:attrName>ppt_x</p:attrName>
                                          <p:attrName>ppt_y</p:attrName>
                                        </p:attrNameLst>
                                      </p:cBhvr>
                                      <p:rCtr x="106" y="0"/>
                                    </p:animMotion>
                                  </p:childTnLst>
                                </p:cTn>
                              </p:par>
                              <p:par>
                                <p:cTn id="1443" presetID="0" presetClass="path" presetSubtype="0" accel="50000" decel="50000" fill="hold" grpId="1" nodeType="withEffect">
                                  <p:stCondLst>
                                    <p:cond delay="0"/>
                                  </p:stCondLst>
                                  <p:childTnLst>
                                    <p:animMotion origin="layout" path="M 4.16667E-6 -7.40741E-7 L 0.21267 -0.00046 " pathEditMode="relative" rAng="0" ptsTypes="AA">
                                      <p:cBhvr>
                                        <p:cTn id="1444" dur="100" fill="hold"/>
                                        <p:tgtEl>
                                          <p:spTgt spid="1132"/>
                                        </p:tgtEl>
                                        <p:attrNameLst>
                                          <p:attrName>ppt_x</p:attrName>
                                          <p:attrName>ppt_y</p:attrName>
                                        </p:attrNameLst>
                                      </p:cBhvr>
                                      <p:rCtr x="106" y="0"/>
                                    </p:animMotion>
                                  </p:childTnLst>
                                </p:cTn>
                              </p:par>
                              <p:par>
                                <p:cTn id="1445" presetID="0" presetClass="path" presetSubtype="0" accel="50000" decel="50000" fill="hold" grpId="1" nodeType="withEffect">
                                  <p:stCondLst>
                                    <p:cond delay="0"/>
                                  </p:stCondLst>
                                  <p:childTnLst>
                                    <p:animMotion origin="layout" path="M 1.94444E-6 -3.33333E-6 L 0.19045 -3.33333E-6 " pathEditMode="relative" rAng="0" ptsTypes="AA">
                                      <p:cBhvr>
                                        <p:cTn id="1446" dur="100" fill="hold"/>
                                        <p:tgtEl>
                                          <p:spTgt spid="1017"/>
                                        </p:tgtEl>
                                        <p:attrNameLst>
                                          <p:attrName>ppt_x</p:attrName>
                                          <p:attrName>ppt_y</p:attrName>
                                        </p:attrNameLst>
                                      </p:cBhvr>
                                      <p:rCtr x="95" y="0"/>
                                    </p:animMotion>
                                  </p:childTnLst>
                                </p:cTn>
                              </p:par>
                              <p:par>
                                <p:cTn id="1447" presetID="0" presetClass="path" presetSubtype="0" accel="50000" decel="50000" fill="hold" grpId="1" nodeType="withEffect">
                                  <p:stCondLst>
                                    <p:cond delay="0"/>
                                  </p:stCondLst>
                                  <p:childTnLst>
                                    <p:animMotion origin="layout" path="M -2.5E-6 -2.22222E-6 L 0.18976 -2.22222E-6 " pathEditMode="relative" rAng="0" ptsTypes="AA">
                                      <p:cBhvr>
                                        <p:cTn id="1448" dur="100" fill="hold"/>
                                        <p:tgtEl>
                                          <p:spTgt spid="1057"/>
                                        </p:tgtEl>
                                        <p:attrNameLst>
                                          <p:attrName>ppt_x</p:attrName>
                                          <p:attrName>ppt_y</p:attrName>
                                        </p:attrNameLst>
                                      </p:cBhvr>
                                      <p:rCtr x="95" y="0"/>
                                    </p:animMotion>
                                  </p:childTnLst>
                                </p:cTn>
                              </p:par>
                              <p:par>
                                <p:cTn id="1449" presetID="0" presetClass="path" presetSubtype="0" accel="50000" decel="50000" fill="hold" grpId="1" nodeType="withEffect">
                                  <p:stCondLst>
                                    <p:cond delay="0"/>
                                  </p:stCondLst>
                                  <p:childTnLst>
                                    <p:animMotion origin="layout" path="M 4.72222E-6 1.85185E-6 L 0.1901 1.85185E-6 " pathEditMode="relative" rAng="0" ptsTypes="AA">
                                      <p:cBhvr>
                                        <p:cTn id="1450" dur="100" fill="hold"/>
                                        <p:tgtEl>
                                          <p:spTgt spid="1097"/>
                                        </p:tgtEl>
                                        <p:attrNameLst>
                                          <p:attrName>ppt_x</p:attrName>
                                          <p:attrName>ppt_y</p:attrName>
                                        </p:attrNameLst>
                                      </p:cBhvr>
                                      <p:rCtr x="95" y="0"/>
                                    </p:animMotion>
                                  </p:childTnLst>
                                </p:cTn>
                              </p:par>
                              <p:par>
                                <p:cTn id="1451" presetID="0" presetClass="path" presetSubtype="0" accel="50000" decel="50000" fill="hold" grpId="1" nodeType="withEffect">
                                  <p:stCondLst>
                                    <p:cond delay="0"/>
                                  </p:stCondLst>
                                  <p:childTnLst>
                                    <p:animMotion origin="layout" path="M 4.72222E-6 4.44444E-6 L 0.1901 0.00069 " pathEditMode="relative" rAng="0" ptsTypes="AA">
                                      <p:cBhvr>
                                        <p:cTn id="1452" dur="100" fill="hold"/>
                                        <p:tgtEl>
                                          <p:spTgt spid="1137"/>
                                        </p:tgtEl>
                                        <p:attrNameLst>
                                          <p:attrName>ppt_x</p:attrName>
                                          <p:attrName>ppt_y</p:attrName>
                                        </p:attrNameLst>
                                      </p:cBhvr>
                                      <p:rCtr x="95" y="0"/>
                                    </p:animMotion>
                                  </p:childTnLst>
                                </p:cTn>
                              </p:par>
                              <p:par>
                                <p:cTn id="1453" presetID="0" presetClass="path" presetSubtype="0" accel="50000" decel="50000" fill="hold" grpId="1" nodeType="withEffect">
                                  <p:stCondLst>
                                    <p:cond delay="0"/>
                                  </p:stCondLst>
                                  <p:childTnLst>
                                    <p:animMotion origin="layout" path="M 5.55556E-7 -1.11111E-6 L 0.16875 -0.00069 " pathEditMode="relative" rAng="0" ptsTypes="AA">
                                      <p:cBhvr>
                                        <p:cTn id="1454" dur="100" fill="hold"/>
                                        <p:tgtEl>
                                          <p:spTgt spid="1022"/>
                                        </p:tgtEl>
                                        <p:attrNameLst>
                                          <p:attrName>ppt_x</p:attrName>
                                          <p:attrName>ppt_y</p:attrName>
                                        </p:attrNameLst>
                                      </p:cBhvr>
                                      <p:rCtr x="84" y="0"/>
                                    </p:animMotion>
                                  </p:childTnLst>
                                </p:cTn>
                              </p:par>
                              <p:par>
                                <p:cTn id="1455" presetID="0" presetClass="path" presetSubtype="0" accel="50000" decel="50000" fill="hold" nodeType="withEffect">
                                  <p:stCondLst>
                                    <p:cond delay="0"/>
                                  </p:stCondLst>
                                  <p:childTnLst>
                                    <p:animMotion origin="layout" path="M 2.5E-6 1.11022E-16 L 0.16788 -0.00046 " pathEditMode="relative" rAng="0" ptsTypes="AA">
                                      <p:cBhvr>
                                        <p:cTn id="1456" dur="100" fill="hold"/>
                                        <p:tgtEl>
                                          <p:spTgt spid="1062"/>
                                        </p:tgtEl>
                                        <p:attrNameLst>
                                          <p:attrName>ppt_x</p:attrName>
                                          <p:attrName>ppt_y</p:attrName>
                                        </p:attrNameLst>
                                      </p:cBhvr>
                                      <p:rCtr x="84" y="0"/>
                                    </p:animMotion>
                                  </p:childTnLst>
                                </p:cTn>
                              </p:par>
                              <p:par>
                                <p:cTn id="1457" presetID="0" presetClass="path" presetSubtype="0" accel="50000" decel="50000" fill="hold" nodeType="withEffect">
                                  <p:stCondLst>
                                    <p:cond delay="0"/>
                                  </p:stCondLst>
                                  <p:childTnLst>
                                    <p:animMotion origin="layout" path="M 3.33333E-6 4.07407E-6 L 0.1684 -0.0007 " pathEditMode="relative" rAng="0" ptsTypes="AA">
                                      <p:cBhvr>
                                        <p:cTn id="1458" dur="100" fill="hold"/>
                                        <p:tgtEl>
                                          <p:spTgt spid="1102"/>
                                        </p:tgtEl>
                                        <p:attrNameLst>
                                          <p:attrName>ppt_x</p:attrName>
                                          <p:attrName>ppt_y</p:attrName>
                                        </p:attrNameLst>
                                      </p:cBhvr>
                                      <p:rCtr x="84" y="0"/>
                                    </p:animMotion>
                                  </p:childTnLst>
                                </p:cTn>
                              </p:par>
                              <p:par>
                                <p:cTn id="1459" presetID="0" presetClass="path" presetSubtype="0" accel="50000" decel="50000" fill="hold" grpId="1" nodeType="withEffect">
                                  <p:stCondLst>
                                    <p:cond delay="0"/>
                                  </p:stCondLst>
                                  <p:childTnLst>
                                    <p:animMotion origin="layout" path="M 3.33333E-6 -3.33333E-6 L 0.1684 -3.33333E-6 " pathEditMode="relative" rAng="0" ptsTypes="AA">
                                      <p:cBhvr>
                                        <p:cTn id="1460" dur="100" fill="hold"/>
                                        <p:tgtEl>
                                          <p:spTgt spid="1142"/>
                                        </p:tgtEl>
                                        <p:attrNameLst>
                                          <p:attrName>ppt_x</p:attrName>
                                          <p:attrName>ppt_y</p:attrName>
                                        </p:attrNameLst>
                                      </p:cBhvr>
                                      <p:rCtr x="84" y="0"/>
                                    </p:animMotion>
                                  </p:childTnLst>
                                </p:cTn>
                              </p:par>
                              <p:par>
                                <p:cTn id="1461" presetID="0" presetClass="path" presetSubtype="0" accel="50000" decel="50000" fill="hold" grpId="1" nodeType="withEffect">
                                  <p:stCondLst>
                                    <p:cond delay="0"/>
                                  </p:stCondLst>
                                  <p:childTnLst>
                                    <p:animMotion origin="layout" path="M -8.33333E-7 -1.85185E-6 L 0.23455 -0.00069 " pathEditMode="relative" rAng="0" ptsTypes="AA">
                                      <p:cBhvr>
                                        <p:cTn id="1462" dur="100" fill="hold"/>
                                        <p:tgtEl>
                                          <p:spTgt spid="1004"/>
                                        </p:tgtEl>
                                        <p:attrNameLst>
                                          <p:attrName>ppt_x</p:attrName>
                                          <p:attrName>ppt_y</p:attrName>
                                        </p:attrNameLst>
                                      </p:cBhvr>
                                      <p:rCtr x="117" y="0"/>
                                    </p:animMotion>
                                  </p:childTnLst>
                                </p:cTn>
                              </p:par>
                              <p:par>
                                <p:cTn id="1463" presetID="0" presetClass="path" presetSubtype="0" accel="50000" decel="50000" fill="hold" grpId="1" nodeType="withEffect">
                                  <p:stCondLst>
                                    <p:cond delay="0"/>
                                  </p:stCondLst>
                                  <p:childTnLst>
                                    <p:animMotion origin="layout" path="M 4.72222E-6 -7.40741E-7 L 0.23385 -7.40741E-7 " pathEditMode="relative" rAng="0" ptsTypes="AA">
                                      <p:cBhvr>
                                        <p:cTn id="1464" dur="100" fill="hold"/>
                                        <p:tgtEl>
                                          <p:spTgt spid="1051"/>
                                        </p:tgtEl>
                                        <p:attrNameLst>
                                          <p:attrName>ppt_x</p:attrName>
                                          <p:attrName>ppt_y</p:attrName>
                                        </p:attrNameLst>
                                      </p:cBhvr>
                                      <p:rCtr x="117" y="0"/>
                                    </p:animMotion>
                                  </p:childTnLst>
                                </p:cTn>
                              </p:par>
                              <p:par>
                                <p:cTn id="1465" presetID="0" presetClass="path" presetSubtype="0" accel="50000" decel="50000" fill="hold" grpId="1" nodeType="withEffect">
                                  <p:stCondLst>
                                    <p:cond delay="0"/>
                                  </p:stCondLst>
                                  <p:childTnLst>
                                    <p:animMotion origin="layout" path="M 1.94444E-6 3.33333E-6 L 0.2342 -0.0007 " pathEditMode="relative" rAng="0" ptsTypes="AA">
                                      <p:cBhvr>
                                        <p:cTn id="1466" dur="100" fill="hold"/>
                                        <p:tgtEl>
                                          <p:spTgt spid="1091"/>
                                        </p:tgtEl>
                                        <p:attrNameLst>
                                          <p:attrName>ppt_x</p:attrName>
                                          <p:attrName>ppt_y</p:attrName>
                                        </p:attrNameLst>
                                      </p:cBhvr>
                                      <p:rCtr x="117" y="0"/>
                                    </p:animMotion>
                                  </p:childTnLst>
                                </p:cTn>
                              </p:par>
                              <p:par>
                                <p:cTn id="1467" presetID="0" presetClass="path" presetSubtype="0" accel="50000" decel="50000" fill="hold" grpId="1" nodeType="withEffect">
                                  <p:stCondLst>
                                    <p:cond delay="0"/>
                                  </p:stCondLst>
                                  <p:childTnLst>
                                    <p:animMotion origin="layout" path="M 1.94444E-6 -2.59259E-6 L 0.2342 0.00047 " pathEditMode="relative" rAng="0" ptsTypes="AA">
                                      <p:cBhvr>
                                        <p:cTn id="1468" dur="100" fill="hold"/>
                                        <p:tgtEl>
                                          <p:spTgt spid="1131"/>
                                        </p:tgtEl>
                                        <p:attrNameLst>
                                          <p:attrName>ppt_x</p:attrName>
                                          <p:attrName>ppt_y</p:attrName>
                                        </p:attrNameLst>
                                      </p:cBhvr>
                                      <p:rCtr x="117" y="0"/>
                                    </p:animMotion>
                                  </p:childTnLst>
                                </p:cTn>
                              </p:par>
                            </p:childTnLst>
                          </p:cTn>
                        </p:par>
                      </p:childTnLst>
                    </p:cTn>
                  </p:par>
                  <p:par>
                    <p:cTn id="1469" fill="hold">
                      <p:stCondLst>
                        <p:cond delay="indefinite"/>
                      </p:stCondLst>
                      <p:childTnLst>
                        <p:par>
                          <p:cTn id="1470" fill="hold">
                            <p:stCondLst>
                              <p:cond delay="0"/>
                            </p:stCondLst>
                            <p:childTnLst>
                              <p:par>
                                <p:cTn id="1471" presetID="9" presetClass="exit" presetSubtype="0" fill="hold" grpId="1" nodeType="clickEffect">
                                  <p:stCondLst>
                                    <p:cond delay="0"/>
                                  </p:stCondLst>
                                  <p:childTnLst>
                                    <p:animEffect transition="out" filter="dissolve">
                                      <p:cBhvr>
                                        <p:cTn id="1472" dur="500"/>
                                        <p:tgtEl>
                                          <p:spTgt spid="2"/>
                                        </p:tgtEl>
                                      </p:cBhvr>
                                    </p:animEffect>
                                    <p:set>
                                      <p:cBhvr>
                                        <p:cTn id="1473" dur="1" fill="hold">
                                          <p:stCondLst>
                                            <p:cond delay="499"/>
                                          </p:stCondLst>
                                        </p:cTn>
                                        <p:tgtEl>
                                          <p:spTgt spid="2"/>
                                        </p:tgtEl>
                                        <p:attrNameLst>
                                          <p:attrName>style.visibility</p:attrName>
                                        </p:attrNameLst>
                                      </p:cBhvr>
                                      <p:to>
                                        <p:strVal val="hidden"/>
                                      </p:to>
                                    </p:set>
                                  </p:childTnLst>
                                </p:cTn>
                              </p:par>
                            </p:childTnLst>
                          </p:cTn>
                        </p:par>
                      </p:childTnLst>
                    </p:cTn>
                  </p:par>
                  <p:par>
                    <p:cTn id="1474" fill="hold">
                      <p:stCondLst>
                        <p:cond delay="indefinite"/>
                      </p:stCondLst>
                      <p:childTnLst>
                        <p:par>
                          <p:cTn id="1475" fill="hold">
                            <p:stCondLst>
                              <p:cond delay="0"/>
                            </p:stCondLst>
                            <p:childTnLst>
                              <p:par>
                                <p:cTn id="1476" presetID="9" presetClass="entr" presetSubtype="0" fill="hold" grpId="0" nodeType="clickEffect">
                                  <p:stCondLst>
                                    <p:cond delay="0"/>
                                  </p:stCondLst>
                                  <p:childTnLst>
                                    <p:set>
                                      <p:cBhvr>
                                        <p:cTn id="1477" dur="1" fill="hold">
                                          <p:stCondLst>
                                            <p:cond delay="0"/>
                                          </p:stCondLst>
                                        </p:cTn>
                                        <p:tgtEl>
                                          <p:spTgt spid="3"/>
                                        </p:tgtEl>
                                        <p:attrNameLst>
                                          <p:attrName>style.visibility</p:attrName>
                                        </p:attrNameLst>
                                      </p:cBhvr>
                                      <p:to>
                                        <p:strVal val="visible"/>
                                      </p:to>
                                    </p:set>
                                    <p:animEffect transition="in" filter="dissolve">
                                      <p:cBhvr>
                                        <p:cTn id="1478" dur="500"/>
                                        <p:tgtEl>
                                          <p:spTgt spid="3"/>
                                        </p:tgtEl>
                                      </p:cBhvr>
                                    </p:animEffect>
                                  </p:childTnLst>
                                </p:cTn>
                              </p:par>
                            </p:childTnLst>
                          </p:cTn>
                        </p:par>
                        <p:par>
                          <p:cTn id="1479" fill="hold">
                            <p:stCondLst>
                              <p:cond delay="500"/>
                            </p:stCondLst>
                            <p:childTnLst>
                              <p:par>
                                <p:cTn id="1480" presetID="5" presetClass="entr" presetSubtype="10" fill="hold" grpId="0" nodeType="afterEffect">
                                  <p:stCondLst>
                                    <p:cond delay="0"/>
                                  </p:stCondLst>
                                  <p:childTnLst>
                                    <p:set>
                                      <p:cBhvr>
                                        <p:cTn id="1481" dur="1" fill="hold">
                                          <p:stCondLst>
                                            <p:cond delay="0"/>
                                          </p:stCondLst>
                                        </p:cTn>
                                        <p:tgtEl>
                                          <p:spTgt spid="4106"/>
                                        </p:tgtEl>
                                        <p:attrNameLst>
                                          <p:attrName>style.visibility</p:attrName>
                                        </p:attrNameLst>
                                      </p:cBhvr>
                                      <p:to>
                                        <p:strVal val="visible"/>
                                      </p:to>
                                    </p:set>
                                    <p:animEffect transition="in" filter="checkerboard(across)">
                                      <p:cBhvr>
                                        <p:cTn id="1482" dur="100"/>
                                        <p:tgtEl>
                                          <p:spTgt spid="4106"/>
                                        </p:tgtEl>
                                      </p:cBhvr>
                                    </p:animEffect>
                                  </p:childTnLst>
                                </p:cTn>
                              </p:par>
                            </p:childTnLst>
                          </p:cTn>
                        </p:par>
                        <p:par>
                          <p:cTn id="1483" fill="hold">
                            <p:stCondLst>
                              <p:cond delay="600"/>
                            </p:stCondLst>
                            <p:childTnLst>
                              <p:par>
                                <p:cTn id="1484" presetID="5" presetClass="entr" presetSubtype="10" fill="hold" grpId="0" nodeType="afterEffect">
                                  <p:stCondLst>
                                    <p:cond delay="0"/>
                                  </p:stCondLst>
                                  <p:childTnLst>
                                    <p:set>
                                      <p:cBhvr>
                                        <p:cTn id="1485" dur="1" fill="hold">
                                          <p:stCondLst>
                                            <p:cond delay="0"/>
                                          </p:stCondLst>
                                        </p:cTn>
                                        <p:tgtEl>
                                          <p:spTgt spid="453"/>
                                        </p:tgtEl>
                                        <p:attrNameLst>
                                          <p:attrName>style.visibility</p:attrName>
                                        </p:attrNameLst>
                                      </p:cBhvr>
                                      <p:to>
                                        <p:strVal val="visible"/>
                                      </p:to>
                                    </p:set>
                                    <p:animEffect transition="in" filter="checkerboard(across)">
                                      <p:cBhvr>
                                        <p:cTn id="1486" dur="500"/>
                                        <p:tgtEl>
                                          <p:spTgt spid="453"/>
                                        </p:tgtEl>
                                      </p:cBhvr>
                                    </p:animEffect>
                                  </p:childTnLst>
                                </p:cTn>
                              </p:par>
                            </p:childTnLst>
                          </p:cTn>
                        </p:par>
                        <p:par>
                          <p:cTn id="1487" fill="hold">
                            <p:stCondLst>
                              <p:cond delay="1100"/>
                            </p:stCondLst>
                            <p:childTnLst>
                              <p:par>
                                <p:cTn id="1488" presetID="5" presetClass="entr" presetSubtype="10" fill="hold" grpId="0" nodeType="afterEffect">
                                  <p:stCondLst>
                                    <p:cond delay="0"/>
                                  </p:stCondLst>
                                  <p:childTnLst>
                                    <p:set>
                                      <p:cBhvr>
                                        <p:cTn id="1489" dur="1" fill="hold">
                                          <p:stCondLst>
                                            <p:cond delay="0"/>
                                          </p:stCondLst>
                                        </p:cTn>
                                        <p:tgtEl>
                                          <p:spTgt spid="463"/>
                                        </p:tgtEl>
                                        <p:attrNameLst>
                                          <p:attrName>style.visibility</p:attrName>
                                        </p:attrNameLst>
                                      </p:cBhvr>
                                      <p:to>
                                        <p:strVal val="visible"/>
                                      </p:to>
                                    </p:set>
                                    <p:animEffect transition="in" filter="checkerboard(across)">
                                      <p:cBhvr>
                                        <p:cTn id="1490" dur="500"/>
                                        <p:tgtEl>
                                          <p:spTgt spid="463"/>
                                        </p:tgtEl>
                                      </p:cBhvr>
                                    </p:animEffect>
                                  </p:childTnLst>
                                </p:cTn>
                              </p:par>
                              <p:par>
                                <p:cTn id="1491" presetID="0" presetClass="path" presetSubtype="0" accel="50000" decel="50000" fill="hold" grpId="1" nodeType="withEffect">
                                  <p:stCondLst>
                                    <p:cond delay="0"/>
                                  </p:stCondLst>
                                  <p:childTnLst>
                                    <p:animMotion origin="layout" path="M -8.33333E-7 1.48148E-6 L -0.16996 -0.01875 " pathEditMode="relative" rAng="0" ptsTypes="AA">
                                      <p:cBhvr>
                                        <p:cTn id="1492" dur="100" fill="hold"/>
                                        <p:tgtEl>
                                          <p:spTgt spid="1001"/>
                                        </p:tgtEl>
                                        <p:attrNameLst>
                                          <p:attrName>ppt_x</p:attrName>
                                          <p:attrName>ppt_y</p:attrName>
                                        </p:attrNameLst>
                                      </p:cBhvr>
                                      <p:rCtr x="-85" y="-9"/>
                                    </p:animMotion>
                                  </p:childTnLst>
                                </p:cTn>
                              </p:par>
                              <p:par>
                                <p:cTn id="1493" presetID="0" presetClass="path" presetSubtype="0" accel="50000" decel="50000" fill="hold" grpId="1" nodeType="withEffect">
                                  <p:stCondLst>
                                    <p:cond delay="0"/>
                                  </p:stCondLst>
                                  <p:childTnLst>
                                    <p:animMotion origin="layout" path="M 0 0 L -0.19149 -0.02176 " pathEditMode="relative" ptsTypes="AA">
                                      <p:cBhvr>
                                        <p:cTn id="1494" dur="100" fill="hold"/>
                                        <p:tgtEl>
                                          <p:spTgt spid="1013"/>
                                        </p:tgtEl>
                                        <p:attrNameLst>
                                          <p:attrName>ppt_x</p:attrName>
                                          <p:attrName>ppt_y</p:attrName>
                                        </p:attrNameLst>
                                      </p:cBhvr>
                                    </p:animMotion>
                                  </p:childTnLst>
                                </p:cTn>
                              </p:par>
                              <p:par>
                                <p:cTn id="1495" presetID="0" presetClass="path" presetSubtype="0" accel="50000" decel="50000" fill="hold" grpId="1" nodeType="withEffect">
                                  <p:stCondLst>
                                    <p:cond delay="0"/>
                                  </p:stCondLst>
                                  <p:childTnLst>
                                    <p:animMotion origin="layout" path="M -8.33333E-7 3.7037E-7 L -0.21371 -0.02176 " pathEditMode="relative" rAng="0" ptsTypes="AA">
                                      <p:cBhvr>
                                        <p:cTn id="1496" dur="100" fill="hold"/>
                                        <p:tgtEl>
                                          <p:spTgt spid="1018"/>
                                        </p:tgtEl>
                                        <p:attrNameLst>
                                          <p:attrName>ppt_x</p:attrName>
                                          <p:attrName>ppt_y</p:attrName>
                                        </p:attrNameLst>
                                      </p:cBhvr>
                                      <p:rCtr x="-107" y="-11"/>
                                    </p:animMotion>
                                  </p:childTnLst>
                                </p:cTn>
                              </p:par>
                              <p:par>
                                <p:cTn id="1497" presetID="0" presetClass="path" presetSubtype="0" accel="50000" decel="50000" fill="hold" grpId="1" nodeType="withEffect">
                                  <p:stCondLst>
                                    <p:cond delay="0"/>
                                  </p:stCondLst>
                                  <p:childTnLst>
                                    <p:animMotion origin="layout" path="M 0 0 L -0.23611 -0.02222 " pathEditMode="relative" ptsTypes="AA">
                                      <p:cBhvr>
                                        <p:cTn id="1498" dur="100" fill="hold"/>
                                        <p:tgtEl>
                                          <p:spTgt spid="1023"/>
                                        </p:tgtEl>
                                        <p:attrNameLst>
                                          <p:attrName>ppt_x</p:attrName>
                                          <p:attrName>ppt_y</p:attrName>
                                        </p:attrNameLst>
                                      </p:cBhvr>
                                    </p:animMotion>
                                  </p:childTnLst>
                                </p:cTn>
                              </p:par>
                              <p:par>
                                <p:cTn id="1499" presetID="0" presetClass="path" presetSubtype="0" accel="50000" decel="50000" fill="hold" grpId="1" nodeType="withEffect">
                                  <p:stCondLst>
                                    <p:cond delay="0"/>
                                  </p:stCondLst>
                                  <p:childTnLst>
                                    <p:animMotion origin="layout" path="M 0 0 L -0.12639 0.02176 " pathEditMode="relative" ptsTypes="AA">
                                      <p:cBhvr>
                                        <p:cTn id="1500" dur="100" fill="hold"/>
                                        <p:tgtEl>
                                          <p:spTgt spid="989"/>
                                        </p:tgtEl>
                                        <p:attrNameLst>
                                          <p:attrName>ppt_x</p:attrName>
                                          <p:attrName>ppt_y</p:attrName>
                                        </p:attrNameLst>
                                      </p:cBhvr>
                                    </p:animMotion>
                                  </p:childTnLst>
                                </p:cTn>
                              </p:par>
                              <p:par>
                                <p:cTn id="1501" presetID="0" presetClass="path" presetSubtype="0" accel="50000" decel="50000" fill="hold" grpId="1" nodeType="withEffect">
                                  <p:stCondLst>
                                    <p:cond delay="0"/>
                                  </p:stCondLst>
                                  <p:childTnLst>
                                    <p:animMotion origin="layout" path="M 0 0 L -0.17101 -0.01991 " pathEditMode="relative" ptsTypes="AA">
                                      <p:cBhvr>
                                        <p:cTn id="1502" dur="100" fill="hold"/>
                                        <p:tgtEl>
                                          <p:spTgt spid="1048"/>
                                        </p:tgtEl>
                                        <p:attrNameLst>
                                          <p:attrName>ppt_x</p:attrName>
                                          <p:attrName>ppt_y</p:attrName>
                                        </p:attrNameLst>
                                      </p:cBhvr>
                                    </p:animMotion>
                                  </p:childTnLst>
                                </p:cTn>
                              </p:par>
                              <p:par>
                                <p:cTn id="1503" presetID="0" presetClass="path" presetSubtype="0" accel="50000" decel="50000" fill="hold" grpId="1" nodeType="withEffect">
                                  <p:stCondLst>
                                    <p:cond delay="0"/>
                                  </p:stCondLst>
                                  <p:childTnLst>
                                    <p:animMotion origin="layout" path="M 0 0 L -0.19236 -0.02153 " pathEditMode="relative" ptsTypes="AA">
                                      <p:cBhvr>
                                        <p:cTn id="1504" dur="100" fill="hold"/>
                                        <p:tgtEl>
                                          <p:spTgt spid="1053"/>
                                        </p:tgtEl>
                                        <p:attrNameLst>
                                          <p:attrName>ppt_x</p:attrName>
                                          <p:attrName>ppt_y</p:attrName>
                                        </p:attrNameLst>
                                      </p:cBhvr>
                                    </p:animMotion>
                                  </p:childTnLst>
                                </p:cTn>
                              </p:par>
                              <p:par>
                                <p:cTn id="1505" presetID="0" presetClass="path" presetSubtype="0" accel="50000" decel="50000" fill="hold" grpId="1" nodeType="withEffect">
                                  <p:stCondLst>
                                    <p:cond delay="0"/>
                                  </p:stCondLst>
                                  <p:childTnLst>
                                    <p:animMotion origin="layout" path="M 0 0 L -0.21475 -0.01945 " pathEditMode="relative" ptsTypes="AA">
                                      <p:cBhvr>
                                        <p:cTn id="1506" dur="100" fill="hold"/>
                                        <p:tgtEl>
                                          <p:spTgt spid="1058"/>
                                        </p:tgtEl>
                                        <p:attrNameLst>
                                          <p:attrName>ppt_x</p:attrName>
                                          <p:attrName>ppt_y</p:attrName>
                                        </p:attrNameLst>
                                      </p:cBhvr>
                                    </p:animMotion>
                                  </p:childTnLst>
                                </p:cTn>
                              </p:par>
                              <p:par>
                                <p:cTn id="1507" presetID="0" presetClass="path" presetSubtype="0" accel="50000" decel="50000" fill="hold" grpId="1" nodeType="withEffect">
                                  <p:stCondLst>
                                    <p:cond delay="0"/>
                                  </p:stCondLst>
                                  <p:childTnLst>
                                    <p:animMotion origin="layout" path="M 0 0 L -0.12673 -0.00023 " pathEditMode="relative" ptsTypes="AA">
                                      <p:cBhvr>
                                        <p:cTn id="1508" dur="100" fill="hold"/>
                                        <p:tgtEl>
                                          <p:spTgt spid="1042"/>
                                        </p:tgtEl>
                                        <p:attrNameLst>
                                          <p:attrName>ppt_x</p:attrName>
                                          <p:attrName>ppt_y</p:attrName>
                                        </p:attrNameLst>
                                      </p:cBhvr>
                                    </p:animMotion>
                                  </p:childTnLst>
                                </p:cTn>
                              </p:par>
                              <p:par>
                                <p:cTn id="1509" presetID="35" presetClass="path" presetSubtype="0" accel="50000" decel="50000" fill="hold" grpId="1" nodeType="withEffect">
                                  <p:stCondLst>
                                    <p:cond delay="0"/>
                                  </p:stCondLst>
                                  <p:childTnLst>
                                    <p:animMotion origin="layout" path="M 0.01354 -7.40741E-7 L -0.23646 -7.40741E-7 " pathEditMode="relative" rAng="0" ptsTypes="AA">
                                      <p:cBhvr>
                                        <p:cTn id="1510" dur="100" fill="hold"/>
                                        <p:tgtEl>
                                          <p:spTgt spid="1063"/>
                                        </p:tgtEl>
                                        <p:attrNameLst>
                                          <p:attrName>ppt_x</p:attrName>
                                          <p:attrName>ppt_y</p:attrName>
                                        </p:attrNameLst>
                                      </p:cBhvr>
                                      <p:rCtr x="-12500" y="0"/>
                                    </p:animMotion>
                                  </p:childTnLst>
                                </p:cTn>
                              </p:par>
                              <p:par>
                                <p:cTn id="1511" presetID="0" presetClass="path" presetSubtype="0" accel="50000" decel="50000" fill="hold" grpId="1" nodeType="withEffect">
                                  <p:stCondLst>
                                    <p:cond delay="0"/>
                                  </p:stCondLst>
                                  <p:childTnLst>
                                    <p:animMotion origin="layout" path="M 0 0 L -0.17066 -0.01805 " pathEditMode="relative" ptsTypes="AA">
                                      <p:cBhvr>
                                        <p:cTn id="1512" dur="100" fill="hold"/>
                                        <p:tgtEl>
                                          <p:spTgt spid="1088"/>
                                        </p:tgtEl>
                                        <p:attrNameLst>
                                          <p:attrName>ppt_x</p:attrName>
                                          <p:attrName>ppt_y</p:attrName>
                                        </p:attrNameLst>
                                      </p:cBhvr>
                                    </p:animMotion>
                                  </p:childTnLst>
                                </p:cTn>
                              </p:par>
                              <p:par>
                                <p:cTn id="1513" presetID="0" presetClass="path" presetSubtype="0" accel="50000" decel="50000" fill="hold" grpId="1" nodeType="withEffect">
                                  <p:stCondLst>
                                    <p:cond delay="0"/>
                                  </p:stCondLst>
                                  <p:childTnLst>
                                    <p:animMotion origin="layout" path="M 0 0 L -0.19236 -0.02223 " pathEditMode="relative" ptsTypes="AA">
                                      <p:cBhvr>
                                        <p:cTn id="1514" dur="100" fill="hold"/>
                                        <p:tgtEl>
                                          <p:spTgt spid="1093"/>
                                        </p:tgtEl>
                                        <p:attrNameLst>
                                          <p:attrName>ppt_x</p:attrName>
                                          <p:attrName>ppt_y</p:attrName>
                                        </p:attrNameLst>
                                      </p:cBhvr>
                                    </p:animMotion>
                                  </p:childTnLst>
                                </p:cTn>
                              </p:par>
                              <p:par>
                                <p:cTn id="1515" presetID="0" presetClass="path" presetSubtype="0" accel="50000" decel="50000" fill="hold" grpId="1" nodeType="withEffect">
                                  <p:stCondLst>
                                    <p:cond delay="0"/>
                                  </p:stCondLst>
                                  <p:childTnLst>
                                    <p:animMotion origin="layout" path="M -1.66667E-6 -4.44444E-6 L -0.21423 -0.02222 " pathEditMode="relative" rAng="0" ptsTypes="AA">
                                      <p:cBhvr>
                                        <p:cTn id="1516" dur="100" fill="hold"/>
                                        <p:tgtEl>
                                          <p:spTgt spid="1098"/>
                                        </p:tgtEl>
                                        <p:attrNameLst>
                                          <p:attrName>ppt_x</p:attrName>
                                          <p:attrName>ppt_y</p:attrName>
                                        </p:attrNameLst>
                                      </p:cBhvr>
                                      <p:rCtr x="-107" y="-11"/>
                                    </p:animMotion>
                                  </p:childTnLst>
                                </p:cTn>
                              </p:par>
                              <p:par>
                                <p:cTn id="1517" presetID="0" presetClass="path" presetSubtype="0" accel="50000" decel="50000" fill="hold" grpId="1" nodeType="withEffect">
                                  <p:stCondLst>
                                    <p:cond delay="0"/>
                                  </p:stCondLst>
                                  <p:childTnLst>
                                    <p:animMotion origin="layout" path="M 0 0 L -0.12638 0 " pathEditMode="relative" ptsTypes="AA">
                                      <p:cBhvr>
                                        <p:cTn id="1518" dur="100" fill="hold"/>
                                        <p:tgtEl>
                                          <p:spTgt spid="1082"/>
                                        </p:tgtEl>
                                        <p:attrNameLst>
                                          <p:attrName>ppt_x</p:attrName>
                                          <p:attrName>ppt_y</p:attrName>
                                        </p:attrNameLst>
                                      </p:cBhvr>
                                    </p:animMotion>
                                  </p:childTnLst>
                                </p:cTn>
                              </p:par>
                              <p:par>
                                <p:cTn id="1519" presetID="0" presetClass="path" presetSubtype="0" accel="50000" decel="50000" fill="hold" grpId="1" nodeType="withEffect">
                                  <p:stCondLst>
                                    <p:cond delay="0"/>
                                  </p:stCondLst>
                                  <p:childTnLst>
                                    <p:animMotion origin="layout" path="M 0 0 L -0.14861 0 " pathEditMode="relative" ptsTypes="AA">
                                      <p:cBhvr>
                                        <p:cTn id="1520" dur="100" fill="hold"/>
                                        <p:tgtEl>
                                          <p:spTgt spid="1087"/>
                                        </p:tgtEl>
                                        <p:attrNameLst>
                                          <p:attrName>ppt_x</p:attrName>
                                          <p:attrName>ppt_y</p:attrName>
                                        </p:attrNameLst>
                                      </p:cBhvr>
                                    </p:animMotion>
                                  </p:childTnLst>
                                </p:cTn>
                              </p:par>
                              <p:par>
                                <p:cTn id="1521" presetID="0" presetClass="path" presetSubtype="0" accel="50000" decel="50000" fill="hold" grpId="1" nodeType="withEffect">
                                  <p:stCondLst>
                                    <p:cond delay="0"/>
                                  </p:stCondLst>
                                  <p:childTnLst>
                                    <p:animMotion origin="layout" path="M 0 0 L -0.17119 -0.02083 " pathEditMode="relative" ptsTypes="AA">
                                      <p:cBhvr>
                                        <p:cTn id="1522" dur="100" fill="hold"/>
                                        <p:tgtEl>
                                          <p:spTgt spid="1128"/>
                                        </p:tgtEl>
                                        <p:attrNameLst>
                                          <p:attrName>ppt_x</p:attrName>
                                          <p:attrName>ppt_y</p:attrName>
                                        </p:attrNameLst>
                                      </p:cBhvr>
                                    </p:animMotion>
                                  </p:childTnLst>
                                </p:cTn>
                              </p:par>
                              <p:par>
                                <p:cTn id="1523" presetID="0" presetClass="path" presetSubtype="0" accel="50000" decel="50000" fill="hold" grpId="1" nodeType="withEffect">
                                  <p:stCondLst>
                                    <p:cond delay="0"/>
                                  </p:stCondLst>
                                  <p:childTnLst>
                                    <p:animMotion origin="layout" path="M 0 0 L -0.19271 -0.02245 " pathEditMode="relative" ptsTypes="AA">
                                      <p:cBhvr>
                                        <p:cTn id="1524" dur="100" fill="hold"/>
                                        <p:tgtEl>
                                          <p:spTgt spid="1133"/>
                                        </p:tgtEl>
                                        <p:attrNameLst>
                                          <p:attrName>ppt_x</p:attrName>
                                          <p:attrName>ppt_y</p:attrName>
                                        </p:attrNameLst>
                                      </p:cBhvr>
                                    </p:animMotion>
                                  </p:childTnLst>
                                </p:cTn>
                              </p:par>
                              <p:par>
                                <p:cTn id="1525" presetID="0" presetClass="path" presetSubtype="0" accel="50000" decel="50000" fill="hold" grpId="1" nodeType="withEffect">
                                  <p:stCondLst>
                                    <p:cond delay="0"/>
                                  </p:stCondLst>
                                  <p:childTnLst>
                                    <p:animMotion origin="layout" path="M -1.66667E-6 -3.7037E-7 L -0.2151 -0.02153 " pathEditMode="relative" rAng="0" ptsTypes="AA">
                                      <p:cBhvr>
                                        <p:cTn id="1526" dur="100" fill="hold"/>
                                        <p:tgtEl>
                                          <p:spTgt spid="1138"/>
                                        </p:tgtEl>
                                        <p:attrNameLst>
                                          <p:attrName>ppt_x</p:attrName>
                                          <p:attrName>ppt_y</p:attrName>
                                        </p:attrNameLst>
                                      </p:cBhvr>
                                      <p:rCtr x="-108" y="-11"/>
                                    </p:animMotion>
                                  </p:childTnLst>
                                </p:cTn>
                              </p:par>
                              <p:par>
                                <p:cTn id="1527" presetID="0" presetClass="path" presetSubtype="0" accel="50000" decel="50000" fill="hold" grpId="1" nodeType="withEffect">
                                  <p:stCondLst>
                                    <p:cond delay="0"/>
                                  </p:stCondLst>
                                  <p:childTnLst>
                                    <p:animMotion origin="layout" path="M 0 0 L -0.12657 0 " pathEditMode="relative" ptsTypes="AA">
                                      <p:cBhvr>
                                        <p:cTn id="1528" dur="100" fill="hold"/>
                                        <p:tgtEl>
                                          <p:spTgt spid="1122"/>
                                        </p:tgtEl>
                                        <p:attrNameLst>
                                          <p:attrName>ppt_x</p:attrName>
                                          <p:attrName>ppt_y</p:attrName>
                                        </p:attrNameLst>
                                      </p:cBhvr>
                                    </p:animMotion>
                                  </p:childTnLst>
                                </p:cTn>
                              </p:par>
                              <p:par>
                                <p:cTn id="1529" presetID="0" presetClass="path" presetSubtype="0" accel="50000" decel="50000" fill="hold" grpId="1" nodeType="withEffect">
                                  <p:stCondLst>
                                    <p:cond delay="0"/>
                                  </p:stCondLst>
                                  <p:childTnLst>
                                    <p:animMotion origin="layout" path="M 5.55556E-7 4.44444E-6 L -0.14913 0.00185 " pathEditMode="relative" rAng="0" ptsTypes="AA">
                                      <p:cBhvr>
                                        <p:cTn id="1530" dur="100" fill="hold"/>
                                        <p:tgtEl>
                                          <p:spTgt spid="1127"/>
                                        </p:tgtEl>
                                        <p:attrNameLst>
                                          <p:attrName>ppt_x</p:attrName>
                                          <p:attrName>ppt_y</p:attrName>
                                        </p:attrNameLst>
                                      </p:cBhvr>
                                      <p:rCtr x="-75" y="1"/>
                                    </p:animMotion>
                                  </p:childTnLst>
                                </p:cTn>
                              </p:par>
                              <p:par>
                                <p:cTn id="1531" presetID="0" presetClass="path" presetSubtype="0" accel="50000" decel="50000" fill="hold" grpId="1" nodeType="withEffect">
                                  <p:stCondLst>
                                    <p:cond delay="0"/>
                                  </p:stCondLst>
                                  <p:childTnLst>
                                    <p:animMotion origin="layout" path="M 0 0 L -0.2408 -0.01875 " pathEditMode="relative" ptsTypes="AA">
                                      <p:cBhvr>
                                        <p:cTn id="1532" dur="100" fill="hold"/>
                                        <p:tgtEl>
                                          <p:spTgt spid="1024"/>
                                        </p:tgtEl>
                                        <p:attrNameLst>
                                          <p:attrName>ppt_x</p:attrName>
                                          <p:attrName>ppt_y</p:attrName>
                                        </p:attrNameLst>
                                      </p:cBhvr>
                                    </p:animMotion>
                                  </p:childTnLst>
                                </p:cTn>
                              </p:par>
                              <p:par>
                                <p:cTn id="1533" presetID="0" presetClass="path" presetSubtype="0" accel="50000" decel="50000" fill="hold" grpId="1" nodeType="withEffect">
                                  <p:stCondLst>
                                    <p:cond delay="0"/>
                                  </p:stCondLst>
                                  <p:childTnLst>
                                    <p:animMotion origin="layout" path="M 0 0 L -0.26233 -0.02037 " pathEditMode="relative" ptsTypes="AA">
                                      <p:cBhvr>
                                        <p:cTn id="1534" dur="100" fill="hold"/>
                                        <p:tgtEl>
                                          <p:spTgt spid="1029"/>
                                        </p:tgtEl>
                                        <p:attrNameLst>
                                          <p:attrName>ppt_x</p:attrName>
                                          <p:attrName>ppt_y</p:attrName>
                                        </p:attrNameLst>
                                      </p:cBhvr>
                                    </p:animMotion>
                                  </p:childTnLst>
                                </p:cTn>
                              </p:par>
                              <p:par>
                                <p:cTn id="1535" presetID="0" presetClass="path" presetSubtype="0" accel="50000" decel="50000" fill="hold" grpId="1" nodeType="withEffect">
                                  <p:stCondLst>
                                    <p:cond delay="0"/>
                                  </p:stCondLst>
                                  <p:childTnLst>
                                    <p:animMotion origin="layout" path="M -2.5E-6 3.33333E-6 L -0.28541 -0.02061 " pathEditMode="relative" rAng="0" ptsTypes="AA">
                                      <p:cBhvr>
                                        <p:cTn id="1536" dur="100" fill="hold"/>
                                        <p:tgtEl>
                                          <p:spTgt spid="1034"/>
                                        </p:tgtEl>
                                        <p:attrNameLst>
                                          <p:attrName>ppt_x</p:attrName>
                                          <p:attrName>ppt_y</p:attrName>
                                        </p:attrNameLst>
                                      </p:cBhvr>
                                      <p:rCtr x="-143" y="-10"/>
                                    </p:animMotion>
                                  </p:childTnLst>
                                </p:cTn>
                              </p:par>
                              <p:par>
                                <p:cTn id="1537" presetID="0" presetClass="path" presetSubtype="0" accel="50000" decel="50000" fill="hold" grpId="1" nodeType="withEffect">
                                  <p:stCondLst>
                                    <p:cond delay="0"/>
                                  </p:stCondLst>
                                  <p:childTnLst>
                                    <p:animMotion origin="layout" path="M -2.77778E-7 2.59259E-6 L -0.30608 -0.02153 " pathEditMode="relative" rAng="0" ptsTypes="AA">
                                      <p:cBhvr>
                                        <p:cTn id="1538" dur="100" fill="hold"/>
                                        <p:tgtEl>
                                          <p:spTgt spid="1039"/>
                                        </p:tgtEl>
                                        <p:attrNameLst>
                                          <p:attrName>ppt_x</p:attrName>
                                          <p:attrName>ppt_y</p:attrName>
                                        </p:attrNameLst>
                                      </p:cBhvr>
                                      <p:rCtr x="-153" y="-11"/>
                                    </p:animMotion>
                                  </p:childTnLst>
                                </p:cTn>
                              </p:par>
                              <p:par>
                                <p:cTn id="1539" presetID="0" presetClass="path" presetSubtype="0" accel="50000" decel="50000" fill="hold" grpId="1" nodeType="withEffect">
                                  <p:stCondLst>
                                    <p:cond delay="0"/>
                                  </p:stCondLst>
                                  <p:childTnLst>
                                    <p:animMotion origin="layout" path="M 0 0 L -0.13004 0 " pathEditMode="relative" ptsTypes="AA">
                                      <p:cBhvr>
                                        <p:cTn id="1540" dur="100" fill="hold"/>
                                        <p:tgtEl>
                                          <p:spTgt spid="997"/>
                                        </p:tgtEl>
                                        <p:attrNameLst>
                                          <p:attrName>ppt_x</p:attrName>
                                          <p:attrName>ppt_y</p:attrName>
                                        </p:attrNameLst>
                                      </p:cBhvr>
                                    </p:animMotion>
                                  </p:childTnLst>
                                </p:cTn>
                              </p:par>
                              <p:par>
                                <p:cTn id="1541" presetID="0" presetClass="path" presetSubtype="0" accel="50000" decel="50000" fill="hold" grpId="1" nodeType="withEffect">
                                  <p:stCondLst>
                                    <p:cond delay="0"/>
                                  </p:stCondLst>
                                  <p:childTnLst>
                                    <p:animMotion origin="layout" path="M -5.55556E-7 2.59259E-6 L -0.24201 -0.01991 " pathEditMode="relative" rAng="0" ptsTypes="AA">
                                      <p:cBhvr>
                                        <p:cTn id="1542" dur="100" fill="hold"/>
                                        <p:tgtEl>
                                          <p:spTgt spid="1064"/>
                                        </p:tgtEl>
                                        <p:attrNameLst>
                                          <p:attrName>ppt_x</p:attrName>
                                          <p:attrName>ppt_y</p:attrName>
                                        </p:attrNameLst>
                                      </p:cBhvr>
                                      <p:rCtr x="-121" y="-10"/>
                                    </p:animMotion>
                                  </p:childTnLst>
                                </p:cTn>
                              </p:par>
                              <p:par>
                                <p:cTn id="1543" presetID="0" presetClass="path" presetSubtype="0" accel="50000" decel="50000" fill="hold" grpId="1" nodeType="withEffect">
                                  <p:stCondLst>
                                    <p:cond delay="0"/>
                                  </p:stCondLst>
                                  <p:childTnLst>
                                    <p:animMotion origin="layout" path="M 0 0 L -0.2632 -0.01991 " pathEditMode="relative" ptsTypes="AA">
                                      <p:cBhvr>
                                        <p:cTn id="1544" dur="100" fill="hold"/>
                                        <p:tgtEl>
                                          <p:spTgt spid="1069"/>
                                        </p:tgtEl>
                                        <p:attrNameLst>
                                          <p:attrName>ppt_x</p:attrName>
                                          <p:attrName>ppt_y</p:attrName>
                                        </p:attrNameLst>
                                      </p:cBhvr>
                                    </p:animMotion>
                                  </p:childTnLst>
                                </p:cTn>
                              </p:par>
                              <p:par>
                                <p:cTn id="1545" presetID="0" presetClass="path" presetSubtype="0" accel="50000" decel="50000" fill="hold" grpId="1" nodeType="withEffect">
                                  <p:stCondLst>
                                    <p:cond delay="0"/>
                                  </p:stCondLst>
                                  <p:childTnLst>
                                    <p:animMotion origin="layout" path="M 0 0 L -0.28525 -0.01899 " pathEditMode="relative" ptsTypes="AA">
                                      <p:cBhvr>
                                        <p:cTn id="1546" dur="100" fill="hold"/>
                                        <p:tgtEl>
                                          <p:spTgt spid="1074"/>
                                        </p:tgtEl>
                                        <p:attrNameLst>
                                          <p:attrName>ppt_x</p:attrName>
                                          <p:attrName>ppt_y</p:attrName>
                                        </p:attrNameLst>
                                      </p:cBhvr>
                                    </p:animMotion>
                                  </p:childTnLst>
                                </p:cTn>
                              </p:par>
                              <p:par>
                                <p:cTn id="1547" presetID="0" presetClass="path" presetSubtype="0" accel="50000" decel="50000" fill="hold" grpId="1" nodeType="withEffect">
                                  <p:stCondLst>
                                    <p:cond delay="0"/>
                                  </p:stCondLst>
                                  <p:childTnLst>
                                    <p:animMotion origin="layout" path="M 0 0 L -0.30695 -0.02222 " pathEditMode="relative" ptsTypes="AA">
                                      <p:cBhvr>
                                        <p:cTn id="1548" dur="100" fill="hold"/>
                                        <p:tgtEl>
                                          <p:spTgt spid="1079"/>
                                        </p:tgtEl>
                                        <p:attrNameLst>
                                          <p:attrName>ppt_x</p:attrName>
                                          <p:attrName>ppt_y</p:attrName>
                                        </p:attrNameLst>
                                      </p:cBhvr>
                                    </p:animMotion>
                                  </p:childTnLst>
                                </p:cTn>
                              </p:par>
                              <p:par>
                                <p:cTn id="1549" presetID="0" presetClass="path" presetSubtype="0" accel="50000" decel="50000" fill="hold" grpId="1" nodeType="withEffect">
                                  <p:stCondLst>
                                    <p:cond delay="0"/>
                                  </p:stCondLst>
                                  <p:childTnLst>
                                    <p:animMotion origin="layout" path="M 3.33333E-6 -2.22222E-6 L -0.13091 -2.22222E-6 " pathEditMode="relative" rAng="0" ptsTypes="AA">
                                      <p:cBhvr>
                                        <p:cTn id="1550" dur="100" fill="hold"/>
                                        <p:tgtEl>
                                          <p:spTgt spid="1047"/>
                                        </p:tgtEl>
                                        <p:attrNameLst>
                                          <p:attrName>ppt_x</p:attrName>
                                          <p:attrName>ppt_y</p:attrName>
                                        </p:attrNameLst>
                                      </p:cBhvr>
                                      <p:rCtr x="-65" y="0"/>
                                    </p:animMotion>
                                  </p:childTnLst>
                                </p:cTn>
                              </p:par>
                              <p:par>
                                <p:cTn id="1551" presetID="0" presetClass="path" presetSubtype="0" accel="50000" decel="50000" fill="hold" grpId="1" nodeType="withEffect">
                                  <p:stCondLst>
                                    <p:cond delay="0"/>
                                  </p:stCondLst>
                                  <p:childTnLst>
                                    <p:animMotion origin="layout" path="M -3.33333E-6 -3.33333E-6 L -0.24132 -0.01736 " pathEditMode="relative" rAng="0" ptsTypes="AA">
                                      <p:cBhvr>
                                        <p:cTn id="1552" dur="100" fill="hold"/>
                                        <p:tgtEl>
                                          <p:spTgt spid="1104"/>
                                        </p:tgtEl>
                                        <p:attrNameLst>
                                          <p:attrName>ppt_x</p:attrName>
                                          <p:attrName>ppt_y</p:attrName>
                                        </p:attrNameLst>
                                      </p:cBhvr>
                                      <p:rCtr x="-121" y="-9"/>
                                    </p:animMotion>
                                  </p:childTnLst>
                                </p:cTn>
                              </p:par>
                              <p:par>
                                <p:cTn id="1553" presetID="0" presetClass="path" presetSubtype="0" accel="50000" decel="50000" fill="hold" grpId="1" nodeType="withEffect">
                                  <p:stCondLst>
                                    <p:cond delay="0"/>
                                  </p:stCondLst>
                                  <p:childTnLst>
                                    <p:animMotion origin="layout" path="M 2.5E-6 3.33333E-6 L -0.26302 -0.0213 " pathEditMode="relative" rAng="0" ptsTypes="AA">
                                      <p:cBhvr>
                                        <p:cTn id="1554" dur="100" fill="hold"/>
                                        <p:tgtEl>
                                          <p:spTgt spid="1109"/>
                                        </p:tgtEl>
                                        <p:attrNameLst>
                                          <p:attrName>ppt_x</p:attrName>
                                          <p:attrName>ppt_y</p:attrName>
                                        </p:attrNameLst>
                                      </p:cBhvr>
                                      <p:rCtr x="-132" y="-11"/>
                                    </p:animMotion>
                                  </p:childTnLst>
                                </p:cTn>
                              </p:par>
                              <p:par>
                                <p:cTn id="1555" presetID="0" presetClass="path" presetSubtype="0" accel="50000" decel="50000" fill="hold" grpId="1" nodeType="withEffect">
                                  <p:stCondLst>
                                    <p:cond delay="0"/>
                                  </p:stCondLst>
                                  <p:childTnLst>
                                    <p:animMotion origin="layout" path="M 2.77778E-7 -1.48148E-6 L -0.28524 -0.02037 " pathEditMode="relative" rAng="0" ptsTypes="AA">
                                      <p:cBhvr>
                                        <p:cTn id="1556" dur="100" fill="hold"/>
                                        <p:tgtEl>
                                          <p:spTgt spid="1114"/>
                                        </p:tgtEl>
                                        <p:attrNameLst>
                                          <p:attrName>ppt_x</p:attrName>
                                          <p:attrName>ppt_y</p:attrName>
                                        </p:attrNameLst>
                                      </p:cBhvr>
                                      <p:rCtr x="-143" y="-10"/>
                                    </p:animMotion>
                                  </p:childTnLst>
                                </p:cTn>
                              </p:par>
                              <p:par>
                                <p:cTn id="1557" presetID="0" presetClass="path" presetSubtype="0" accel="50000" decel="50000" fill="hold" grpId="1" nodeType="withEffect">
                                  <p:stCondLst>
                                    <p:cond delay="0"/>
                                  </p:stCondLst>
                                  <p:childTnLst>
                                    <p:animMotion origin="layout" path="M 2.5E-6 -2.22222E-6 L -0.30729 -0.02083 " pathEditMode="relative" rAng="0" ptsTypes="AA">
                                      <p:cBhvr>
                                        <p:cTn id="1558" dur="100" fill="hold"/>
                                        <p:tgtEl>
                                          <p:spTgt spid="1119"/>
                                        </p:tgtEl>
                                        <p:attrNameLst>
                                          <p:attrName>ppt_x</p:attrName>
                                          <p:attrName>ppt_y</p:attrName>
                                        </p:attrNameLst>
                                      </p:cBhvr>
                                      <p:rCtr x="-154" y="-10"/>
                                    </p:animMotion>
                                  </p:childTnLst>
                                </p:cTn>
                              </p:par>
                              <p:par>
                                <p:cTn id="1559" presetID="0" presetClass="path" presetSubtype="0" accel="50000" decel="50000" fill="hold" grpId="1" nodeType="withEffect">
                                  <p:stCondLst>
                                    <p:cond delay="0"/>
                                  </p:stCondLst>
                                  <p:childTnLst>
                                    <p:animMotion origin="layout" path="M 3.33333E-6 3.33333E-6 L -0.21841 -0.00023 " pathEditMode="relative" rAng="0" ptsTypes="AA">
                                      <p:cBhvr>
                                        <p:cTn id="1560" dur="100" fill="hold"/>
                                        <p:tgtEl>
                                          <p:spTgt spid="1103"/>
                                        </p:tgtEl>
                                        <p:attrNameLst>
                                          <p:attrName>ppt_x</p:attrName>
                                          <p:attrName>ppt_y</p:attrName>
                                        </p:attrNameLst>
                                      </p:cBhvr>
                                      <p:rCtr x="-109" y="0"/>
                                    </p:animMotion>
                                  </p:childTnLst>
                                </p:cTn>
                              </p:par>
                              <p:par>
                                <p:cTn id="1561" presetID="0" presetClass="path" presetSubtype="0" accel="50000" decel="50000" fill="hold" grpId="1" nodeType="withEffect">
                                  <p:stCondLst>
                                    <p:cond delay="0"/>
                                  </p:stCondLst>
                                  <p:childTnLst>
                                    <p:animMotion origin="layout" path="M 0 0 L -0.24167 -0.02037 " pathEditMode="relative" ptsTypes="AA">
                                      <p:cBhvr>
                                        <p:cTn id="1562" dur="100" fill="hold"/>
                                        <p:tgtEl>
                                          <p:spTgt spid="1144"/>
                                        </p:tgtEl>
                                        <p:attrNameLst>
                                          <p:attrName>ppt_x</p:attrName>
                                          <p:attrName>ppt_y</p:attrName>
                                        </p:attrNameLst>
                                      </p:cBhvr>
                                    </p:animMotion>
                                  </p:childTnLst>
                                </p:cTn>
                              </p:par>
                              <p:par>
                                <p:cTn id="1563" presetID="0" presetClass="path" presetSubtype="0" accel="50000" decel="50000" fill="hold" grpId="1" nodeType="withEffect">
                                  <p:stCondLst>
                                    <p:cond delay="0"/>
                                  </p:stCondLst>
                                  <p:childTnLst>
                                    <p:animMotion origin="layout" path="M 0 0 L -0.26302 -0.0206 " pathEditMode="relative" ptsTypes="AA">
                                      <p:cBhvr>
                                        <p:cTn id="1564" dur="100" fill="hold"/>
                                        <p:tgtEl>
                                          <p:spTgt spid="1149"/>
                                        </p:tgtEl>
                                        <p:attrNameLst>
                                          <p:attrName>ppt_x</p:attrName>
                                          <p:attrName>ppt_y</p:attrName>
                                        </p:attrNameLst>
                                      </p:cBhvr>
                                    </p:animMotion>
                                  </p:childTnLst>
                                </p:cTn>
                              </p:par>
                              <p:par>
                                <p:cTn id="1565" presetID="0" presetClass="path" presetSubtype="0" accel="50000" decel="50000" fill="hold" grpId="1" nodeType="withEffect">
                                  <p:stCondLst>
                                    <p:cond delay="0"/>
                                  </p:stCondLst>
                                  <p:childTnLst>
                                    <p:animMotion origin="layout" path="M -4.44444E-6 1.11111E-6 L -0.28524 -0.02014 " pathEditMode="relative" rAng="0" ptsTypes="AA">
                                      <p:cBhvr>
                                        <p:cTn id="1566" dur="100" fill="hold"/>
                                        <p:tgtEl>
                                          <p:spTgt spid="1154"/>
                                        </p:tgtEl>
                                        <p:attrNameLst>
                                          <p:attrName>ppt_x</p:attrName>
                                          <p:attrName>ppt_y</p:attrName>
                                        </p:attrNameLst>
                                      </p:cBhvr>
                                      <p:rCtr x="-14271" y="-1019"/>
                                    </p:animMotion>
                                  </p:childTnLst>
                                </p:cTn>
                              </p:par>
                              <p:par>
                                <p:cTn id="1567" presetID="0" presetClass="path" presetSubtype="0" accel="50000" decel="50000" fill="hold" grpId="1" nodeType="withEffect">
                                  <p:stCondLst>
                                    <p:cond delay="0"/>
                                  </p:stCondLst>
                                  <p:childTnLst>
                                    <p:animMotion origin="layout" path="M 2.5E-6 1.85185E-6 L -0.30729 -0.02176 " pathEditMode="relative" rAng="0" ptsTypes="AA">
                                      <p:cBhvr>
                                        <p:cTn id="1568" dur="100" fill="hold"/>
                                        <p:tgtEl>
                                          <p:spTgt spid="1159"/>
                                        </p:tgtEl>
                                        <p:attrNameLst>
                                          <p:attrName>ppt_x</p:attrName>
                                          <p:attrName>ppt_y</p:attrName>
                                        </p:attrNameLst>
                                      </p:cBhvr>
                                      <p:rCtr x="-154" y="-11"/>
                                    </p:animMotion>
                                  </p:childTnLst>
                                </p:cTn>
                              </p:par>
                              <p:par>
                                <p:cTn id="1569" presetID="0" presetClass="path" presetSubtype="0" accel="50000" decel="50000" fill="hold" grpId="1" nodeType="withEffect">
                                  <p:stCondLst>
                                    <p:cond delay="0"/>
                                  </p:stCondLst>
                                  <p:childTnLst>
                                    <p:animMotion origin="layout" path="M 0 0 L -0.21927 0.00185 " pathEditMode="relative" ptsTypes="AA">
                                      <p:cBhvr>
                                        <p:cTn id="1570" dur="100" fill="hold"/>
                                        <p:tgtEl>
                                          <p:spTgt spid="1143"/>
                                        </p:tgtEl>
                                        <p:attrNameLst>
                                          <p:attrName>ppt_x</p:attrName>
                                          <p:attrName>ppt_y</p:attrName>
                                        </p:attrNameLst>
                                      </p:cBhvr>
                                    </p:animMotion>
                                  </p:childTnLst>
                                </p:cTn>
                              </p:par>
                            </p:childTnLst>
                          </p:cTn>
                        </p:par>
                        <p:par>
                          <p:cTn id="1571" fill="hold">
                            <p:stCondLst>
                              <p:cond delay="1600"/>
                            </p:stCondLst>
                            <p:childTnLst>
                              <p:par>
                                <p:cTn id="1572" presetID="5" presetClass="entr" presetSubtype="10" fill="hold" grpId="0" nodeType="afterEffect">
                                  <p:stCondLst>
                                    <p:cond delay="0"/>
                                  </p:stCondLst>
                                  <p:childTnLst>
                                    <p:set>
                                      <p:cBhvr>
                                        <p:cTn id="1573" dur="1" fill="hold">
                                          <p:stCondLst>
                                            <p:cond delay="0"/>
                                          </p:stCondLst>
                                        </p:cTn>
                                        <p:tgtEl>
                                          <p:spTgt spid="364"/>
                                        </p:tgtEl>
                                        <p:attrNameLst>
                                          <p:attrName>style.visibility</p:attrName>
                                        </p:attrNameLst>
                                      </p:cBhvr>
                                      <p:to>
                                        <p:strVal val="visible"/>
                                      </p:to>
                                    </p:set>
                                    <p:animEffect transition="in" filter="checkerboard(across)">
                                      <p:cBhvr>
                                        <p:cTn id="1574" dur="500"/>
                                        <p:tgtEl>
                                          <p:spTgt spid="364"/>
                                        </p:tgtEl>
                                      </p:cBhvr>
                                    </p:animEffect>
                                  </p:childTnLst>
                                </p:cTn>
                              </p:par>
                              <p:par>
                                <p:cTn id="1575" presetID="0" presetClass="path" presetSubtype="0" accel="50000" decel="50000" fill="hold" grpId="1" nodeType="withEffect">
                                  <p:stCondLst>
                                    <p:cond delay="100"/>
                                  </p:stCondLst>
                                  <p:childTnLst>
                                    <p:animMotion origin="layout" path="M 0 0 L 0.13003 -0.01921 " pathEditMode="relative" ptsTypes="AA">
                                      <p:cBhvr>
                                        <p:cTn id="1576" dur="100" fill="hold"/>
                                        <p:tgtEl>
                                          <p:spTgt spid="1036"/>
                                        </p:tgtEl>
                                        <p:attrNameLst>
                                          <p:attrName>ppt_x</p:attrName>
                                          <p:attrName>ppt_y</p:attrName>
                                        </p:attrNameLst>
                                      </p:cBhvr>
                                    </p:animMotion>
                                  </p:childTnLst>
                                </p:cTn>
                              </p:par>
                              <p:par>
                                <p:cTn id="1577" presetID="0" presetClass="path" presetSubtype="0" accel="50000" decel="50000" fill="hold" grpId="1" nodeType="withEffect">
                                  <p:stCondLst>
                                    <p:cond delay="0"/>
                                  </p:stCondLst>
                                  <p:childTnLst>
                                    <p:animMotion origin="layout" path="M 5.55556E-7 1.48148E-6 L 0.21858 1.48148E-6 " pathEditMode="relative" rAng="0" ptsTypes="AA">
                                      <p:cBhvr>
                                        <p:cTn id="1578" dur="100" fill="hold"/>
                                        <p:tgtEl>
                                          <p:spTgt spid="1020"/>
                                        </p:tgtEl>
                                        <p:attrNameLst>
                                          <p:attrName>ppt_x</p:attrName>
                                          <p:attrName>ppt_y</p:attrName>
                                        </p:attrNameLst>
                                      </p:cBhvr>
                                      <p:rCtr x="109" y="0"/>
                                    </p:animMotion>
                                  </p:childTnLst>
                                </p:cTn>
                              </p:par>
                              <p:par>
                                <p:cTn id="1579" presetID="0" presetClass="path" presetSubtype="0" accel="50000" decel="50000" fill="hold" grpId="1" nodeType="withEffect">
                                  <p:stCondLst>
                                    <p:cond delay="0"/>
                                  </p:stCondLst>
                                  <p:childTnLst>
                                    <p:animMotion origin="layout" path="M 0 0 L 0.19601 0 " pathEditMode="relative" ptsTypes="AA">
                                      <p:cBhvr>
                                        <p:cTn id="1580" dur="100" fill="hold"/>
                                        <p:tgtEl>
                                          <p:spTgt spid="1025"/>
                                        </p:tgtEl>
                                        <p:attrNameLst>
                                          <p:attrName>ppt_x</p:attrName>
                                          <p:attrName>ppt_y</p:attrName>
                                        </p:attrNameLst>
                                      </p:cBhvr>
                                    </p:animMotion>
                                  </p:childTnLst>
                                </p:cTn>
                              </p:par>
                              <p:par>
                                <p:cTn id="1581" presetID="0" presetClass="path" presetSubtype="0" accel="50000" decel="50000" fill="hold" grpId="1" nodeType="withEffect">
                                  <p:stCondLst>
                                    <p:cond delay="0"/>
                                  </p:stCondLst>
                                  <p:childTnLst>
                                    <p:animMotion origin="layout" path="M -2.77778E-7 3.33333E-6 L 0.17431 3.33333E-6 " pathEditMode="relative" rAng="0" ptsTypes="AA">
                                      <p:cBhvr>
                                        <p:cTn id="1582" dur="100" fill="hold"/>
                                        <p:tgtEl>
                                          <p:spTgt spid="1030"/>
                                        </p:tgtEl>
                                        <p:attrNameLst>
                                          <p:attrName>ppt_x</p:attrName>
                                          <p:attrName>ppt_y</p:attrName>
                                        </p:attrNameLst>
                                      </p:cBhvr>
                                      <p:rCtr x="87" y="0"/>
                                    </p:animMotion>
                                  </p:childTnLst>
                                </p:cTn>
                              </p:par>
                              <p:par>
                                <p:cTn id="1583" presetID="0" presetClass="path" presetSubtype="0" accel="50000" decel="50000" fill="hold" grpId="1" nodeType="withEffect">
                                  <p:stCondLst>
                                    <p:cond delay="0"/>
                                  </p:stCondLst>
                                  <p:childTnLst>
                                    <p:animMotion origin="layout" path="M 0 0 L 0.15209 0 " pathEditMode="relative" ptsTypes="AA">
                                      <p:cBhvr>
                                        <p:cTn id="1584" dur="100" fill="hold"/>
                                        <p:tgtEl>
                                          <p:spTgt spid="1035"/>
                                        </p:tgtEl>
                                        <p:attrNameLst>
                                          <p:attrName>ppt_x</p:attrName>
                                          <p:attrName>ppt_y</p:attrName>
                                        </p:attrNameLst>
                                      </p:cBhvr>
                                    </p:animMotion>
                                  </p:childTnLst>
                                </p:cTn>
                              </p:par>
                              <p:par>
                                <p:cTn id="1585" presetID="0" presetClass="path" presetSubtype="0" accel="50000" decel="50000" fill="hold" grpId="1" nodeType="withEffect">
                                  <p:stCondLst>
                                    <p:cond delay="0"/>
                                  </p:stCondLst>
                                  <p:childTnLst>
                                    <p:animMotion origin="layout" path="M 0 0 L 0.13073 -0.01991 " pathEditMode="relative" ptsTypes="AA">
                                      <p:cBhvr>
                                        <p:cTn id="1586" dur="100" fill="hold"/>
                                        <p:tgtEl>
                                          <p:spTgt spid="1076"/>
                                        </p:tgtEl>
                                        <p:attrNameLst>
                                          <p:attrName>ppt_x</p:attrName>
                                          <p:attrName>ppt_y</p:attrName>
                                        </p:attrNameLst>
                                      </p:cBhvr>
                                    </p:animMotion>
                                  </p:childTnLst>
                                </p:cTn>
                              </p:par>
                              <p:par>
                                <p:cTn id="1587" presetID="0" presetClass="path" presetSubtype="0" accel="50000" decel="50000" fill="hold" grpId="1" nodeType="withEffect">
                                  <p:stCondLst>
                                    <p:cond delay="0"/>
                                  </p:stCondLst>
                                  <p:childTnLst>
                                    <p:animMotion origin="layout" path="M 0 0 L 0.21771 0 " pathEditMode="relative" ptsTypes="AA">
                                      <p:cBhvr>
                                        <p:cTn id="1588" dur="100" fill="hold"/>
                                        <p:tgtEl>
                                          <p:spTgt spid="1060"/>
                                        </p:tgtEl>
                                        <p:attrNameLst>
                                          <p:attrName>ppt_x</p:attrName>
                                          <p:attrName>ppt_y</p:attrName>
                                        </p:attrNameLst>
                                      </p:cBhvr>
                                    </p:animMotion>
                                  </p:childTnLst>
                                </p:cTn>
                              </p:par>
                              <p:par>
                                <p:cTn id="1589" presetID="0" presetClass="path" presetSubtype="0" accel="50000" decel="50000" fill="hold" grpId="1" nodeType="withEffect">
                                  <p:stCondLst>
                                    <p:cond delay="0"/>
                                  </p:stCondLst>
                                  <p:childTnLst>
                                    <p:animMotion origin="layout" path="M 0 0 L 0.19532 0 " pathEditMode="relative" ptsTypes="AA">
                                      <p:cBhvr>
                                        <p:cTn id="1590" dur="100" fill="hold"/>
                                        <p:tgtEl>
                                          <p:spTgt spid="1065"/>
                                        </p:tgtEl>
                                        <p:attrNameLst>
                                          <p:attrName>ppt_x</p:attrName>
                                          <p:attrName>ppt_y</p:attrName>
                                        </p:attrNameLst>
                                      </p:cBhvr>
                                    </p:animMotion>
                                  </p:childTnLst>
                                </p:cTn>
                              </p:par>
                              <p:par>
                                <p:cTn id="1591" presetID="0" presetClass="path" presetSubtype="0" accel="50000" decel="50000" fill="hold" grpId="1" nodeType="withEffect">
                                  <p:stCondLst>
                                    <p:cond delay="0"/>
                                  </p:stCondLst>
                                  <p:childTnLst>
                                    <p:animMotion origin="layout" path="M 1.66667E-6 4.44444E-6 L 0.17292 4.44444E-6 " pathEditMode="relative" rAng="0" ptsTypes="AA">
                                      <p:cBhvr>
                                        <p:cTn id="1592" dur="100" fill="hold"/>
                                        <p:tgtEl>
                                          <p:spTgt spid="1070"/>
                                        </p:tgtEl>
                                        <p:attrNameLst>
                                          <p:attrName>ppt_x</p:attrName>
                                          <p:attrName>ppt_y</p:attrName>
                                        </p:attrNameLst>
                                      </p:cBhvr>
                                      <p:rCtr x="86" y="0"/>
                                    </p:animMotion>
                                  </p:childTnLst>
                                </p:cTn>
                              </p:par>
                              <p:par>
                                <p:cTn id="1593" presetID="0" presetClass="path" presetSubtype="0" accel="50000" decel="50000" fill="hold" grpId="1" nodeType="withEffect">
                                  <p:stCondLst>
                                    <p:cond delay="0"/>
                                  </p:stCondLst>
                                  <p:childTnLst>
                                    <p:animMotion origin="layout" path="M 0 0 L 0.15157 0 " pathEditMode="relative" ptsTypes="AA">
                                      <p:cBhvr>
                                        <p:cTn id="1594" dur="100" fill="hold"/>
                                        <p:tgtEl>
                                          <p:spTgt spid="1075"/>
                                        </p:tgtEl>
                                        <p:attrNameLst>
                                          <p:attrName>ppt_x</p:attrName>
                                          <p:attrName>ppt_y</p:attrName>
                                        </p:attrNameLst>
                                      </p:cBhvr>
                                    </p:animMotion>
                                  </p:childTnLst>
                                </p:cTn>
                              </p:par>
                              <p:par>
                                <p:cTn id="1595" presetID="0" presetClass="path" presetSubtype="0" accel="50000" decel="50000" fill="hold" grpId="1" nodeType="withEffect">
                                  <p:stCondLst>
                                    <p:cond delay="0"/>
                                  </p:stCondLst>
                                  <p:childTnLst>
                                    <p:animMotion origin="layout" path="M 0 0 L 0.12917 -0.02685 " pathEditMode="relative" ptsTypes="AA">
                                      <p:cBhvr>
                                        <p:cTn id="1596" dur="100" fill="hold"/>
                                        <p:tgtEl>
                                          <p:spTgt spid="1116"/>
                                        </p:tgtEl>
                                        <p:attrNameLst>
                                          <p:attrName>ppt_x</p:attrName>
                                          <p:attrName>ppt_y</p:attrName>
                                        </p:attrNameLst>
                                      </p:cBhvr>
                                    </p:animMotion>
                                  </p:childTnLst>
                                </p:cTn>
                              </p:par>
                              <p:par>
                                <p:cTn id="1597" presetID="0" presetClass="path" presetSubtype="0" accel="50000" decel="50000" fill="hold" grpId="1" nodeType="withEffect">
                                  <p:stCondLst>
                                    <p:cond delay="0"/>
                                  </p:stCondLst>
                                  <p:childTnLst>
                                    <p:animMotion origin="layout" path="M 3.33333E-6 -3.33333E-6 L 0.2184 -3.33333E-6 " pathEditMode="relative" rAng="0" ptsTypes="AA">
                                      <p:cBhvr>
                                        <p:cTn id="1598" dur="100" fill="hold"/>
                                        <p:tgtEl>
                                          <p:spTgt spid="1100"/>
                                        </p:tgtEl>
                                        <p:attrNameLst>
                                          <p:attrName>ppt_x</p:attrName>
                                          <p:attrName>ppt_y</p:attrName>
                                        </p:attrNameLst>
                                      </p:cBhvr>
                                      <p:rCtr x="109" y="0"/>
                                    </p:animMotion>
                                  </p:childTnLst>
                                </p:cTn>
                              </p:par>
                              <p:par>
                                <p:cTn id="1599" presetID="0" presetClass="path" presetSubtype="0" accel="50000" decel="50000" fill="hold" grpId="1" nodeType="withEffect">
                                  <p:stCondLst>
                                    <p:cond delay="0"/>
                                  </p:stCondLst>
                                  <p:childTnLst>
                                    <p:animMotion origin="layout" path="M 0 0 L 0.19601 0 " pathEditMode="relative" ptsTypes="AA">
                                      <p:cBhvr>
                                        <p:cTn id="1600" dur="100" fill="hold"/>
                                        <p:tgtEl>
                                          <p:spTgt spid="1105"/>
                                        </p:tgtEl>
                                        <p:attrNameLst>
                                          <p:attrName>ppt_x</p:attrName>
                                          <p:attrName>ppt_y</p:attrName>
                                        </p:attrNameLst>
                                      </p:cBhvr>
                                    </p:animMotion>
                                  </p:childTnLst>
                                </p:cTn>
                              </p:par>
                              <p:par>
                                <p:cTn id="1601" presetID="0" presetClass="path" presetSubtype="0" accel="50000" decel="50000" fill="hold" grpId="1" nodeType="withEffect">
                                  <p:stCondLst>
                                    <p:cond delay="0"/>
                                  </p:stCondLst>
                                  <p:childTnLst>
                                    <p:animMotion origin="layout" path="M 0 0 L 0.17379 -0.00046 " pathEditMode="relative" ptsTypes="AA">
                                      <p:cBhvr>
                                        <p:cTn id="1602" dur="100" fill="hold"/>
                                        <p:tgtEl>
                                          <p:spTgt spid="1110"/>
                                        </p:tgtEl>
                                        <p:attrNameLst>
                                          <p:attrName>ppt_x</p:attrName>
                                          <p:attrName>ppt_y</p:attrName>
                                        </p:attrNameLst>
                                      </p:cBhvr>
                                    </p:animMotion>
                                  </p:childTnLst>
                                </p:cTn>
                              </p:par>
                              <p:par>
                                <p:cTn id="1603" presetID="0" presetClass="path" presetSubtype="0" accel="50000" decel="50000" fill="hold" grpId="1" nodeType="withEffect">
                                  <p:stCondLst>
                                    <p:cond delay="0"/>
                                  </p:stCondLst>
                                  <p:childTnLst>
                                    <p:animMotion origin="layout" path="M 0 0 L 0.15157 0 " pathEditMode="relative" ptsTypes="AA">
                                      <p:cBhvr>
                                        <p:cTn id="1604" dur="100" fill="hold"/>
                                        <p:tgtEl>
                                          <p:spTgt spid="1115"/>
                                        </p:tgtEl>
                                        <p:attrNameLst>
                                          <p:attrName>ppt_x</p:attrName>
                                          <p:attrName>ppt_y</p:attrName>
                                        </p:attrNameLst>
                                      </p:cBhvr>
                                    </p:animMotion>
                                  </p:childTnLst>
                                </p:cTn>
                              </p:par>
                              <p:par>
                                <p:cTn id="1605" presetID="0" presetClass="path" presetSubtype="0" accel="50000" decel="50000" fill="hold" grpId="1" nodeType="withEffect">
                                  <p:stCondLst>
                                    <p:cond delay="0"/>
                                  </p:stCondLst>
                                  <p:childTnLst>
                                    <p:animMotion origin="layout" path="M 0 0 L 0.12917 -0.02315 " pathEditMode="relative" ptsTypes="AA">
                                      <p:cBhvr>
                                        <p:cTn id="1606" dur="100" fill="hold"/>
                                        <p:tgtEl>
                                          <p:spTgt spid="1156"/>
                                        </p:tgtEl>
                                        <p:attrNameLst>
                                          <p:attrName>ppt_x</p:attrName>
                                          <p:attrName>ppt_y</p:attrName>
                                        </p:attrNameLst>
                                      </p:cBhvr>
                                    </p:animMotion>
                                  </p:childTnLst>
                                </p:cTn>
                              </p:par>
                              <p:par>
                                <p:cTn id="1607" presetID="0" presetClass="path" presetSubtype="0" accel="50000" decel="50000" fill="hold" grpId="1" nodeType="withEffect">
                                  <p:stCondLst>
                                    <p:cond delay="0"/>
                                  </p:stCondLst>
                                  <p:childTnLst>
                                    <p:animMotion origin="layout" path="M 0 0 L 0.21719 0 " pathEditMode="relative" ptsTypes="AA">
                                      <p:cBhvr>
                                        <p:cTn id="1608" dur="100" fill="hold"/>
                                        <p:tgtEl>
                                          <p:spTgt spid="1140"/>
                                        </p:tgtEl>
                                        <p:attrNameLst>
                                          <p:attrName>ppt_x</p:attrName>
                                          <p:attrName>ppt_y</p:attrName>
                                        </p:attrNameLst>
                                      </p:cBhvr>
                                    </p:animMotion>
                                  </p:childTnLst>
                                </p:cTn>
                              </p:par>
                              <p:par>
                                <p:cTn id="1609" presetID="0" presetClass="path" presetSubtype="0" accel="50000" decel="50000" fill="hold" grpId="1" nodeType="withEffect">
                                  <p:stCondLst>
                                    <p:cond delay="0"/>
                                  </p:stCondLst>
                                  <p:childTnLst>
                                    <p:animMotion origin="layout" path="M 0 0 L 0.19601 0 " pathEditMode="relative" ptsTypes="AA">
                                      <p:cBhvr>
                                        <p:cTn id="1610" dur="100" fill="hold"/>
                                        <p:tgtEl>
                                          <p:spTgt spid="1145"/>
                                        </p:tgtEl>
                                        <p:attrNameLst>
                                          <p:attrName>ppt_x</p:attrName>
                                          <p:attrName>ppt_y</p:attrName>
                                        </p:attrNameLst>
                                      </p:cBhvr>
                                    </p:animMotion>
                                  </p:childTnLst>
                                </p:cTn>
                              </p:par>
                              <p:par>
                                <p:cTn id="1611" presetID="0" presetClass="path" presetSubtype="0" accel="50000" decel="50000" fill="hold" grpId="1" nodeType="withEffect">
                                  <p:stCondLst>
                                    <p:cond delay="0"/>
                                  </p:stCondLst>
                                  <p:childTnLst>
                                    <p:animMotion origin="layout" path="M 0 0 L 0.17379 0 " pathEditMode="relative" ptsTypes="AA">
                                      <p:cBhvr>
                                        <p:cTn id="1612" dur="100" fill="hold"/>
                                        <p:tgtEl>
                                          <p:spTgt spid="1150"/>
                                        </p:tgtEl>
                                        <p:attrNameLst>
                                          <p:attrName>ppt_x</p:attrName>
                                          <p:attrName>ppt_y</p:attrName>
                                        </p:attrNameLst>
                                      </p:cBhvr>
                                    </p:animMotion>
                                  </p:childTnLst>
                                </p:cTn>
                              </p:par>
                              <p:par>
                                <p:cTn id="1613" presetID="0" presetClass="path" presetSubtype="0" accel="50000" decel="50000" fill="hold" grpId="1" nodeType="withEffect">
                                  <p:stCondLst>
                                    <p:cond delay="0"/>
                                  </p:stCondLst>
                                  <p:childTnLst>
                                    <p:animMotion origin="layout" path="M 0 0 L 0.15157 0 " pathEditMode="relative" ptsTypes="AA">
                                      <p:cBhvr>
                                        <p:cTn id="1614" dur="100" fill="hold"/>
                                        <p:tgtEl>
                                          <p:spTgt spid="1155"/>
                                        </p:tgtEl>
                                        <p:attrNameLst>
                                          <p:attrName>ppt_x</p:attrName>
                                          <p:attrName>ppt_y</p:attrName>
                                        </p:attrNameLst>
                                      </p:cBhvr>
                                    </p:animMotion>
                                  </p:childTnLst>
                                </p:cTn>
                              </p:par>
                              <p:par>
                                <p:cTn id="1615" presetID="0" presetClass="path" presetSubtype="0" accel="50000" decel="50000" fill="hold" grpId="1" nodeType="withEffect">
                                  <p:stCondLst>
                                    <p:cond delay="0"/>
                                  </p:stCondLst>
                                  <p:childTnLst>
                                    <p:animMotion origin="layout" path="M 0 0 L 0.31076 -0.08402 " pathEditMode="relative" ptsTypes="AA">
                                      <p:cBhvr>
                                        <p:cTn id="1616" dur="100" fill="hold"/>
                                        <p:tgtEl>
                                          <p:spTgt spid="990"/>
                                        </p:tgtEl>
                                        <p:attrNameLst>
                                          <p:attrName>ppt_x</p:attrName>
                                          <p:attrName>ppt_y</p:attrName>
                                        </p:attrNameLst>
                                      </p:cBhvr>
                                    </p:animMotion>
                                  </p:childTnLst>
                                </p:cTn>
                              </p:par>
                              <p:par>
                                <p:cTn id="1617" presetID="0" presetClass="path" presetSubtype="0" accel="50000" decel="50000" fill="hold" grpId="1" nodeType="withEffect">
                                  <p:stCondLst>
                                    <p:cond delay="0"/>
                                  </p:stCondLst>
                                  <p:childTnLst>
                                    <p:animMotion origin="layout" path="M 0 0 L 0.28871 0 " pathEditMode="relative" ptsTypes="AA">
                                      <p:cBhvr>
                                        <p:cTn id="1618" dur="100" fill="hold"/>
                                        <p:tgtEl>
                                          <p:spTgt spid="994"/>
                                        </p:tgtEl>
                                        <p:attrNameLst>
                                          <p:attrName>ppt_x</p:attrName>
                                          <p:attrName>ppt_y</p:attrName>
                                        </p:attrNameLst>
                                      </p:cBhvr>
                                    </p:animMotion>
                                  </p:childTnLst>
                                </p:cTn>
                              </p:par>
                              <p:par>
                                <p:cTn id="1619" presetID="0" presetClass="path" presetSubtype="0" accel="50000" decel="50000" fill="hold" grpId="1" nodeType="withEffect">
                                  <p:stCondLst>
                                    <p:cond delay="0"/>
                                  </p:stCondLst>
                                  <p:childTnLst>
                                    <p:animMotion origin="layout" path="M 0 0 L 0.26649 0 " pathEditMode="relative" ptsTypes="AA">
                                      <p:cBhvr>
                                        <p:cTn id="1620" dur="100" fill="hold"/>
                                        <p:tgtEl>
                                          <p:spTgt spid="1002"/>
                                        </p:tgtEl>
                                        <p:attrNameLst>
                                          <p:attrName>ppt_x</p:attrName>
                                          <p:attrName>ppt_y</p:attrName>
                                        </p:attrNameLst>
                                      </p:cBhvr>
                                    </p:animMotion>
                                  </p:childTnLst>
                                </p:cTn>
                              </p:par>
                              <p:par>
                                <p:cTn id="1621" presetID="0" presetClass="path" presetSubtype="0" accel="50000" decel="50000" fill="hold" grpId="1" nodeType="withEffect">
                                  <p:stCondLst>
                                    <p:cond delay="0"/>
                                  </p:stCondLst>
                                  <p:childTnLst>
                                    <p:animMotion origin="layout" path="M 1.38889E-6 -4.07407E-6 L 0.24479 -4.07407E-6 " pathEditMode="relative" rAng="0" ptsTypes="AA">
                                      <p:cBhvr>
                                        <p:cTn id="1622" dur="100" fill="hold"/>
                                        <p:tgtEl>
                                          <p:spTgt spid="1014"/>
                                        </p:tgtEl>
                                        <p:attrNameLst>
                                          <p:attrName>ppt_x</p:attrName>
                                          <p:attrName>ppt_y</p:attrName>
                                        </p:attrNameLst>
                                      </p:cBhvr>
                                      <p:rCtr x="122" y="0"/>
                                    </p:animMotion>
                                  </p:childTnLst>
                                </p:cTn>
                              </p:par>
                              <p:par>
                                <p:cTn id="1623" presetID="0" presetClass="path" presetSubtype="0" accel="50000" decel="50000" fill="hold" grpId="1" nodeType="withEffect">
                                  <p:stCondLst>
                                    <p:cond delay="0"/>
                                  </p:stCondLst>
                                  <p:childTnLst>
                                    <p:animMotion origin="layout" path="M 0 0 L 0.22274 0 " pathEditMode="relative" ptsTypes="AA">
                                      <p:cBhvr>
                                        <p:cTn id="1624" dur="100" fill="hold"/>
                                        <p:tgtEl>
                                          <p:spTgt spid="1019"/>
                                        </p:tgtEl>
                                        <p:attrNameLst>
                                          <p:attrName>ppt_x</p:attrName>
                                          <p:attrName>ppt_y</p:attrName>
                                        </p:attrNameLst>
                                      </p:cBhvr>
                                    </p:animMotion>
                                  </p:childTnLst>
                                </p:cTn>
                              </p:par>
                              <p:par>
                                <p:cTn id="1625" presetID="0" presetClass="path" presetSubtype="0" accel="50000" decel="50000" fill="hold" grpId="1" nodeType="withEffect">
                                  <p:stCondLst>
                                    <p:cond delay="0"/>
                                  </p:stCondLst>
                                  <p:childTnLst>
                                    <p:animMotion origin="layout" path="M 0 0 L 0.31059 -0.0838 " pathEditMode="relative" ptsTypes="AA">
                                      <p:cBhvr>
                                        <p:cTn id="1626" dur="100" fill="hold"/>
                                        <p:tgtEl>
                                          <p:spTgt spid="1043"/>
                                        </p:tgtEl>
                                        <p:attrNameLst>
                                          <p:attrName>ppt_x</p:attrName>
                                          <p:attrName>ppt_y</p:attrName>
                                        </p:attrNameLst>
                                      </p:cBhvr>
                                    </p:animMotion>
                                  </p:childTnLst>
                                </p:cTn>
                              </p:par>
                              <p:par>
                                <p:cTn id="1627" presetID="0" presetClass="path" presetSubtype="0" accel="50000" decel="50000" fill="hold" grpId="1" nodeType="withEffect">
                                  <p:stCondLst>
                                    <p:cond delay="0"/>
                                  </p:stCondLst>
                                  <p:childTnLst>
                                    <p:animMotion origin="layout" path="M 0 0 L 0.28854 0 " pathEditMode="relative" ptsTypes="AA">
                                      <p:cBhvr>
                                        <p:cTn id="1628" dur="100" fill="hold"/>
                                        <p:tgtEl>
                                          <p:spTgt spid="1044"/>
                                        </p:tgtEl>
                                        <p:attrNameLst>
                                          <p:attrName>ppt_x</p:attrName>
                                          <p:attrName>ppt_y</p:attrName>
                                        </p:attrNameLst>
                                      </p:cBhvr>
                                    </p:animMotion>
                                  </p:childTnLst>
                                </p:cTn>
                              </p:par>
                              <p:par>
                                <p:cTn id="1629" presetID="0" presetClass="path" presetSubtype="0" accel="50000" decel="50000" fill="hold" grpId="1" nodeType="withEffect">
                                  <p:stCondLst>
                                    <p:cond delay="0"/>
                                  </p:stCondLst>
                                  <p:childTnLst>
                                    <p:animMotion origin="layout" path="M 0 0 L 0.26632 0 " pathEditMode="relative" ptsTypes="AA">
                                      <p:cBhvr>
                                        <p:cTn id="1630" dur="100" fill="hold"/>
                                        <p:tgtEl>
                                          <p:spTgt spid="1049"/>
                                        </p:tgtEl>
                                        <p:attrNameLst>
                                          <p:attrName>ppt_x</p:attrName>
                                          <p:attrName>ppt_y</p:attrName>
                                        </p:attrNameLst>
                                      </p:cBhvr>
                                    </p:animMotion>
                                  </p:childTnLst>
                                </p:cTn>
                              </p:par>
                              <p:par>
                                <p:cTn id="1631" presetID="0" presetClass="path" presetSubtype="0" accel="50000" decel="50000" fill="hold" grpId="1" nodeType="withEffect">
                                  <p:stCondLst>
                                    <p:cond delay="0"/>
                                  </p:stCondLst>
                                  <p:childTnLst>
                                    <p:animMotion origin="layout" path="M 0 0 L 0.24392 0 " pathEditMode="relative" ptsTypes="AA">
                                      <p:cBhvr>
                                        <p:cTn id="1632" dur="100" fill="hold"/>
                                        <p:tgtEl>
                                          <p:spTgt spid="1054"/>
                                        </p:tgtEl>
                                        <p:attrNameLst>
                                          <p:attrName>ppt_x</p:attrName>
                                          <p:attrName>ppt_y</p:attrName>
                                        </p:attrNameLst>
                                      </p:cBhvr>
                                    </p:animMotion>
                                  </p:childTnLst>
                                </p:cTn>
                              </p:par>
                              <p:par>
                                <p:cTn id="1633" presetID="0" presetClass="path" presetSubtype="0" accel="50000" decel="50000" fill="hold" grpId="1" nodeType="withEffect">
                                  <p:stCondLst>
                                    <p:cond delay="0"/>
                                  </p:stCondLst>
                                  <p:childTnLst>
                                    <p:animMotion origin="layout" path="M 0 0 L 0.22274 0 " pathEditMode="relative" ptsTypes="AA">
                                      <p:cBhvr>
                                        <p:cTn id="1634" dur="100" fill="hold"/>
                                        <p:tgtEl>
                                          <p:spTgt spid="1059"/>
                                        </p:tgtEl>
                                        <p:attrNameLst>
                                          <p:attrName>ppt_x</p:attrName>
                                          <p:attrName>ppt_y</p:attrName>
                                        </p:attrNameLst>
                                      </p:cBhvr>
                                    </p:animMotion>
                                  </p:childTnLst>
                                </p:cTn>
                              </p:par>
                              <p:par>
                                <p:cTn id="1635" presetID="0" presetClass="path" presetSubtype="0" accel="50000" decel="50000" fill="hold" grpId="1" nodeType="withEffect">
                                  <p:stCondLst>
                                    <p:cond delay="0"/>
                                  </p:stCondLst>
                                  <p:childTnLst>
                                    <p:animMotion origin="layout" path="M 0 0 L 0.31076 -0.08727 " pathEditMode="relative" ptsTypes="AA">
                                      <p:cBhvr>
                                        <p:cTn id="1636" dur="100" fill="hold"/>
                                        <p:tgtEl>
                                          <p:spTgt spid="1083"/>
                                        </p:tgtEl>
                                        <p:attrNameLst>
                                          <p:attrName>ppt_x</p:attrName>
                                          <p:attrName>ppt_y</p:attrName>
                                        </p:attrNameLst>
                                      </p:cBhvr>
                                    </p:animMotion>
                                  </p:childTnLst>
                                </p:cTn>
                              </p:par>
                              <p:par>
                                <p:cTn id="1637" presetID="0" presetClass="path" presetSubtype="0" accel="50000" decel="50000" fill="hold" grpId="1" nodeType="withEffect">
                                  <p:stCondLst>
                                    <p:cond delay="0"/>
                                  </p:stCondLst>
                                  <p:childTnLst>
                                    <p:animMotion origin="layout" path="M 0 0 L 0.28854 0 " pathEditMode="relative" ptsTypes="AA">
                                      <p:cBhvr>
                                        <p:cTn id="1638" dur="100" fill="hold"/>
                                        <p:tgtEl>
                                          <p:spTgt spid="1084"/>
                                        </p:tgtEl>
                                        <p:attrNameLst>
                                          <p:attrName>ppt_x</p:attrName>
                                          <p:attrName>ppt_y</p:attrName>
                                        </p:attrNameLst>
                                      </p:cBhvr>
                                    </p:animMotion>
                                  </p:childTnLst>
                                </p:cTn>
                              </p:par>
                              <p:par>
                                <p:cTn id="1639" presetID="0" presetClass="path" presetSubtype="0" accel="50000" decel="50000" fill="hold" grpId="1" nodeType="withEffect">
                                  <p:stCondLst>
                                    <p:cond delay="0"/>
                                  </p:stCondLst>
                                  <p:childTnLst>
                                    <p:animMotion origin="layout" path="M 0 0 L 0.26562 0 " pathEditMode="relative" ptsTypes="AA">
                                      <p:cBhvr>
                                        <p:cTn id="1640" dur="100" fill="hold"/>
                                        <p:tgtEl>
                                          <p:spTgt spid="1089"/>
                                        </p:tgtEl>
                                        <p:attrNameLst>
                                          <p:attrName>ppt_x</p:attrName>
                                          <p:attrName>ppt_y</p:attrName>
                                        </p:attrNameLst>
                                      </p:cBhvr>
                                    </p:animMotion>
                                  </p:childTnLst>
                                </p:cTn>
                              </p:par>
                              <p:par>
                                <p:cTn id="1641" presetID="0" presetClass="path" presetSubtype="0" accel="50000" decel="50000" fill="hold" grpId="1" nodeType="withEffect">
                                  <p:stCondLst>
                                    <p:cond delay="0"/>
                                  </p:stCondLst>
                                  <p:childTnLst>
                                    <p:animMotion origin="layout" path="M 4.16667E-6 1.11111E-6 L 0.24444 1.11111E-6 " pathEditMode="relative" rAng="0" ptsTypes="AA">
                                      <p:cBhvr>
                                        <p:cTn id="1642" dur="100" fill="hold"/>
                                        <p:tgtEl>
                                          <p:spTgt spid="1094"/>
                                        </p:tgtEl>
                                        <p:attrNameLst>
                                          <p:attrName>ppt_x</p:attrName>
                                          <p:attrName>ppt_y</p:attrName>
                                        </p:attrNameLst>
                                      </p:cBhvr>
                                      <p:rCtr x="122" y="0"/>
                                    </p:animMotion>
                                  </p:childTnLst>
                                </p:cTn>
                              </p:par>
                              <p:par>
                                <p:cTn id="1643" presetID="0" presetClass="path" presetSubtype="0" accel="50000" decel="50000" fill="hold" grpId="1" nodeType="withEffect">
                                  <p:stCondLst>
                                    <p:cond delay="0"/>
                                  </p:stCondLst>
                                  <p:childTnLst>
                                    <p:animMotion origin="layout" path="M 0 0 L 0.22239 0 " pathEditMode="relative" ptsTypes="AA">
                                      <p:cBhvr>
                                        <p:cTn id="1644" dur="100" fill="hold"/>
                                        <p:tgtEl>
                                          <p:spTgt spid="1099"/>
                                        </p:tgtEl>
                                        <p:attrNameLst>
                                          <p:attrName>ppt_x</p:attrName>
                                          <p:attrName>ppt_y</p:attrName>
                                        </p:attrNameLst>
                                      </p:cBhvr>
                                    </p:animMotion>
                                  </p:childTnLst>
                                </p:cTn>
                              </p:par>
                              <p:par>
                                <p:cTn id="1645" presetID="0" presetClass="path" presetSubtype="0" accel="50000" decel="50000" fill="hold" grpId="1" nodeType="withEffect">
                                  <p:stCondLst>
                                    <p:cond delay="0"/>
                                  </p:stCondLst>
                                  <p:childTnLst>
                                    <p:animMotion origin="layout" path="M 0 0 L 0.31059 -0.08681 " pathEditMode="relative" ptsTypes="AA">
                                      <p:cBhvr>
                                        <p:cTn id="1646" dur="100" fill="hold"/>
                                        <p:tgtEl>
                                          <p:spTgt spid="1123"/>
                                        </p:tgtEl>
                                        <p:attrNameLst>
                                          <p:attrName>ppt_x</p:attrName>
                                          <p:attrName>ppt_y</p:attrName>
                                        </p:attrNameLst>
                                      </p:cBhvr>
                                    </p:animMotion>
                                  </p:childTnLst>
                                </p:cTn>
                              </p:par>
                              <p:par>
                                <p:cTn id="1647" presetID="0" presetClass="path" presetSubtype="0" accel="50000" decel="50000" fill="hold" grpId="1" nodeType="withEffect">
                                  <p:stCondLst>
                                    <p:cond delay="0"/>
                                  </p:stCondLst>
                                  <p:childTnLst>
                                    <p:animMotion origin="layout" path="M 0 0 L 0.28819 0 " pathEditMode="relative" ptsTypes="AA">
                                      <p:cBhvr>
                                        <p:cTn id="1648" dur="100" fill="hold"/>
                                        <p:tgtEl>
                                          <p:spTgt spid="1124"/>
                                        </p:tgtEl>
                                        <p:attrNameLst>
                                          <p:attrName>ppt_x</p:attrName>
                                          <p:attrName>ppt_y</p:attrName>
                                        </p:attrNameLst>
                                      </p:cBhvr>
                                    </p:animMotion>
                                  </p:childTnLst>
                                </p:cTn>
                              </p:par>
                              <p:par>
                                <p:cTn id="1649" presetID="0" presetClass="path" presetSubtype="0" accel="50000" decel="50000" fill="hold" grpId="1" nodeType="withEffect">
                                  <p:stCondLst>
                                    <p:cond delay="0"/>
                                  </p:stCondLst>
                                  <p:childTnLst>
                                    <p:animMotion origin="layout" path="M 0 0 L 0.26597 0 " pathEditMode="relative" ptsTypes="AA">
                                      <p:cBhvr>
                                        <p:cTn id="1650" dur="100" fill="hold"/>
                                        <p:tgtEl>
                                          <p:spTgt spid="1129"/>
                                        </p:tgtEl>
                                        <p:attrNameLst>
                                          <p:attrName>ppt_x</p:attrName>
                                          <p:attrName>ppt_y</p:attrName>
                                        </p:attrNameLst>
                                      </p:cBhvr>
                                    </p:animMotion>
                                  </p:childTnLst>
                                </p:cTn>
                              </p:par>
                              <p:par>
                                <p:cTn id="1651" presetID="0" presetClass="path" presetSubtype="0" accel="50000" decel="50000" fill="hold" grpId="1" nodeType="withEffect">
                                  <p:stCondLst>
                                    <p:cond delay="0"/>
                                  </p:stCondLst>
                                  <p:childTnLst>
                                    <p:animMotion origin="layout" path="M 0 0 L 0.24444 0 " pathEditMode="relative" ptsTypes="AA">
                                      <p:cBhvr>
                                        <p:cTn id="1652" dur="100" fill="hold"/>
                                        <p:tgtEl>
                                          <p:spTgt spid="1134"/>
                                        </p:tgtEl>
                                        <p:attrNameLst>
                                          <p:attrName>ppt_x</p:attrName>
                                          <p:attrName>ppt_y</p:attrName>
                                        </p:attrNameLst>
                                      </p:cBhvr>
                                    </p:animMotion>
                                  </p:childTnLst>
                                </p:cTn>
                              </p:par>
                              <p:par>
                                <p:cTn id="1653" presetID="0" presetClass="path" presetSubtype="0" accel="50000" decel="50000" fill="hold" grpId="1" nodeType="withEffect">
                                  <p:stCondLst>
                                    <p:cond delay="0"/>
                                  </p:stCondLst>
                                  <p:childTnLst>
                                    <p:animMotion origin="layout" path="M 0 0 L 0.22239 0 " pathEditMode="relative" ptsTypes="AA">
                                      <p:cBhvr>
                                        <p:cTn id="1654" dur="100" fill="hold"/>
                                        <p:tgtEl>
                                          <p:spTgt spid="1139"/>
                                        </p:tgtEl>
                                        <p:attrNameLst>
                                          <p:attrName>ppt_x</p:attrName>
                                          <p:attrName>ppt_y</p:attrName>
                                        </p:attrNameLst>
                                      </p:cBhvr>
                                    </p:animMotion>
                                  </p:childTnLst>
                                </p:cTn>
                              </p:par>
                            </p:childTnLst>
                          </p:cTn>
                        </p:par>
                      </p:childTnLst>
                    </p:cTn>
                  </p:par>
                  <p:par>
                    <p:cTn id="1655" fill="hold">
                      <p:stCondLst>
                        <p:cond delay="indefinite"/>
                      </p:stCondLst>
                      <p:childTnLst>
                        <p:par>
                          <p:cTn id="1656" fill="hold">
                            <p:stCondLst>
                              <p:cond delay="0"/>
                            </p:stCondLst>
                            <p:childTnLst>
                              <p:par>
                                <p:cTn id="1657" presetID="9" presetClass="exit" presetSubtype="0" fill="hold" grpId="1" nodeType="clickEffect">
                                  <p:stCondLst>
                                    <p:cond delay="0"/>
                                  </p:stCondLst>
                                  <p:childTnLst>
                                    <p:animEffect transition="out" filter="dissolve">
                                      <p:cBhvr>
                                        <p:cTn id="1658" dur="500"/>
                                        <p:tgtEl>
                                          <p:spTgt spid="3"/>
                                        </p:tgtEl>
                                      </p:cBhvr>
                                    </p:animEffect>
                                    <p:set>
                                      <p:cBhvr>
                                        <p:cTn id="1659" dur="1" fill="hold">
                                          <p:stCondLst>
                                            <p:cond delay="499"/>
                                          </p:stCondLst>
                                        </p:cTn>
                                        <p:tgtEl>
                                          <p:spTgt spid="3"/>
                                        </p:tgtEl>
                                        <p:attrNameLst>
                                          <p:attrName>style.visibility</p:attrName>
                                        </p:attrNameLst>
                                      </p:cBhvr>
                                      <p:to>
                                        <p:strVal val="hidden"/>
                                      </p:to>
                                    </p:set>
                                  </p:childTnLst>
                                </p:cTn>
                              </p:par>
                            </p:childTnLst>
                          </p:cTn>
                        </p:par>
                        <p:par>
                          <p:cTn id="1660" fill="hold">
                            <p:stCondLst>
                              <p:cond delay="500"/>
                            </p:stCondLst>
                            <p:childTnLst>
                              <p:par>
                                <p:cTn id="1661" presetID="9" presetClass="entr" presetSubtype="0" fill="hold" grpId="0" nodeType="afterEffect">
                                  <p:stCondLst>
                                    <p:cond delay="0"/>
                                  </p:stCondLst>
                                  <p:childTnLst>
                                    <p:set>
                                      <p:cBhvr>
                                        <p:cTn id="1662" dur="1" fill="hold">
                                          <p:stCondLst>
                                            <p:cond delay="0"/>
                                          </p:stCondLst>
                                        </p:cTn>
                                        <p:tgtEl>
                                          <p:spTgt spid="4"/>
                                        </p:tgtEl>
                                        <p:attrNameLst>
                                          <p:attrName>style.visibility</p:attrName>
                                        </p:attrNameLst>
                                      </p:cBhvr>
                                      <p:to>
                                        <p:strVal val="visible"/>
                                      </p:to>
                                    </p:set>
                                    <p:animEffect transition="in" filter="dissolve">
                                      <p:cBhvr>
                                        <p:cTn id="1663" dur="500"/>
                                        <p:tgtEl>
                                          <p:spTgt spid="4"/>
                                        </p:tgtEl>
                                      </p:cBhvr>
                                    </p:animEffect>
                                  </p:childTnLst>
                                </p:cTn>
                              </p:par>
                            </p:childTnLst>
                          </p:cTn>
                        </p:par>
                        <p:par>
                          <p:cTn id="1664" fill="hold">
                            <p:stCondLst>
                              <p:cond delay="1000"/>
                            </p:stCondLst>
                            <p:childTnLst>
                              <p:par>
                                <p:cTn id="1665" presetID="0" presetClass="path" presetSubtype="0" accel="50000" decel="50000" fill="hold" grpId="1" nodeType="afterEffect">
                                  <p:stCondLst>
                                    <p:cond delay="0"/>
                                  </p:stCondLst>
                                  <p:childTnLst>
                                    <p:animMotion origin="layout" path="M 3.61111E-6 -3.7037E-6 L 0.10764 -3.7037E-6 " pathEditMode="relative" rAng="0" ptsTypes="AA">
                                      <p:cBhvr>
                                        <p:cTn id="1666" dur="1000" fill="hold"/>
                                        <p:tgtEl>
                                          <p:spTgt spid="4106"/>
                                        </p:tgtEl>
                                        <p:attrNameLst>
                                          <p:attrName>ppt_x</p:attrName>
                                          <p:attrName>ppt_y</p:attrName>
                                        </p:attrNameLst>
                                      </p:cBhvr>
                                      <p:rCtr x="54" y="0"/>
                                    </p:animMotion>
                                  </p:childTnLst>
                                </p:cTn>
                              </p:par>
                            </p:childTnLst>
                          </p:cTn>
                        </p:par>
                        <p:par>
                          <p:cTn id="1667" fill="hold">
                            <p:stCondLst>
                              <p:cond delay="2000"/>
                            </p:stCondLst>
                            <p:childTnLst>
                              <p:par>
                                <p:cTn id="1668" presetID="0" presetClass="path" presetSubtype="0" accel="50000" decel="50000" fill="hold" grpId="1" nodeType="afterEffect">
                                  <p:stCondLst>
                                    <p:cond delay="0"/>
                                  </p:stCondLst>
                                  <p:childTnLst>
                                    <p:animMotion origin="layout" path="M -2.77778E-7 1.85185E-6 L -0.12187 -0.0007 " pathEditMode="relative" rAng="0" ptsTypes="AA">
                                      <p:cBhvr>
                                        <p:cTn id="1669" dur="1000" fill="hold"/>
                                        <p:tgtEl>
                                          <p:spTgt spid="453"/>
                                        </p:tgtEl>
                                        <p:attrNameLst>
                                          <p:attrName>ppt_x</p:attrName>
                                          <p:attrName>ppt_y</p:attrName>
                                        </p:attrNameLst>
                                      </p:cBhvr>
                                      <p:rCtr x="-61" y="0"/>
                                    </p:animMotion>
                                  </p:childTnLst>
                                </p:cTn>
                              </p:par>
                            </p:childTnLst>
                          </p:cTn>
                        </p:par>
                        <p:par>
                          <p:cTn id="1670" fill="hold">
                            <p:stCondLst>
                              <p:cond delay="3000"/>
                            </p:stCondLst>
                            <p:childTnLst>
                              <p:par>
                                <p:cTn id="1671" presetID="0" presetClass="path" presetSubtype="0" accel="50000" decel="50000" fill="hold" grpId="1" nodeType="afterEffect">
                                  <p:stCondLst>
                                    <p:cond delay="0"/>
                                  </p:stCondLst>
                                  <p:childTnLst>
                                    <p:animMotion origin="layout" path="M 1.66667E-6 -3.7037E-6 L 0.15417 -0.10717 " pathEditMode="relative" rAng="0" ptsTypes="AA">
                                      <p:cBhvr>
                                        <p:cTn id="1672" dur="1000" fill="hold"/>
                                        <p:tgtEl>
                                          <p:spTgt spid="463"/>
                                        </p:tgtEl>
                                        <p:attrNameLst>
                                          <p:attrName>ppt_x</p:attrName>
                                          <p:attrName>ppt_y</p:attrName>
                                        </p:attrNameLst>
                                      </p:cBhvr>
                                      <p:rCtr x="77" y="-54"/>
                                    </p:animMotion>
                                  </p:childTnLst>
                                </p:cTn>
                              </p:par>
                            </p:childTnLst>
                          </p:cTn>
                        </p:par>
                        <p:par>
                          <p:cTn id="1673" fill="hold">
                            <p:stCondLst>
                              <p:cond delay="4000"/>
                            </p:stCondLst>
                            <p:childTnLst>
                              <p:par>
                                <p:cTn id="1674" presetID="0" presetClass="path" presetSubtype="0" accel="50000" decel="50000" fill="hold" grpId="1" nodeType="afterEffect">
                                  <p:stCondLst>
                                    <p:cond delay="0"/>
                                  </p:stCondLst>
                                  <p:childTnLst>
                                    <p:animMotion origin="layout" path="M -1.11111E-6 2.96296E-6 L -0.17239 -0.10926 " pathEditMode="relative" rAng="0" ptsTypes="AA">
                                      <p:cBhvr>
                                        <p:cTn id="1675" dur="1000" fill="hold"/>
                                        <p:tgtEl>
                                          <p:spTgt spid="364"/>
                                        </p:tgtEl>
                                        <p:attrNameLst>
                                          <p:attrName>ppt_x</p:attrName>
                                          <p:attrName>ppt_y</p:attrName>
                                        </p:attrNameLst>
                                      </p:cBhvr>
                                      <p:rCtr x="-86" y="-55"/>
                                    </p:animMotion>
                                  </p:childTnLst>
                                </p:cTn>
                              </p:par>
                            </p:childTnLst>
                          </p:cTn>
                        </p:par>
                        <p:par>
                          <p:cTn id="1676" fill="hold">
                            <p:stCondLst>
                              <p:cond delay="5000"/>
                            </p:stCondLst>
                            <p:childTnLst>
                              <p:par>
                                <p:cTn id="1677" presetID="9" presetClass="exit" presetSubtype="0" fill="hold" grpId="1" nodeType="afterEffect">
                                  <p:stCondLst>
                                    <p:cond delay="0"/>
                                  </p:stCondLst>
                                  <p:childTnLst>
                                    <p:animEffect transition="out" filter="dissolve">
                                      <p:cBhvr>
                                        <p:cTn id="1678" dur="500"/>
                                        <p:tgtEl>
                                          <p:spTgt spid="4"/>
                                        </p:tgtEl>
                                      </p:cBhvr>
                                    </p:animEffect>
                                    <p:set>
                                      <p:cBhvr>
                                        <p:cTn id="1679" dur="1" fill="hold">
                                          <p:stCondLst>
                                            <p:cond delay="499"/>
                                          </p:stCondLst>
                                        </p:cTn>
                                        <p:tgtEl>
                                          <p:spTgt spid="4"/>
                                        </p:tgtEl>
                                        <p:attrNameLst>
                                          <p:attrName>style.visibility</p:attrName>
                                        </p:attrNameLst>
                                      </p:cBhvr>
                                      <p:to>
                                        <p:strVal val="hidden"/>
                                      </p:to>
                                    </p:set>
                                  </p:childTnLst>
                                </p:cTn>
                              </p:par>
                            </p:childTnLst>
                          </p:cTn>
                        </p:par>
                        <p:par>
                          <p:cTn id="1680" fill="hold">
                            <p:stCondLst>
                              <p:cond delay="5500"/>
                            </p:stCondLst>
                            <p:childTnLst>
                              <p:par>
                                <p:cTn id="1681" presetID="9" presetClass="entr" presetSubtype="0" fill="hold" grpId="0" nodeType="afterEffect">
                                  <p:stCondLst>
                                    <p:cond delay="0"/>
                                  </p:stCondLst>
                                  <p:childTnLst>
                                    <p:set>
                                      <p:cBhvr>
                                        <p:cTn id="1682" dur="1" fill="hold">
                                          <p:stCondLst>
                                            <p:cond delay="0"/>
                                          </p:stCondLst>
                                        </p:cTn>
                                        <p:tgtEl>
                                          <p:spTgt spid="5"/>
                                        </p:tgtEl>
                                        <p:attrNameLst>
                                          <p:attrName>style.visibility</p:attrName>
                                        </p:attrNameLst>
                                      </p:cBhvr>
                                      <p:to>
                                        <p:strVal val="visible"/>
                                      </p:to>
                                    </p:set>
                                    <p:animEffect transition="in" filter="dissolve">
                                      <p:cBhvr>
                                        <p:cTn id="1683" dur="500"/>
                                        <p:tgtEl>
                                          <p:spTgt spid="5"/>
                                        </p:tgtEl>
                                      </p:cBhvr>
                                    </p:animEffect>
                                  </p:childTnLst>
                                </p:cTn>
                              </p:par>
                            </p:childTnLst>
                          </p:cTn>
                        </p:par>
                        <p:par>
                          <p:cTn id="1684" fill="hold">
                            <p:stCondLst>
                              <p:cond delay="6000"/>
                            </p:stCondLst>
                            <p:childTnLst>
                              <p:par>
                                <p:cTn id="1685" presetID="1" presetClass="entr" presetSubtype="0" fill="hold" nodeType="afterEffect">
                                  <p:stCondLst>
                                    <p:cond delay="0"/>
                                  </p:stCondLst>
                                  <p:childTnLst>
                                    <p:set>
                                      <p:cBhvr>
                                        <p:cTn id="1686" dur="1" fill="hold">
                                          <p:stCondLst>
                                            <p:cond delay="0"/>
                                          </p:stCondLst>
                                        </p:cTn>
                                        <p:tgtEl>
                                          <p:spTgt spid="20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2" grpId="0" animBg="1"/>
      <p:bldP spid="2442" grpId="1" animBg="1"/>
      <p:bldP spid="453" grpId="0" animBg="1"/>
      <p:bldP spid="453" grpId="1" animBg="1"/>
      <p:bldP spid="463" grpId="0" animBg="1"/>
      <p:bldP spid="463" grpId="1" animBg="1"/>
      <p:bldP spid="4106" grpId="0" animBg="1"/>
      <p:bldP spid="4106" grpId="1" animBg="1"/>
      <p:bldP spid="988" grpId="0" animBg="1"/>
      <p:bldP spid="988" grpId="1" animBg="1"/>
      <p:bldP spid="989" grpId="0" animBg="1"/>
      <p:bldP spid="989" grpId="1" animBg="1"/>
      <p:bldP spid="990" grpId="0" animBg="1"/>
      <p:bldP spid="990" grpId="1" animBg="1"/>
      <p:bldP spid="994" grpId="0" animBg="1"/>
      <p:bldP spid="994" grpId="1" animBg="1"/>
      <p:bldP spid="995" grpId="0" animBg="1"/>
      <p:bldP spid="995" grpId="1" animBg="1"/>
      <p:bldP spid="996" grpId="0" animBg="1"/>
      <p:bldP spid="996" grpId="1" animBg="1"/>
      <p:bldP spid="997" grpId="0" animBg="1"/>
      <p:bldP spid="997" grpId="1" animBg="1"/>
      <p:bldP spid="1001" grpId="0" animBg="1"/>
      <p:bldP spid="1001" grpId="1" animBg="1"/>
      <p:bldP spid="1002" grpId="0" animBg="1"/>
      <p:bldP spid="1002" grpId="1" animBg="1"/>
      <p:bldP spid="1003" grpId="0" animBg="1"/>
      <p:bldP spid="1003" grpId="1" animBg="1"/>
      <p:bldP spid="1004" grpId="0" animBg="1"/>
      <p:bldP spid="1004" grpId="1" animBg="1"/>
      <p:bldP spid="1012" grpId="0" animBg="1"/>
      <p:bldP spid="1012" grpId="1" animBg="1"/>
      <p:bldP spid="1013" grpId="0" animBg="1"/>
      <p:bldP spid="1013" grpId="1" animBg="1"/>
      <p:bldP spid="1014" grpId="0" animBg="1"/>
      <p:bldP spid="1014" grpId="1" animBg="1"/>
      <p:bldP spid="1015" grpId="0" animBg="1"/>
      <p:bldP spid="1015" grpId="1" animBg="1"/>
      <p:bldP spid="1016" grpId="0" animBg="1"/>
      <p:bldP spid="1016" grpId="1" animBg="1"/>
      <p:bldP spid="1017" grpId="0" animBg="1"/>
      <p:bldP spid="1017" grpId="1" animBg="1"/>
      <p:bldP spid="1018" grpId="0" animBg="1"/>
      <p:bldP spid="1018" grpId="1" animBg="1"/>
      <p:bldP spid="1019" grpId="0" animBg="1"/>
      <p:bldP spid="1019" grpId="1" animBg="1"/>
      <p:bldP spid="1020" grpId="0" animBg="1"/>
      <p:bldP spid="1020" grpId="1" animBg="1"/>
      <p:bldP spid="1021" grpId="0" animBg="1"/>
      <p:bldP spid="1021" grpId="1" animBg="1"/>
      <p:bldP spid="1022" grpId="0" animBg="1"/>
      <p:bldP spid="1022" grpId="1" animBg="1"/>
      <p:bldP spid="1023" grpId="0" animBg="1"/>
      <p:bldP spid="1023" grpId="1" animBg="1"/>
      <p:bldP spid="1024" grpId="0" animBg="1"/>
      <p:bldP spid="1024" grpId="1" animBg="1"/>
      <p:bldP spid="1025" grpId="0" animBg="1"/>
      <p:bldP spid="1025" grpId="1" animBg="1"/>
      <p:bldP spid="1026" grpId="0" animBg="1"/>
      <p:bldP spid="1026" grpId="1" animBg="1"/>
      <p:bldP spid="1027" grpId="0" animBg="1"/>
      <p:bldP spid="1027" grpId="1" animBg="1"/>
      <p:bldP spid="1028" grpId="0" animBg="1"/>
      <p:bldP spid="1028" grpId="1" animBg="1"/>
      <p:bldP spid="1029" grpId="0" animBg="1"/>
      <p:bldP spid="1029" grpId="1" animBg="1"/>
      <p:bldP spid="1030" grpId="0" animBg="1"/>
      <p:bldP spid="1030" grpId="1" animBg="1"/>
      <p:bldP spid="1031" grpId="0" animBg="1"/>
      <p:bldP spid="1031" grpId="1" animBg="1"/>
      <p:bldP spid="1032" grpId="0" animBg="1"/>
      <p:bldP spid="1032" grpId="1" animBg="1"/>
      <p:bldP spid="1033" grpId="0" animBg="1"/>
      <p:bldP spid="1033" grpId="1" animBg="1"/>
      <p:bldP spid="1034" grpId="0" animBg="1"/>
      <p:bldP spid="1034" grpId="1" animBg="1"/>
      <p:bldP spid="1035" grpId="0" animBg="1"/>
      <p:bldP spid="1035" grpId="1" animBg="1"/>
      <p:bldP spid="1036" grpId="0" animBg="1"/>
      <p:bldP spid="1036" grpId="1" animBg="1"/>
      <p:bldP spid="1037" grpId="0" animBg="1"/>
      <p:bldP spid="1037" grpId="1" animBg="1"/>
      <p:bldP spid="1038" grpId="0" animBg="1"/>
      <p:bldP spid="1038" grpId="1" animBg="1"/>
      <p:bldP spid="1039" grpId="0" animBg="1"/>
      <p:bldP spid="1039" grpId="1" animBg="1"/>
      <p:bldP spid="1040" grpId="0" animBg="1"/>
      <p:bldP spid="1040" grpId="1" animBg="1"/>
      <p:bldP spid="1041" grpId="0" animBg="1"/>
      <p:bldP spid="1041" grpId="1" animBg="1"/>
      <p:bldP spid="1042" grpId="0" animBg="1"/>
      <p:bldP spid="1042" grpId="1" animBg="1"/>
      <p:bldP spid="1043" grpId="0" animBg="1"/>
      <p:bldP spid="1043" grpId="1" animBg="1"/>
      <p:bldP spid="1044" grpId="0" animBg="1"/>
      <p:bldP spid="1044" grpId="1" animBg="1"/>
      <p:bldP spid="1045" grpId="0" animBg="1"/>
      <p:bldP spid="1045" grpId="1" animBg="1"/>
      <p:bldP spid="1046" grpId="0" animBg="1"/>
      <p:bldP spid="1046" grpId="1" animBg="1"/>
      <p:bldP spid="1047" grpId="0" animBg="1"/>
      <p:bldP spid="1047" grpId="1" animBg="1"/>
      <p:bldP spid="1048" grpId="0" animBg="1"/>
      <p:bldP spid="1048" grpId="1" animBg="1"/>
      <p:bldP spid="1049" grpId="0" animBg="1"/>
      <p:bldP spid="1049" grpId="1" animBg="1"/>
      <p:bldP spid="1050" grpId="0" animBg="1"/>
      <p:bldP spid="1050" grpId="1" animBg="1"/>
      <p:bldP spid="1051" grpId="0" animBg="1"/>
      <p:bldP spid="1051" grpId="1" animBg="1"/>
      <p:bldP spid="1052" grpId="0" animBg="1"/>
      <p:bldP spid="1052" grpId="1" animBg="1"/>
      <p:bldP spid="1053" grpId="0" animBg="1"/>
      <p:bldP spid="1053" grpId="1" animBg="1"/>
      <p:bldP spid="1054" grpId="0" animBg="1"/>
      <p:bldP spid="1054" grpId="1" animBg="1"/>
      <p:bldP spid="1055" grpId="0" animBg="1"/>
      <p:bldP spid="1055" grpId="1" animBg="1"/>
      <p:bldP spid="1056" grpId="0" animBg="1"/>
      <p:bldP spid="1056" grpId="1" animBg="1"/>
      <p:bldP spid="1057" grpId="0" animBg="1"/>
      <p:bldP spid="1057" grpId="1" animBg="1"/>
      <p:bldP spid="1058" grpId="0" animBg="1"/>
      <p:bldP spid="1058" grpId="1" animBg="1"/>
      <p:bldP spid="1059" grpId="0" animBg="1"/>
      <p:bldP spid="1059" grpId="1" animBg="1"/>
      <p:bldP spid="1060" grpId="0" animBg="1"/>
      <p:bldP spid="1060" grpId="1" animBg="1"/>
      <p:bldP spid="1061" grpId="0" animBg="1"/>
      <p:bldP spid="1061" grpId="1" animBg="1"/>
      <p:bldP spid="1062" grpId="0" animBg="1"/>
      <p:bldP spid="1063" grpId="0" animBg="1"/>
      <p:bldP spid="1063" grpId="1" animBg="1"/>
      <p:bldP spid="1064" grpId="0" animBg="1"/>
      <p:bldP spid="1064" grpId="1" animBg="1"/>
      <p:bldP spid="1065" grpId="0" animBg="1"/>
      <p:bldP spid="1065" grpId="1" animBg="1"/>
      <p:bldP spid="1066" grpId="0" animBg="1"/>
      <p:bldP spid="1066" grpId="1" animBg="1"/>
      <p:bldP spid="1067" grpId="0" animBg="1"/>
      <p:bldP spid="1067" grpId="1" animBg="1"/>
      <p:bldP spid="1068" grpId="0" animBg="1"/>
      <p:bldP spid="1068" grpId="1" animBg="1"/>
      <p:bldP spid="1069" grpId="0" animBg="1"/>
      <p:bldP spid="1069" grpId="1" animBg="1"/>
      <p:bldP spid="1070" grpId="0" animBg="1"/>
      <p:bldP spid="1070" grpId="1" animBg="1"/>
      <p:bldP spid="1071" grpId="0" animBg="1"/>
      <p:bldP spid="1071" grpId="1" animBg="1"/>
      <p:bldP spid="1072" grpId="0" animBg="1"/>
      <p:bldP spid="1072" grpId="1" animBg="1"/>
      <p:bldP spid="1073" grpId="0" animBg="1"/>
      <p:bldP spid="1073" grpId="1" animBg="1"/>
      <p:bldP spid="1074" grpId="0" animBg="1"/>
      <p:bldP spid="1074" grpId="1" animBg="1"/>
      <p:bldP spid="1075" grpId="0" animBg="1"/>
      <p:bldP spid="1075" grpId="1" animBg="1"/>
      <p:bldP spid="1076" grpId="0" animBg="1"/>
      <p:bldP spid="1076" grpId="1" animBg="1"/>
      <p:bldP spid="1077" grpId="0" animBg="1"/>
      <p:bldP spid="1077" grpId="1" animBg="1"/>
      <p:bldP spid="1078" grpId="0" animBg="1"/>
      <p:bldP spid="1078" grpId="1" animBg="1"/>
      <p:bldP spid="1079" grpId="0" animBg="1"/>
      <p:bldP spid="1079" grpId="1" animBg="1"/>
      <p:bldP spid="1080" grpId="0" animBg="1"/>
      <p:bldP spid="1080" grpId="1" animBg="1"/>
      <p:bldP spid="1081" grpId="0" animBg="1"/>
      <p:bldP spid="1081" grpId="1" animBg="1"/>
      <p:bldP spid="1082" grpId="0" animBg="1"/>
      <p:bldP spid="1082" grpId="1" animBg="1"/>
      <p:bldP spid="1083" grpId="0" animBg="1"/>
      <p:bldP spid="1083" grpId="1" animBg="1"/>
      <p:bldP spid="1084" grpId="0" animBg="1"/>
      <p:bldP spid="1084" grpId="1" animBg="1"/>
      <p:bldP spid="1085" grpId="0" animBg="1"/>
      <p:bldP spid="1085" grpId="1" animBg="1"/>
      <p:bldP spid="1086" grpId="0" animBg="1"/>
      <p:bldP spid="1086" grpId="1" animBg="1"/>
      <p:bldP spid="1087" grpId="0" animBg="1"/>
      <p:bldP spid="1087" grpId="1" animBg="1"/>
      <p:bldP spid="1088" grpId="0" animBg="1"/>
      <p:bldP spid="1088" grpId="1" animBg="1"/>
      <p:bldP spid="1089" grpId="0" animBg="1"/>
      <p:bldP spid="1089" grpId="1" animBg="1"/>
      <p:bldP spid="1090" grpId="0" animBg="1"/>
      <p:bldP spid="1090" grpId="1" animBg="1"/>
      <p:bldP spid="1091" grpId="0" animBg="1"/>
      <p:bldP spid="1091" grpId="1" animBg="1"/>
      <p:bldP spid="1092" grpId="0" animBg="1"/>
      <p:bldP spid="1092" grpId="1" animBg="1"/>
      <p:bldP spid="1093" grpId="0" animBg="1"/>
      <p:bldP spid="1093" grpId="1" animBg="1"/>
      <p:bldP spid="1094" grpId="0" animBg="1"/>
      <p:bldP spid="1094" grpId="1" animBg="1"/>
      <p:bldP spid="1095" grpId="0" animBg="1"/>
      <p:bldP spid="1095" grpId="1" animBg="1"/>
      <p:bldP spid="1096" grpId="0" animBg="1"/>
      <p:bldP spid="1096" grpId="1" animBg="1"/>
      <p:bldP spid="1097" grpId="0" animBg="1"/>
      <p:bldP spid="1097" grpId="1" animBg="1"/>
      <p:bldP spid="1098" grpId="0" animBg="1"/>
      <p:bldP spid="1098" grpId="1" animBg="1"/>
      <p:bldP spid="1099" grpId="0" animBg="1"/>
      <p:bldP spid="1099" grpId="1" animBg="1"/>
      <p:bldP spid="1100" grpId="0" animBg="1"/>
      <p:bldP spid="1100" grpId="1" animBg="1"/>
      <p:bldP spid="1101" grpId="0" animBg="1"/>
      <p:bldP spid="1101" grpId="1" animBg="1"/>
      <p:bldP spid="1102" grpId="0" animBg="1"/>
      <p:bldP spid="1103" grpId="0" animBg="1"/>
      <p:bldP spid="1103" grpId="1" animBg="1"/>
      <p:bldP spid="1104" grpId="0" animBg="1"/>
      <p:bldP spid="1104" grpId="1" animBg="1"/>
      <p:bldP spid="1105" grpId="0" animBg="1"/>
      <p:bldP spid="1105" grpId="1" animBg="1"/>
      <p:bldP spid="1106" grpId="0" animBg="1"/>
      <p:bldP spid="1106" grpId="1" animBg="1"/>
      <p:bldP spid="1107" grpId="0" animBg="1"/>
      <p:bldP spid="1107" grpId="1" animBg="1"/>
      <p:bldP spid="1108" grpId="0" animBg="1"/>
      <p:bldP spid="1108" grpId="1" animBg="1"/>
      <p:bldP spid="1109" grpId="0" animBg="1"/>
      <p:bldP spid="1109" grpId="1" animBg="1"/>
      <p:bldP spid="1110" grpId="0" animBg="1"/>
      <p:bldP spid="1110" grpId="1" animBg="1"/>
      <p:bldP spid="1111" grpId="0" animBg="1"/>
      <p:bldP spid="1111" grpId="1" animBg="1"/>
      <p:bldP spid="1112" grpId="0" animBg="1"/>
      <p:bldP spid="1112" grpId="1" animBg="1"/>
      <p:bldP spid="1113" grpId="0" animBg="1"/>
      <p:bldP spid="1113" grpId="1" animBg="1"/>
      <p:bldP spid="1114" grpId="0" animBg="1"/>
      <p:bldP spid="1114" grpId="1" animBg="1"/>
      <p:bldP spid="1115" grpId="0" animBg="1"/>
      <p:bldP spid="1115" grpId="1" animBg="1"/>
      <p:bldP spid="1116" grpId="0" animBg="1"/>
      <p:bldP spid="1116" grpId="1" animBg="1"/>
      <p:bldP spid="1117" grpId="0" animBg="1"/>
      <p:bldP spid="1117" grpId="1" animBg="1"/>
      <p:bldP spid="1118" grpId="0" animBg="1"/>
      <p:bldP spid="1118" grpId="1" animBg="1"/>
      <p:bldP spid="1119" grpId="0" animBg="1"/>
      <p:bldP spid="1119" grpId="1" animBg="1"/>
      <p:bldP spid="1120" grpId="0" animBg="1"/>
      <p:bldP spid="1120" grpId="1" animBg="1"/>
      <p:bldP spid="1121" grpId="0" animBg="1"/>
      <p:bldP spid="1121" grpId="1" animBg="1"/>
      <p:bldP spid="1122" grpId="0" animBg="1"/>
      <p:bldP spid="1122" grpId="1" animBg="1"/>
      <p:bldP spid="1123" grpId="0" animBg="1"/>
      <p:bldP spid="1123" grpId="1" animBg="1"/>
      <p:bldP spid="1124" grpId="0" animBg="1"/>
      <p:bldP spid="1124" grpId="1" animBg="1"/>
      <p:bldP spid="1125" grpId="0" animBg="1"/>
      <p:bldP spid="1125" grpId="1" animBg="1"/>
      <p:bldP spid="1126" grpId="0" animBg="1"/>
      <p:bldP spid="1126" grpId="1" animBg="1"/>
      <p:bldP spid="1127" grpId="0" animBg="1"/>
      <p:bldP spid="1127" grpId="1" animBg="1"/>
      <p:bldP spid="1128" grpId="0" animBg="1"/>
      <p:bldP spid="1128" grpId="1" animBg="1"/>
      <p:bldP spid="1129" grpId="0" animBg="1"/>
      <p:bldP spid="1129" grpId="1" animBg="1"/>
      <p:bldP spid="1130" grpId="0" animBg="1"/>
      <p:bldP spid="1130" grpId="1" animBg="1"/>
      <p:bldP spid="1131" grpId="0" animBg="1"/>
      <p:bldP spid="1131" grpId="1" animBg="1"/>
      <p:bldP spid="1132" grpId="0" animBg="1"/>
      <p:bldP spid="1132" grpId="1" animBg="1"/>
      <p:bldP spid="1133" grpId="0" animBg="1"/>
      <p:bldP spid="1133" grpId="1" animBg="1"/>
      <p:bldP spid="1134" grpId="0" animBg="1"/>
      <p:bldP spid="1134" grpId="1" animBg="1"/>
      <p:bldP spid="1135" grpId="0" animBg="1"/>
      <p:bldP spid="1135" grpId="1" animBg="1"/>
      <p:bldP spid="1136" grpId="0" animBg="1"/>
      <p:bldP spid="1136" grpId="1" animBg="1"/>
      <p:bldP spid="1137" grpId="0" animBg="1"/>
      <p:bldP spid="1137" grpId="1" animBg="1"/>
      <p:bldP spid="1138" grpId="0" animBg="1"/>
      <p:bldP spid="1138" grpId="1" animBg="1"/>
      <p:bldP spid="1139" grpId="0" animBg="1"/>
      <p:bldP spid="1139" grpId="1" animBg="1"/>
      <p:bldP spid="1140" grpId="0" animBg="1"/>
      <p:bldP spid="1140" grpId="1" animBg="1"/>
      <p:bldP spid="1141" grpId="0" animBg="1"/>
      <p:bldP spid="1141" grpId="1" animBg="1"/>
      <p:bldP spid="1142" grpId="0" animBg="1"/>
      <p:bldP spid="1142" grpId="1" animBg="1"/>
      <p:bldP spid="1143" grpId="0" animBg="1"/>
      <p:bldP spid="1143" grpId="1" animBg="1"/>
      <p:bldP spid="1144" grpId="0" animBg="1"/>
      <p:bldP spid="1144" grpId="1" animBg="1"/>
      <p:bldP spid="1145" grpId="0" animBg="1"/>
      <p:bldP spid="1145" grpId="1" animBg="1"/>
      <p:bldP spid="1146" grpId="0" animBg="1"/>
      <p:bldP spid="1146" grpId="1" animBg="1"/>
      <p:bldP spid="1147" grpId="0" animBg="1"/>
      <p:bldP spid="1147" grpId="1" animBg="1"/>
      <p:bldP spid="1148" grpId="0" animBg="1"/>
      <p:bldP spid="1148" grpId="1" animBg="1"/>
      <p:bldP spid="1149" grpId="0" animBg="1"/>
      <p:bldP spid="1149" grpId="1" animBg="1"/>
      <p:bldP spid="1150" grpId="0" animBg="1"/>
      <p:bldP spid="1150" grpId="1" animBg="1"/>
      <p:bldP spid="1151" grpId="0" animBg="1"/>
      <p:bldP spid="1151" grpId="1" animBg="1"/>
      <p:bldP spid="1152" grpId="0" animBg="1"/>
      <p:bldP spid="1152" grpId="1" animBg="1"/>
      <p:bldP spid="1153" grpId="0" animBg="1"/>
      <p:bldP spid="1153" grpId="1" animBg="1"/>
      <p:bldP spid="1154" grpId="0" animBg="1"/>
      <p:bldP spid="1154" grpId="1" animBg="1"/>
      <p:bldP spid="1155" grpId="0" animBg="1"/>
      <p:bldP spid="1155" grpId="1" animBg="1"/>
      <p:bldP spid="1156" grpId="0" animBg="1"/>
      <p:bldP spid="1156" grpId="1" animBg="1"/>
      <p:bldP spid="1157" grpId="0" animBg="1"/>
      <p:bldP spid="1157" grpId="1" animBg="1"/>
      <p:bldP spid="1158" grpId="0" animBg="1"/>
      <p:bldP spid="1158" grpId="1" animBg="1"/>
      <p:bldP spid="1159" grpId="0" animBg="1"/>
      <p:bldP spid="1159" grpId="1" animBg="1"/>
      <p:bldP spid="364" grpId="0" animBg="1"/>
      <p:bldP spid="364" grpId="1" animBg="1"/>
      <p:bldP spid="344" grpId="0"/>
      <p:bldP spid="344" grpId="1"/>
      <p:bldP spid="345" grpId="0"/>
      <p:bldP spid="345" grpId="1"/>
      <p:bldP spid="346" grpId="0"/>
      <p:bldP spid="346" grpId="1"/>
      <p:bldP spid="347" grpId="0"/>
      <p:bldP spid="347" grpId="1"/>
      <p:bldP spid="2" grpId="0"/>
      <p:bldP spid="2" grpId="1"/>
      <p:bldP spid="3" grpId="0"/>
      <p:bldP spid="3" grpId="1"/>
      <p:bldP spid="4" grpId="0"/>
      <p:bldP spid="4" grpId="1"/>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41313" y="338138"/>
            <a:ext cx="8504237" cy="874712"/>
          </a:xfrm>
        </p:spPr>
        <p:txBody>
          <a:bodyPr/>
          <a:lstStyle/>
          <a:p>
            <a:pPr>
              <a:defRPr/>
            </a:pPr>
            <a:r>
              <a:rPr lang="en-US" dirty="0" smtClean="0">
                <a:sym typeface="Arial" charset="0"/>
              </a:rPr>
              <a:t>What is a Region and how does it map to a Virtual Volume</a:t>
            </a:r>
            <a:endParaRPr lang="en-US" dirty="0">
              <a:sym typeface="Arial" charset="0"/>
            </a:endParaRPr>
          </a:p>
        </p:txBody>
      </p:sp>
      <p:grpSp>
        <p:nvGrpSpPr>
          <p:cNvPr id="268" name="Group 267"/>
          <p:cNvGrpSpPr/>
          <p:nvPr/>
        </p:nvGrpSpPr>
        <p:grpSpPr>
          <a:xfrm>
            <a:off x="560388" y="1414463"/>
            <a:ext cx="8159750" cy="4811713"/>
            <a:chOff x="603250" y="1185863"/>
            <a:chExt cx="8159750" cy="5026025"/>
          </a:xfrm>
        </p:grpSpPr>
        <p:sp>
          <p:nvSpPr>
            <p:cNvPr id="143" name="Rectangle 2"/>
            <p:cNvSpPr>
              <a:spLocks noChangeArrowheads="1"/>
            </p:cNvSpPr>
            <p:nvPr/>
          </p:nvSpPr>
          <p:spPr bwMode="auto">
            <a:xfrm>
              <a:off x="603250" y="3336925"/>
              <a:ext cx="3048000" cy="1625600"/>
            </a:xfrm>
            <a:prstGeom prst="rect">
              <a:avLst/>
            </a:prstGeom>
            <a:solidFill>
              <a:schemeClr val="accent2"/>
            </a:solidFill>
            <a:ln w="9525">
              <a:solidFill>
                <a:schemeClr val="tx1"/>
              </a:solidFill>
              <a:miter lim="800000"/>
              <a:headEnd/>
              <a:tailEnd/>
            </a:ln>
            <a:effectLst/>
          </p:spPr>
          <p:txBody>
            <a:bodyPr anchor="ctr"/>
            <a:lstStyle/>
            <a:p>
              <a:pPr algn="ctr">
                <a:spcBef>
                  <a:spcPct val="20000"/>
                </a:spcBef>
                <a:buClr>
                  <a:srgbClr val="008000"/>
                </a:buClr>
                <a:buSzPct val="125000"/>
                <a:defRPr/>
              </a:pPr>
              <a:r>
                <a:rPr lang="en-US" sz="1200" dirty="0">
                  <a:solidFill>
                    <a:schemeClr val="bg1"/>
                  </a:solidFill>
                  <a:latin typeface="Arial" charset="0"/>
                </a:rPr>
                <a:t>Logical Disks (LDs)</a:t>
              </a:r>
            </a:p>
            <a:p>
              <a:pPr marL="63500" indent="-63500">
                <a:spcBef>
                  <a:spcPct val="20000"/>
                </a:spcBef>
                <a:buClr>
                  <a:srgbClr val="008000"/>
                </a:buClr>
                <a:buSzPct val="125000"/>
                <a:defRPr/>
              </a:pPr>
              <a:r>
                <a:rPr lang="en-US" sz="1200" b="0" dirty="0">
                  <a:solidFill>
                    <a:schemeClr val="bg1"/>
                  </a:solidFill>
                  <a:latin typeface="Arial" charset="0"/>
                </a:rPr>
                <a:t>Mapped to Volumes via 128MB Regions   </a:t>
              </a:r>
            </a:p>
            <a:p>
              <a:pPr marL="63500" indent="-63500">
                <a:spcBef>
                  <a:spcPct val="20000"/>
                </a:spcBef>
                <a:buClr>
                  <a:srgbClr val="008000"/>
                </a:buClr>
                <a:buSzPct val="125000"/>
                <a:defRPr/>
              </a:pPr>
              <a:r>
                <a:rPr lang="en-US" sz="1200" b="0" dirty="0">
                  <a:solidFill>
                    <a:schemeClr val="bg1"/>
                  </a:solidFill>
                  <a:latin typeface="Arial" charset="0"/>
                </a:rPr>
                <a:t>Mapped to Drives via Raidlets (sets of Chunklets with a given RAID and media type)</a:t>
              </a:r>
              <a:r>
                <a:rPr lang="en-US" sz="1400" b="0" dirty="0">
                  <a:solidFill>
                    <a:schemeClr val="bg1"/>
                  </a:solidFill>
                  <a:latin typeface="Arial" charset="0"/>
                </a:rPr>
                <a:t> </a:t>
              </a:r>
              <a:endParaRPr lang="en-US" sz="1200" b="0" dirty="0">
                <a:solidFill>
                  <a:schemeClr val="bg1"/>
                </a:solidFill>
                <a:latin typeface="Arial" charset="0"/>
              </a:endParaRPr>
            </a:p>
            <a:p>
              <a:pPr marL="63500" indent="-63500">
                <a:spcBef>
                  <a:spcPct val="20000"/>
                </a:spcBef>
                <a:buClr>
                  <a:srgbClr val="008000"/>
                </a:buClr>
                <a:buSzPct val="125000"/>
                <a:defRPr/>
              </a:pPr>
              <a:r>
                <a:rPr lang="en-US" sz="1200" b="0" dirty="0">
                  <a:solidFill>
                    <a:schemeClr val="bg1"/>
                  </a:solidFill>
                  <a:latin typeface="Arial" charset="0"/>
                </a:rPr>
                <a:t> A mapped Region can move to another LD per Adaptive Optimization policy</a:t>
              </a:r>
            </a:p>
          </p:txBody>
        </p:sp>
        <p:grpSp>
          <p:nvGrpSpPr>
            <p:cNvPr id="144" name="Group 8"/>
            <p:cNvGrpSpPr>
              <a:grpSpLocks/>
            </p:cNvGrpSpPr>
            <p:nvPr/>
          </p:nvGrpSpPr>
          <p:grpSpPr bwMode="auto">
            <a:xfrm>
              <a:off x="5873750" y="1185863"/>
              <a:ext cx="525463" cy="992187"/>
              <a:chOff x="5127" y="2160"/>
              <a:chExt cx="331" cy="625"/>
            </a:xfrm>
          </p:grpSpPr>
          <p:sp>
            <p:nvSpPr>
              <p:cNvPr id="145" name="Text Box 10"/>
              <p:cNvSpPr txBox="1">
                <a:spLocks noChangeArrowheads="1"/>
              </p:cNvSpPr>
              <p:nvPr/>
            </p:nvSpPr>
            <p:spPr bwMode="auto">
              <a:xfrm>
                <a:off x="5127" y="2611"/>
                <a:ext cx="331" cy="174"/>
              </a:xfrm>
              <a:prstGeom prst="rect">
                <a:avLst/>
              </a:prstGeom>
              <a:noFill/>
              <a:ln w="9525">
                <a:noFill/>
                <a:miter lim="800000"/>
                <a:headEnd/>
                <a:tailEnd/>
              </a:ln>
            </p:spPr>
            <p:txBody>
              <a:bodyPr wrap="none">
                <a:spAutoFit/>
              </a:bodyPr>
              <a:lstStyle/>
              <a:p>
                <a:r>
                  <a:rPr lang="en-US" sz="1200"/>
                  <a:t>Host</a:t>
                </a:r>
              </a:p>
            </p:txBody>
          </p:sp>
          <p:pic>
            <p:nvPicPr>
              <p:cNvPr id="146" name="Picture 11" descr="generic_server"/>
              <p:cNvPicPr>
                <a:picLocks noChangeAspect="1" noChangeArrowheads="1"/>
              </p:cNvPicPr>
              <p:nvPr/>
            </p:nvPicPr>
            <p:blipFill>
              <a:blip r:embed="rId4" cstate="print"/>
              <a:srcRect/>
              <a:stretch>
                <a:fillRect/>
              </a:stretch>
            </p:blipFill>
            <p:spPr bwMode="auto">
              <a:xfrm>
                <a:off x="5142" y="2160"/>
                <a:ext cx="300" cy="480"/>
              </a:xfrm>
              <a:prstGeom prst="rect">
                <a:avLst/>
              </a:prstGeom>
              <a:noFill/>
              <a:ln w="9525">
                <a:noFill/>
                <a:miter lim="800000"/>
                <a:headEnd/>
                <a:tailEnd/>
              </a:ln>
            </p:spPr>
          </p:pic>
        </p:grpSp>
        <p:sp>
          <p:nvSpPr>
            <p:cNvPr id="147" name="Rectangle 12"/>
            <p:cNvSpPr>
              <a:spLocks noChangeArrowheads="1"/>
            </p:cNvSpPr>
            <p:nvPr/>
          </p:nvSpPr>
          <p:spPr bwMode="auto">
            <a:xfrm>
              <a:off x="614363" y="2384425"/>
              <a:ext cx="3048000" cy="660400"/>
            </a:xfrm>
            <a:prstGeom prst="rect">
              <a:avLst/>
            </a:prstGeom>
            <a:solidFill>
              <a:schemeClr val="accent2"/>
            </a:solidFill>
            <a:ln w="9525">
              <a:solidFill>
                <a:schemeClr val="tx1"/>
              </a:solidFill>
              <a:miter lim="800000"/>
              <a:headEnd/>
              <a:tailEnd/>
            </a:ln>
          </p:spPr>
          <p:txBody>
            <a:bodyPr anchor="ctr"/>
            <a:lstStyle/>
            <a:p>
              <a:pPr algn="ctr">
                <a:spcBef>
                  <a:spcPct val="20000"/>
                </a:spcBef>
                <a:buClr>
                  <a:srgbClr val="008000"/>
                </a:buClr>
                <a:buSzPct val="125000"/>
              </a:pPr>
              <a:r>
                <a:rPr lang="en-US" sz="1200">
                  <a:solidFill>
                    <a:schemeClr val="bg1"/>
                  </a:solidFill>
                </a:rPr>
                <a:t>Virtual Volumes</a:t>
              </a:r>
            </a:p>
            <a:p>
              <a:pPr algn="ctr">
                <a:spcBef>
                  <a:spcPct val="20000"/>
                </a:spcBef>
                <a:buClr>
                  <a:srgbClr val="008000"/>
                </a:buClr>
                <a:buSzPct val="125000"/>
              </a:pPr>
              <a:r>
                <a:rPr lang="en-US" sz="1200" b="0">
                  <a:solidFill>
                    <a:schemeClr val="bg1"/>
                  </a:solidFill>
                </a:rPr>
                <a:t> of any size (256MB  to 16TB each)</a:t>
              </a:r>
            </a:p>
          </p:txBody>
        </p:sp>
        <p:sp>
          <p:nvSpPr>
            <p:cNvPr id="148" name="Rectangle 13"/>
            <p:cNvSpPr>
              <a:spLocks noChangeArrowheads="1"/>
            </p:cNvSpPr>
            <p:nvPr/>
          </p:nvSpPr>
          <p:spPr bwMode="auto">
            <a:xfrm>
              <a:off x="603250" y="5254625"/>
              <a:ext cx="3048000" cy="762000"/>
            </a:xfrm>
            <a:prstGeom prst="rect">
              <a:avLst/>
            </a:prstGeom>
            <a:solidFill>
              <a:schemeClr val="accent2"/>
            </a:solidFill>
            <a:ln w="9525">
              <a:solidFill>
                <a:schemeClr val="tx1"/>
              </a:solidFill>
              <a:miter lim="800000"/>
              <a:headEnd/>
              <a:tailEnd/>
            </a:ln>
          </p:spPr>
          <p:txBody>
            <a:bodyPr anchor="ctr"/>
            <a:lstStyle/>
            <a:p>
              <a:pPr algn="ctr">
                <a:spcBef>
                  <a:spcPct val="20000"/>
                </a:spcBef>
                <a:buClr>
                  <a:srgbClr val="008000"/>
                </a:buClr>
                <a:buSzPct val="125000"/>
              </a:pPr>
              <a:r>
                <a:rPr lang="en-US" sz="1200">
                  <a:solidFill>
                    <a:schemeClr val="bg1"/>
                  </a:solidFill>
                </a:rPr>
                <a:t>Physical Disks</a:t>
              </a:r>
            </a:p>
            <a:p>
              <a:pPr algn="ctr">
                <a:spcBef>
                  <a:spcPct val="20000"/>
                </a:spcBef>
                <a:buClr>
                  <a:srgbClr val="008000"/>
                </a:buClr>
                <a:buSzPct val="125000"/>
              </a:pPr>
              <a:r>
                <a:rPr lang="en-US" sz="1200" b="0">
                  <a:solidFill>
                    <a:schemeClr val="bg1"/>
                  </a:solidFill>
                </a:rPr>
                <a:t>broken into Chunklets (256MB each)</a:t>
              </a:r>
            </a:p>
          </p:txBody>
        </p:sp>
        <p:sp>
          <p:nvSpPr>
            <p:cNvPr id="149" name="Rectangle 19"/>
            <p:cNvSpPr>
              <a:spLocks noChangeArrowheads="1"/>
            </p:cNvSpPr>
            <p:nvPr/>
          </p:nvSpPr>
          <p:spPr bwMode="auto">
            <a:xfrm>
              <a:off x="603250" y="1225550"/>
              <a:ext cx="3048000" cy="866775"/>
            </a:xfrm>
            <a:prstGeom prst="rect">
              <a:avLst/>
            </a:prstGeom>
            <a:solidFill>
              <a:schemeClr val="accent2"/>
            </a:solidFill>
            <a:ln w="9525">
              <a:solidFill>
                <a:schemeClr val="tx1"/>
              </a:solidFill>
              <a:miter lim="800000"/>
              <a:headEnd/>
              <a:tailEnd/>
            </a:ln>
          </p:spPr>
          <p:txBody>
            <a:bodyPr anchor="ctr"/>
            <a:lstStyle/>
            <a:p>
              <a:pPr algn="ctr">
                <a:spcBef>
                  <a:spcPct val="20000"/>
                </a:spcBef>
                <a:buClr>
                  <a:srgbClr val="008000"/>
                </a:buClr>
                <a:buSzPct val="125000"/>
              </a:pPr>
              <a:r>
                <a:rPr lang="en-US" sz="1200">
                  <a:solidFill>
                    <a:schemeClr val="bg1"/>
                  </a:solidFill>
                </a:rPr>
                <a:t>Host Servers</a:t>
              </a:r>
            </a:p>
            <a:p>
              <a:pPr algn="ctr">
                <a:spcBef>
                  <a:spcPct val="20000"/>
                </a:spcBef>
                <a:buClr>
                  <a:srgbClr val="008000"/>
                </a:buClr>
                <a:buSzPct val="125000"/>
              </a:pPr>
              <a:r>
                <a:rPr lang="en-US" sz="1200" b="0">
                  <a:solidFill>
                    <a:schemeClr val="bg1"/>
                  </a:solidFill>
                </a:rPr>
                <a:t>See LUNs  (exported Virtual Volumes)</a:t>
              </a:r>
            </a:p>
          </p:txBody>
        </p:sp>
        <p:sp>
          <p:nvSpPr>
            <p:cNvPr id="150" name="AutoShape 20"/>
            <p:cNvSpPr>
              <a:spLocks noChangeArrowheads="1"/>
            </p:cNvSpPr>
            <p:nvPr/>
          </p:nvSpPr>
          <p:spPr bwMode="auto">
            <a:xfrm>
              <a:off x="5105400" y="3733800"/>
              <a:ext cx="762000" cy="609600"/>
            </a:xfrm>
            <a:prstGeom prst="can">
              <a:avLst>
                <a:gd name="adj" fmla="val 37500"/>
              </a:avLst>
            </a:prstGeom>
            <a:solidFill>
              <a:srgbClr val="4A921E"/>
            </a:solidFill>
            <a:ln w="9525">
              <a:solidFill>
                <a:srgbClr val="FFFF66"/>
              </a:solidFill>
              <a:round/>
              <a:headEnd/>
              <a:tailEnd/>
            </a:ln>
          </p:spPr>
          <p:txBody>
            <a:bodyPr wrap="none" anchor="ctr"/>
            <a:lstStyle/>
            <a:p>
              <a:endParaRPr lang="en-US"/>
            </a:p>
          </p:txBody>
        </p:sp>
        <p:sp>
          <p:nvSpPr>
            <p:cNvPr id="151" name="AutoShape 26"/>
            <p:cNvSpPr>
              <a:spLocks noChangeArrowheads="1"/>
            </p:cNvSpPr>
            <p:nvPr/>
          </p:nvSpPr>
          <p:spPr bwMode="auto">
            <a:xfrm>
              <a:off x="6172200" y="3581400"/>
              <a:ext cx="762000" cy="990600"/>
            </a:xfrm>
            <a:prstGeom prst="can">
              <a:avLst>
                <a:gd name="adj" fmla="val 34998"/>
              </a:avLst>
            </a:prstGeom>
            <a:gradFill rotWithShape="0">
              <a:gsLst>
                <a:gs pos="0">
                  <a:schemeClr val="bg1">
                    <a:lumMod val="60000"/>
                    <a:lumOff val="40000"/>
                  </a:schemeClr>
                </a:gs>
                <a:gs pos="100000">
                  <a:srgbClr val="3366FF"/>
                </a:gs>
              </a:gsLst>
              <a:lin ang="0" scaled="1"/>
            </a:gradFill>
            <a:ln w="9525">
              <a:solidFill>
                <a:srgbClr val="B2B2B2"/>
              </a:solidFill>
              <a:round/>
              <a:headEnd/>
              <a:tailEnd/>
            </a:ln>
          </p:spPr>
          <p:txBody>
            <a:bodyPr wrap="none" anchor="ctr"/>
            <a:lstStyle/>
            <a:p>
              <a:pPr>
                <a:defRPr/>
              </a:pPr>
              <a:endParaRPr lang="en-US">
                <a:latin typeface="Arial" charset="0"/>
              </a:endParaRPr>
            </a:p>
          </p:txBody>
        </p:sp>
        <p:sp>
          <p:nvSpPr>
            <p:cNvPr id="152" name="AutoShape 27"/>
            <p:cNvSpPr>
              <a:spLocks noChangeArrowheads="1"/>
            </p:cNvSpPr>
            <p:nvPr/>
          </p:nvSpPr>
          <p:spPr bwMode="auto">
            <a:xfrm flipH="1">
              <a:off x="4953000" y="2286000"/>
              <a:ext cx="2362200" cy="762000"/>
            </a:xfrm>
            <a:prstGeom prst="can">
              <a:avLst>
                <a:gd name="adj" fmla="val 19792"/>
              </a:avLst>
            </a:prstGeom>
            <a:gradFill rotWithShape="1">
              <a:gsLst>
                <a:gs pos="0">
                  <a:schemeClr val="accent1">
                    <a:lumMod val="75000"/>
                  </a:schemeClr>
                </a:gs>
                <a:gs pos="56000">
                  <a:srgbClr val="0070C0"/>
                </a:gs>
                <a:gs pos="100000">
                  <a:srgbClr val="0070C0"/>
                </a:gs>
              </a:gsLst>
              <a:lin ang="14400000"/>
            </a:gradFill>
            <a:ln w="9525">
              <a:solidFill>
                <a:srgbClr val="B2B2B2"/>
              </a:solidFill>
              <a:round/>
              <a:headEnd/>
              <a:tailEnd/>
            </a:ln>
          </p:spPr>
          <p:txBody>
            <a:bodyPr wrap="none" anchor="ctr"/>
            <a:lstStyle/>
            <a:p>
              <a:pPr>
                <a:defRPr/>
              </a:pPr>
              <a:endParaRPr lang="en-US">
                <a:latin typeface="Arial" charset="0"/>
              </a:endParaRPr>
            </a:p>
          </p:txBody>
        </p:sp>
        <p:sp>
          <p:nvSpPr>
            <p:cNvPr id="153" name="AutoShape 65"/>
            <p:cNvSpPr>
              <a:spLocks noChangeArrowheads="1"/>
            </p:cNvSpPr>
            <p:nvPr/>
          </p:nvSpPr>
          <p:spPr bwMode="auto">
            <a:xfrm>
              <a:off x="4340225" y="5167313"/>
              <a:ext cx="384175" cy="400050"/>
            </a:xfrm>
            <a:prstGeom prst="can">
              <a:avLst>
                <a:gd name="adj" fmla="val 26033"/>
              </a:avLst>
            </a:prstGeom>
            <a:solidFill>
              <a:srgbClr val="969696"/>
            </a:solidFill>
            <a:ln w="9525">
              <a:solidFill>
                <a:schemeClr val="bg1">
                  <a:lumMod val="60000"/>
                  <a:lumOff val="40000"/>
                </a:schemeClr>
              </a:solidFill>
              <a:round/>
              <a:headEnd/>
              <a:tailEnd/>
            </a:ln>
          </p:spPr>
          <p:txBody>
            <a:bodyPr wrap="none" anchor="ctr"/>
            <a:lstStyle/>
            <a:p>
              <a:pPr>
                <a:defRPr/>
              </a:pPr>
              <a:endParaRPr lang="en-US">
                <a:latin typeface="Arial" charset="0"/>
              </a:endParaRPr>
            </a:p>
          </p:txBody>
        </p:sp>
        <p:sp>
          <p:nvSpPr>
            <p:cNvPr id="154" name="AutoShape 93"/>
            <p:cNvSpPr>
              <a:spLocks noChangeArrowheads="1"/>
            </p:cNvSpPr>
            <p:nvPr/>
          </p:nvSpPr>
          <p:spPr bwMode="auto">
            <a:xfrm>
              <a:off x="3838575" y="5167313"/>
              <a:ext cx="384175" cy="400050"/>
            </a:xfrm>
            <a:prstGeom prst="can">
              <a:avLst>
                <a:gd name="adj" fmla="val 26033"/>
              </a:avLst>
            </a:prstGeom>
            <a:solidFill>
              <a:srgbClr val="969696"/>
            </a:solidFill>
            <a:ln w="9525">
              <a:solidFill>
                <a:schemeClr val="accent1">
                  <a:lumMod val="75000"/>
                </a:schemeClr>
              </a:solidFill>
              <a:round/>
              <a:headEnd/>
              <a:tailEnd/>
            </a:ln>
          </p:spPr>
          <p:txBody>
            <a:bodyPr wrap="none" anchor="ctr"/>
            <a:lstStyle/>
            <a:p>
              <a:pPr>
                <a:defRPr/>
              </a:pPr>
              <a:endParaRPr lang="en-US">
                <a:latin typeface="Arial" charset="0"/>
              </a:endParaRPr>
            </a:p>
          </p:txBody>
        </p:sp>
        <p:sp>
          <p:nvSpPr>
            <p:cNvPr id="155" name="Text Box 100"/>
            <p:cNvSpPr txBox="1">
              <a:spLocks noChangeArrowheads="1"/>
            </p:cNvSpPr>
            <p:nvPr/>
          </p:nvSpPr>
          <p:spPr bwMode="auto">
            <a:xfrm>
              <a:off x="7391400" y="2057400"/>
              <a:ext cx="1371600" cy="1371600"/>
            </a:xfrm>
            <a:prstGeom prst="rect">
              <a:avLst/>
            </a:prstGeom>
            <a:noFill/>
            <a:ln w="9525">
              <a:noFill/>
              <a:miter lim="800000"/>
              <a:headEnd/>
              <a:tailEnd/>
            </a:ln>
          </p:spPr>
          <p:txBody>
            <a:bodyPr/>
            <a:lstStyle/>
            <a:p>
              <a:pPr>
                <a:spcBef>
                  <a:spcPct val="20000"/>
                </a:spcBef>
                <a:buClr>
                  <a:srgbClr val="008000"/>
                </a:buClr>
                <a:buSzPct val="125000"/>
              </a:pPr>
              <a:r>
                <a:rPr lang="en-US" sz="1200" u="sng"/>
                <a:t>Infrequently </a:t>
              </a:r>
              <a:r>
                <a:rPr lang="en-US" sz="1200"/>
                <a:t>accessed portion of Volume  mapped to  a Region of </a:t>
              </a:r>
              <a:r>
                <a:rPr lang="en-US" sz="1200" u="sng"/>
                <a:t>Tier 2 </a:t>
              </a:r>
              <a:r>
                <a:rPr lang="en-US" sz="1200"/>
                <a:t>Logical Disk</a:t>
              </a:r>
            </a:p>
          </p:txBody>
        </p:sp>
        <p:sp>
          <p:nvSpPr>
            <p:cNvPr id="156" name="Rectangle 31"/>
            <p:cNvSpPr>
              <a:spLocks noChangeArrowheads="1"/>
            </p:cNvSpPr>
            <p:nvPr/>
          </p:nvSpPr>
          <p:spPr bwMode="auto">
            <a:xfrm flipV="1">
              <a:off x="6311900" y="40894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57" name="Rectangle 31"/>
            <p:cNvSpPr>
              <a:spLocks noChangeArrowheads="1"/>
            </p:cNvSpPr>
            <p:nvPr/>
          </p:nvSpPr>
          <p:spPr bwMode="auto">
            <a:xfrm flipV="1">
              <a:off x="6464300" y="40894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58" name="Rectangle 31"/>
            <p:cNvSpPr>
              <a:spLocks noChangeArrowheads="1"/>
            </p:cNvSpPr>
            <p:nvPr/>
          </p:nvSpPr>
          <p:spPr bwMode="auto">
            <a:xfrm flipV="1">
              <a:off x="6616700" y="40894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59" name="Rectangle 31"/>
            <p:cNvSpPr>
              <a:spLocks noChangeArrowheads="1"/>
            </p:cNvSpPr>
            <p:nvPr/>
          </p:nvSpPr>
          <p:spPr bwMode="auto">
            <a:xfrm flipV="1">
              <a:off x="5334000" y="4191000"/>
              <a:ext cx="76200" cy="76200"/>
            </a:xfrm>
            <a:prstGeom prst="rect">
              <a:avLst/>
            </a:prstGeom>
            <a:solidFill>
              <a:srgbClr val="FFFF00"/>
            </a:solidFill>
            <a:ln w="9525">
              <a:solidFill>
                <a:schemeClr val="tx2"/>
              </a:solidFill>
              <a:miter lim="800000"/>
              <a:headEnd/>
              <a:tailEnd/>
            </a:ln>
          </p:spPr>
          <p:txBody>
            <a:bodyPr wrap="none" anchor="ctr"/>
            <a:lstStyle/>
            <a:p>
              <a:endParaRPr lang="en-US" sz="800" b="0"/>
            </a:p>
          </p:txBody>
        </p:sp>
        <p:sp>
          <p:nvSpPr>
            <p:cNvPr id="160" name="Rectangle 31"/>
            <p:cNvSpPr>
              <a:spLocks noChangeArrowheads="1"/>
            </p:cNvSpPr>
            <p:nvPr/>
          </p:nvSpPr>
          <p:spPr bwMode="auto">
            <a:xfrm flipV="1">
              <a:off x="5486400" y="4191000"/>
              <a:ext cx="76200" cy="76200"/>
            </a:xfrm>
            <a:prstGeom prst="rect">
              <a:avLst/>
            </a:prstGeom>
            <a:solidFill>
              <a:srgbClr val="FFFF00"/>
            </a:solidFill>
            <a:ln w="9525">
              <a:solidFill>
                <a:schemeClr val="tx2"/>
              </a:solidFill>
              <a:miter lim="800000"/>
              <a:headEnd/>
              <a:tailEnd/>
            </a:ln>
          </p:spPr>
          <p:txBody>
            <a:bodyPr wrap="none" anchor="ctr"/>
            <a:lstStyle/>
            <a:p>
              <a:endParaRPr lang="en-US" sz="800" b="0"/>
            </a:p>
          </p:txBody>
        </p:sp>
        <p:sp>
          <p:nvSpPr>
            <p:cNvPr id="161" name="Rectangle 31"/>
            <p:cNvSpPr>
              <a:spLocks noChangeArrowheads="1"/>
            </p:cNvSpPr>
            <p:nvPr/>
          </p:nvSpPr>
          <p:spPr bwMode="auto">
            <a:xfrm flipV="1">
              <a:off x="6769100" y="40894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62" name="Rectangle 31"/>
            <p:cNvSpPr>
              <a:spLocks noChangeArrowheads="1"/>
            </p:cNvSpPr>
            <p:nvPr/>
          </p:nvSpPr>
          <p:spPr bwMode="auto">
            <a:xfrm flipV="1">
              <a:off x="6311900" y="39370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63" name="Rectangle 31"/>
            <p:cNvSpPr>
              <a:spLocks noChangeArrowheads="1"/>
            </p:cNvSpPr>
            <p:nvPr/>
          </p:nvSpPr>
          <p:spPr bwMode="auto">
            <a:xfrm flipV="1">
              <a:off x="6464300" y="39370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64" name="Rectangle 31"/>
            <p:cNvSpPr>
              <a:spLocks noChangeArrowheads="1"/>
            </p:cNvSpPr>
            <p:nvPr/>
          </p:nvSpPr>
          <p:spPr bwMode="auto">
            <a:xfrm flipV="1">
              <a:off x="6616700" y="39370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65" name="Rectangle 31"/>
            <p:cNvSpPr>
              <a:spLocks noChangeArrowheads="1"/>
            </p:cNvSpPr>
            <p:nvPr/>
          </p:nvSpPr>
          <p:spPr bwMode="auto">
            <a:xfrm flipV="1">
              <a:off x="6769100" y="39370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66" name="Rectangle 31"/>
            <p:cNvSpPr>
              <a:spLocks noChangeArrowheads="1"/>
            </p:cNvSpPr>
            <p:nvPr/>
          </p:nvSpPr>
          <p:spPr bwMode="auto">
            <a:xfrm flipV="1">
              <a:off x="5334000" y="4191000"/>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67" name="Rectangle 31"/>
            <p:cNvSpPr>
              <a:spLocks noChangeArrowheads="1"/>
            </p:cNvSpPr>
            <p:nvPr/>
          </p:nvSpPr>
          <p:spPr bwMode="auto">
            <a:xfrm flipV="1">
              <a:off x="5486400" y="4191000"/>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68" name="Rectangle 31"/>
            <p:cNvSpPr>
              <a:spLocks noChangeArrowheads="1"/>
            </p:cNvSpPr>
            <p:nvPr/>
          </p:nvSpPr>
          <p:spPr bwMode="auto">
            <a:xfrm flipV="1">
              <a:off x="5334000" y="4038600"/>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69" name="Rectangle 31"/>
            <p:cNvSpPr>
              <a:spLocks noChangeArrowheads="1"/>
            </p:cNvSpPr>
            <p:nvPr/>
          </p:nvSpPr>
          <p:spPr bwMode="auto">
            <a:xfrm flipV="1">
              <a:off x="5486400" y="4038600"/>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70" name="Rectangle 31"/>
            <p:cNvSpPr>
              <a:spLocks noChangeArrowheads="1"/>
            </p:cNvSpPr>
            <p:nvPr/>
          </p:nvSpPr>
          <p:spPr bwMode="auto">
            <a:xfrm flipV="1">
              <a:off x="6311900" y="43942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71" name="Rectangle 31"/>
            <p:cNvSpPr>
              <a:spLocks noChangeArrowheads="1"/>
            </p:cNvSpPr>
            <p:nvPr/>
          </p:nvSpPr>
          <p:spPr bwMode="auto">
            <a:xfrm flipV="1">
              <a:off x="6464300" y="43942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72" name="Rectangle 31"/>
            <p:cNvSpPr>
              <a:spLocks noChangeArrowheads="1"/>
            </p:cNvSpPr>
            <p:nvPr/>
          </p:nvSpPr>
          <p:spPr bwMode="auto">
            <a:xfrm flipV="1">
              <a:off x="6616700" y="43942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73" name="Rectangle 31"/>
            <p:cNvSpPr>
              <a:spLocks noChangeArrowheads="1"/>
            </p:cNvSpPr>
            <p:nvPr/>
          </p:nvSpPr>
          <p:spPr bwMode="auto">
            <a:xfrm flipV="1">
              <a:off x="6769100" y="43942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74" name="Rectangle 31"/>
            <p:cNvSpPr>
              <a:spLocks noChangeArrowheads="1"/>
            </p:cNvSpPr>
            <p:nvPr/>
          </p:nvSpPr>
          <p:spPr bwMode="auto">
            <a:xfrm flipV="1">
              <a:off x="6311900" y="42418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75" name="Rectangle 31"/>
            <p:cNvSpPr>
              <a:spLocks noChangeArrowheads="1"/>
            </p:cNvSpPr>
            <p:nvPr/>
          </p:nvSpPr>
          <p:spPr bwMode="auto">
            <a:xfrm flipV="1">
              <a:off x="6464300" y="42418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76" name="Rectangle 31"/>
            <p:cNvSpPr>
              <a:spLocks noChangeArrowheads="1"/>
            </p:cNvSpPr>
            <p:nvPr/>
          </p:nvSpPr>
          <p:spPr bwMode="auto">
            <a:xfrm flipV="1">
              <a:off x="6616700" y="42418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77" name="Rectangle 31"/>
            <p:cNvSpPr>
              <a:spLocks noChangeArrowheads="1"/>
            </p:cNvSpPr>
            <p:nvPr/>
          </p:nvSpPr>
          <p:spPr bwMode="auto">
            <a:xfrm flipV="1">
              <a:off x="6769100" y="4241800"/>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78" name="Oval 126"/>
            <p:cNvSpPr>
              <a:spLocks noChangeArrowheads="1"/>
            </p:cNvSpPr>
            <p:nvPr/>
          </p:nvSpPr>
          <p:spPr bwMode="auto">
            <a:xfrm>
              <a:off x="6172200" y="3581400"/>
              <a:ext cx="762000" cy="304800"/>
            </a:xfrm>
            <a:prstGeom prst="ellipse">
              <a:avLst/>
            </a:prstGeom>
            <a:blipFill dpi="0" rotWithShape="1">
              <a:blip r:embed="rId5" cstate="print">
                <a:alphaModFix amt="59000"/>
              </a:blip>
              <a:srcRect/>
              <a:tile tx="0" ty="0" sx="100000" sy="100000" flip="none" algn="tl"/>
            </a:blipFill>
            <a:ln w="9525" algn="ctr">
              <a:solidFill>
                <a:schemeClr val="tx1"/>
              </a:solidFill>
              <a:round/>
              <a:headEnd/>
              <a:tailEnd type="triangle" w="med" len="med"/>
            </a:ln>
          </p:spPr>
          <p:txBody>
            <a:bodyPr/>
            <a:lstStyle/>
            <a:p>
              <a:endParaRPr lang="en-US"/>
            </a:p>
          </p:txBody>
        </p:sp>
        <p:sp>
          <p:nvSpPr>
            <p:cNvPr id="179" name="Oval 127"/>
            <p:cNvSpPr>
              <a:spLocks noChangeArrowheads="1"/>
            </p:cNvSpPr>
            <p:nvPr/>
          </p:nvSpPr>
          <p:spPr bwMode="auto">
            <a:xfrm>
              <a:off x="5105400" y="3733800"/>
              <a:ext cx="762000" cy="228600"/>
            </a:xfrm>
            <a:prstGeom prst="ellipse">
              <a:avLst/>
            </a:prstGeom>
            <a:blipFill dpi="0" rotWithShape="1">
              <a:blip r:embed="rId5" cstate="print">
                <a:alphaModFix amt="60000"/>
              </a:blip>
              <a:srcRect/>
              <a:tile tx="0" ty="0" sx="100000" sy="100000" flip="none" algn="tl"/>
            </a:blipFill>
            <a:ln w="9525" algn="ctr">
              <a:solidFill>
                <a:schemeClr val="tx1"/>
              </a:solidFill>
              <a:round/>
              <a:headEnd/>
              <a:tailEnd type="triangle" w="med" len="med"/>
            </a:ln>
          </p:spPr>
          <p:txBody>
            <a:bodyPr/>
            <a:lstStyle/>
            <a:p>
              <a:endParaRPr lang="en-US"/>
            </a:p>
          </p:txBody>
        </p:sp>
        <p:sp>
          <p:nvSpPr>
            <p:cNvPr id="180" name="Line 34"/>
            <p:cNvSpPr>
              <a:spLocks noChangeShapeType="1"/>
            </p:cNvSpPr>
            <p:nvPr/>
          </p:nvSpPr>
          <p:spPr bwMode="auto">
            <a:xfrm>
              <a:off x="5105400" y="2895600"/>
              <a:ext cx="381000" cy="990600"/>
            </a:xfrm>
            <a:prstGeom prst="line">
              <a:avLst/>
            </a:prstGeom>
            <a:noFill/>
            <a:ln w="28575">
              <a:solidFill>
                <a:schemeClr val="tx1"/>
              </a:solidFill>
              <a:round/>
              <a:headEnd type="oval" w="sm" len="sm"/>
              <a:tailEnd type="triangle" w="med" len="med"/>
            </a:ln>
          </p:spPr>
          <p:txBody>
            <a:bodyPr>
              <a:spAutoFit/>
            </a:bodyPr>
            <a:lstStyle/>
            <a:p>
              <a:endParaRPr lang="en-US"/>
            </a:p>
          </p:txBody>
        </p:sp>
        <p:sp>
          <p:nvSpPr>
            <p:cNvPr id="181" name="Line 34"/>
            <p:cNvSpPr>
              <a:spLocks noChangeShapeType="1"/>
            </p:cNvSpPr>
            <p:nvPr/>
          </p:nvSpPr>
          <p:spPr bwMode="auto">
            <a:xfrm flipH="1">
              <a:off x="6553200" y="2667000"/>
              <a:ext cx="609600" cy="1066800"/>
            </a:xfrm>
            <a:prstGeom prst="line">
              <a:avLst/>
            </a:prstGeom>
            <a:noFill/>
            <a:ln w="28575">
              <a:solidFill>
                <a:schemeClr val="tx1"/>
              </a:solidFill>
              <a:round/>
              <a:headEnd type="oval" w="sm" len="sm"/>
              <a:tailEnd type="triangle" w="med" len="med"/>
            </a:ln>
          </p:spPr>
          <p:txBody>
            <a:bodyPr>
              <a:spAutoFit/>
            </a:bodyPr>
            <a:lstStyle/>
            <a:p>
              <a:endParaRPr lang="en-US"/>
            </a:p>
          </p:txBody>
        </p:sp>
        <p:sp>
          <p:nvSpPr>
            <p:cNvPr id="182" name="Text Box 100"/>
            <p:cNvSpPr txBox="1">
              <a:spLocks noChangeArrowheads="1"/>
            </p:cNvSpPr>
            <p:nvPr/>
          </p:nvSpPr>
          <p:spPr bwMode="auto">
            <a:xfrm>
              <a:off x="3810000" y="2209800"/>
              <a:ext cx="1295400" cy="1371600"/>
            </a:xfrm>
            <a:prstGeom prst="rect">
              <a:avLst/>
            </a:prstGeom>
            <a:noFill/>
            <a:ln w="9525">
              <a:noFill/>
              <a:miter lim="800000"/>
              <a:headEnd/>
              <a:tailEnd/>
            </a:ln>
          </p:spPr>
          <p:txBody>
            <a:bodyPr/>
            <a:lstStyle/>
            <a:p>
              <a:pPr>
                <a:spcBef>
                  <a:spcPct val="20000"/>
                </a:spcBef>
                <a:buClr>
                  <a:srgbClr val="008000"/>
                </a:buClr>
                <a:buSzPct val="125000"/>
              </a:pPr>
              <a:r>
                <a:rPr lang="en-US" sz="1200" u="sng"/>
                <a:t>Frequently</a:t>
              </a:r>
              <a:r>
                <a:rPr lang="en-US" sz="1200"/>
                <a:t> accessed portion of Volume  mapped to a Region of </a:t>
              </a:r>
              <a:r>
                <a:rPr lang="en-US" sz="1200" u="sng"/>
                <a:t>Tier 0 </a:t>
              </a:r>
              <a:r>
                <a:rPr lang="en-US" sz="1200"/>
                <a:t>Logical Disk</a:t>
              </a:r>
            </a:p>
          </p:txBody>
        </p:sp>
        <p:sp>
          <p:nvSpPr>
            <p:cNvPr id="183" name="Rounded Rectangle 130"/>
            <p:cNvSpPr>
              <a:spLocks noChangeArrowheads="1"/>
            </p:cNvSpPr>
            <p:nvPr/>
          </p:nvSpPr>
          <p:spPr bwMode="auto">
            <a:xfrm>
              <a:off x="6172200" y="4362450"/>
              <a:ext cx="914400" cy="152400"/>
            </a:xfrm>
            <a:prstGeom prst="roundRect">
              <a:avLst>
                <a:gd name="adj" fmla="val 16667"/>
              </a:avLst>
            </a:prstGeom>
            <a:solidFill>
              <a:srgbClr val="FFFFFF">
                <a:alpha val="41960"/>
              </a:srgbClr>
            </a:solidFill>
            <a:ln w="9525" algn="ctr">
              <a:solidFill>
                <a:schemeClr val="tx1"/>
              </a:solidFill>
              <a:round/>
              <a:headEnd/>
              <a:tailEnd type="triangle" w="med" len="med"/>
            </a:ln>
          </p:spPr>
          <p:txBody>
            <a:bodyPr wrap="none">
              <a:spAutoFit/>
            </a:bodyPr>
            <a:lstStyle/>
            <a:p>
              <a:endParaRPr lang="en-US"/>
            </a:p>
          </p:txBody>
        </p:sp>
        <p:sp>
          <p:nvSpPr>
            <p:cNvPr id="184" name="Arc 183"/>
            <p:cNvSpPr/>
            <p:nvPr/>
          </p:nvSpPr>
          <p:spPr bwMode="auto">
            <a:xfrm>
              <a:off x="6591300" y="3657600"/>
              <a:ext cx="647700" cy="762000"/>
            </a:xfrm>
            <a:prstGeom prst="arc">
              <a:avLst>
                <a:gd name="adj1" fmla="val 14470663"/>
                <a:gd name="adj2" fmla="val 4875230"/>
              </a:avLst>
            </a:prstGeom>
            <a:noFill/>
            <a:ln w="28575" cap="flat" cmpd="sng" algn="ctr">
              <a:solidFill>
                <a:schemeClr val="tx1"/>
              </a:solidFill>
              <a:prstDash val="solid"/>
              <a:round/>
              <a:headEnd type="none" w="med" len="med"/>
              <a:tailEnd type="triangle" w="med" len="med"/>
            </a:ln>
            <a:effectLst/>
          </p:spPr>
          <p:txBody>
            <a:bodyPr/>
            <a:lstStyle/>
            <a:p>
              <a:pPr>
                <a:defRPr/>
              </a:pPr>
              <a:endParaRPr lang="en-US">
                <a:latin typeface="Arial" charset="0"/>
              </a:endParaRPr>
            </a:p>
          </p:txBody>
        </p:sp>
        <p:sp>
          <p:nvSpPr>
            <p:cNvPr id="185" name="Text Box 100"/>
            <p:cNvSpPr txBox="1">
              <a:spLocks noChangeArrowheads="1"/>
            </p:cNvSpPr>
            <p:nvPr/>
          </p:nvSpPr>
          <p:spPr bwMode="auto">
            <a:xfrm>
              <a:off x="7346950" y="3749675"/>
              <a:ext cx="1371600" cy="609600"/>
            </a:xfrm>
            <a:prstGeom prst="rect">
              <a:avLst/>
            </a:prstGeom>
            <a:noFill/>
            <a:ln w="9525">
              <a:noFill/>
              <a:miter lim="800000"/>
              <a:headEnd/>
              <a:tailEnd/>
            </a:ln>
          </p:spPr>
          <p:txBody>
            <a:bodyPr/>
            <a:lstStyle/>
            <a:p>
              <a:pPr>
                <a:spcBef>
                  <a:spcPct val="20000"/>
                </a:spcBef>
                <a:buClr>
                  <a:srgbClr val="008000"/>
                </a:buClr>
                <a:buSzPct val="125000"/>
              </a:pPr>
              <a:r>
                <a:rPr lang="en-US" sz="1200"/>
                <a:t>Regions mapped to “Raidlets” of the Logical Disk</a:t>
              </a:r>
            </a:p>
          </p:txBody>
        </p:sp>
        <p:sp>
          <p:nvSpPr>
            <p:cNvPr id="186" name="Rectangle 31"/>
            <p:cNvSpPr>
              <a:spLocks noChangeArrowheads="1"/>
            </p:cNvSpPr>
            <p:nvPr/>
          </p:nvSpPr>
          <p:spPr bwMode="auto">
            <a:xfrm flipV="1">
              <a:off x="3886200" y="52974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87" name="Rectangle 31"/>
            <p:cNvSpPr>
              <a:spLocks noChangeArrowheads="1"/>
            </p:cNvSpPr>
            <p:nvPr/>
          </p:nvSpPr>
          <p:spPr bwMode="auto">
            <a:xfrm flipV="1">
              <a:off x="4114800" y="53736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88" name="Rectangle 31"/>
            <p:cNvSpPr>
              <a:spLocks noChangeArrowheads="1"/>
            </p:cNvSpPr>
            <p:nvPr/>
          </p:nvSpPr>
          <p:spPr bwMode="auto">
            <a:xfrm flipV="1">
              <a:off x="3962400" y="54498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89" name="Rectangle 31"/>
            <p:cNvSpPr>
              <a:spLocks noChangeArrowheads="1"/>
            </p:cNvSpPr>
            <p:nvPr/>
          </p:nvSpPr>
          <p:spPr bwMode="auto">
            <a:xfrm flipV="1">
              <a:off x="4387850" y="54498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90" name="Rectangle 31"/>
            <p:cNvSpPr>
              <a:spLocks noChangeArrowheads="1"/>
            </p:cNvSpPr>
            <p:nvPr/>
          </p:nvSpPr>
          <p:spPr bwMode="auto">
            <a:xfrm flipV="1">
              <a:off x="4540250" y="54498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91" name="Rectangle 31"/>
            <p:cNvSpPr>
              <a:spLocks noChangeArrowheads="1"/>
            </p:cNvSpPr>
            <p:nvPr/>
          </p:nvSpPr>
          <p:spPr bwMode="auto">
            <a:xfrm flipV="1">
              <a:off x="4464050" y="52974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92" name="Text Box 100"/>
            <p:cNvSpPr txBox="1">
              <a:spLocks noChangeArrowheads="1"/>
            </p:cNvSpPr>
            <p:nvPr/>
          </p:nvSpPr>
          <p:spPr bwMode="auto">
            <a:xfrm>
              <a:off x="5048250" y="4430713"/>
              <a:ext cx="1022350" cy="457200"/>
            </a:xfrm>
            <a:prstGeom prst="rect">
              <a:avLst/>
            </a:prstGeom>
            <a:noFill/>
            <a:ln w="9525">
              <a:noFill/>
              <a:miter lim="800000"/>
              <a:headEnd/>
              <a:tailEnd/>
            </a:ln>
          </p:spPr>
          <p:txBody>
            <a:bodyPr/>
            <a:lstStyle/>
            <a:p>
              <a:pPr>
                <a:spcBef>
                  <a:spcPct val="20000"/>
                </a:spcBef>
                <a:buClr>
                  <a:srgbClr val="008000"/>
                </a:buClr>
                <a:buSzPct val="125000"/>
              </a:pPr>
              <a:r>
                <a:rPr lang="en-US" sz="1200"/>
                <a:t>2 Raidlets</a:t>
              </a:r>
              <a:br>
                <a:rPr lang="en-US" sz="1200"/>
              </a:br>
              <a:r>
                <a:rPr lang="en-US" sz="1200"/>
                <a:t>(RAID 1)</a:t>
              </a:r>
            </a:p>
          </p:txBody>
        </p:sp>
        <p:sp>
          <p:nvSpPr>
            <p:cNvPr id="193" name="Text Box 100"/>
            <p:cNvSpPr txBox="1">
              <a:spLocks noChangeArrowheads="1"/>
            </p:cNvSpPr>
            <p:nvPr/>
          </p:nvSpPr>
          <p:spPr bwMode="auto">
            <a:xfrm>
              <a:off x="6116638" y="4668838"/>
              <a:ext cx="1262062" cy="457200"/>
            </a:xfrm>
            <a:prstGeom prst="rect">
              <a:avLst/>
            </a:prstGeom>
            <a:noFill/>
            <a:ln w="9525">
              <a:noFill/>
              <a:miter lim="800000"/>
              <a:headEnd/>
              <a:tailEnd/>
            </a:ln>
          </p:spPr>
          <p:txBody>
            <a:bodyPr/>
            <a:lstStyle/>
            <a:p>
              <a:pPr>
                <a:spcBef>
                  <a:spcPct val="20000"/>
                </a:spcBef>
                <a:buClr>
                  <a:srgbClr val="008000"/>
                </a:buClr>
                <a:buSzPct val="125000"/>
              </a:pPr>
              <a:r>
                <a:rPr lang="en-US" sz="1200"/>
                <a:t>4 Raidlets</a:t>
              </a:r>
            </a:p>
            <a:p>
              <a:pPr>
                <a:spcBef>
                  <a:spcPct val="20000"/>
                </a:spcBef>
                <a:buClr>
                  <a:srgbClr val="008000"/>
                </a:buClr>
                <a:buSzPct val="125000"/>
              </a:pPr>
              <a:r>
                <a:rPr lang="en-US" sz="1200"/>
                <a:t>(RAID 5, 3+1)</a:t>
              </a:r>
            </a:p>
          </p:txBody>
        </p:sp>
        <p:sp>
          <p:nvSpPr>
            <p:cNvPr id="194" name="AutoShape 65"/>
            <p:cNvSpPr>
              <a:spLocks noChangeArrowheads="1"/>
            </p:cNvSpPr>
            <p:nvPr/>
          </p:nvSpPr>
          <p:spPr bwMode="auto">
            <a:xfrm>
              <a:off x="4340225" y="5659438"/>
              <a:ext cx="384175" cy="400050"/>
            </a:xfrm>
            <a:prstGeom prst="can">
              <a:avLst>
                <a:gd name="adj" fmla="val 26033"/>
              </a:avLst>
            </a:prstGeom>
            <a:solidFill>
              <a:srgbClr val="969696"/>
            </a:solidFill>
            <a:ln w="9525">
              <a:solidFill>
                <a:schemeClr val="bg1">
                  <a:lumMod val="60000"/>
                  <a:lumOff val="40000"/>
                </a:schemeClr>
              </a:solidFill>
              <a:round/>
              <a:headEnd/>
              <a:tailEnd/>
            </a:ln>
          </p:spPr>
          <p:txBody>
            <a:bodyPr wrap="none" anchor="ctr"/>
            <a:lstStyle/>
            <a:p>
              <a:pPr>
                <a:defRPr/>
              </a:pPr>
              <a:endParaRPr lang="en-US">
                <a:latin typeface="Arial" charset="0"/>
              </a:endParaRPr>
            </a:p>
          </p:txBody>
        </p:sp>
        <p:sp>
          <p:nvSpPr>
            <p:cNvPr id="195" name="AutoShape 93"/>
            <p:cNvSpPr>
              <a:spLocks noChangeArrowheads="1"/>
            </p:cNvSpPr>
            <p:nvPr/>
          </p:nvSpPr>
          <p:spPr bwMode="auto">
            <a:xfrm>
              <a:off x="3838575" y="5659438"/>
              <a:ext cx="384175" cy="400050"/>
            </a:xfrm>
            <a:prstGeom prst="can">
              <a:avLst>
                <a:gd name="adj" fmla="val 26033"/>
              </a:avLst>
            </a:prstGeom>
            <a:solidFill>
              <a:srgbClr val="969696"/>
            </a:solidFill>
            <a:ln w="9525">
              <a:solidFill>
                <a:schemeClr val="accent1">
                  <a:lumMod val="75000"/>
                </a:schemeClr>
              </a:solidFill>
              <a:round/>
              <a:headEnd/>
              <a:tailEnd/>
            </a:ln>
          </p:spPr>
          <p:txBody>
            <a:bodyPr wrap="none" anchor="ctr"/>
            <a:lstStyle/>
            <a:p>
              <a:pPr>
                <a:defRPr/>
              </a:pPr>
              <a:endParaRPr lang="en-US">
                <a:latin typeface="Arial" charset="0"/>
              </a:endParaRPr>
            </a:p>
          </p:txBody>
        </p:sp>
        <p:sp>
          <p:nvSpPr>
            <p:cNvPr id="196" name="Rectangle 31"/>
            <p:cNvSpPr>
              <a:spLocks noChangeArrowheads="1"/>
            </p:cNvSpPr>
            <p:nvPr/>
          </p:nvSpPr>
          <p:spPr bwMode="auto">
            <a:xfrm flipV="1">
              <a:off x="3886200" y="578961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97" name="Rectangle 31"/>
            <p:cNvSpPr>
              <a:spLocks noChangeArrowheads="1"/>
            </p:cNvSpPr>
            <p:nvPr/>
          </p:nvSpPr>
          <p:spPr bwMode="auto">
            <a:xfrm flipV="1">
              <a:off x="4114800" y="586581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98" name="Rectangle 31"/>
            <p:cNvSpPr>
              <a:spLocks noChangeArrowheads="1"/>
            </p:cNvSpPr>
            <p:nvPr/>
          </p:nvSpPr>
          <p:spPr bwMode="auto">
            <a:xfrm flipV="1">
              <a:off x="3962400" y="594201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199" name="Rectangle 31"/>
            <p:cNvSpPr>
              <a:spLocks noChangeArrowheads="1"/>
            </p:cNvSpPr>
            <p:nvPr/>
          </p:nvSpPr>
          <p:spPr bwMode="auto">
            <a:xfrm flipV="1">
              <a:off x="4387850" y="594201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00" name="Rectangle 31"/>
            <p:cNvSpPr>
              <a:spLocks noChangeArrowheads="1"/>
            </p:cNvSpPr>
            <p:nvPr/>
          </p:nvSpPr>
          <p:spPr bwMode="auto">
            <a:xfrm flipV="1">
              <a:off x="4540250" y="594201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01" name="Rectangle 31"/>
            <p:cNvSpPr>
              <a:spLocks noChangeArrowheads="1"/>
            </p:cNvSpPr>
            <p:nvPr/>
          </p:nvSpPr>
          <p:spPr bwMode="auto">
            <a:xfrm flipV="1">
              <a:off x="4464050" y="578961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02" name="AutoShape 65"/>
            <p:cNvSpPr>
              <a:spLocks noChangeArrowheads="1"/>
            </p:cNvSpPr>
            <p:nvPr/>
          </p:nvSpPr>
          <p:spPr bwMode="auto">
            <a:xfrm>
              <a:off x="5302250" y="5145088"/>
              <a:ext cx="384175" cy="400050"/>
            </a:xfrm>
            <a:prstGeom prst="can">
              <a:avLst>
                <a:gd name="adj" fmla="val 26033"/>
              </a:avLst>
            </a:prstGeom>
            <a:solidFill>
              <a:srgbClr val="969696"/>
            </a:solidFill>
            <a:ln w="9525">
              <a:solidFill>
                <a:schemeClr val="bg1">
                  <a:lumMod val="60000"/>
                  <a:lumOff val="40000"/>
                </a:schemeClr>
              </a:solidFill>
              <a:round/>
              <a:headEnd/>
              <a:tailEnd/>
            </a:ln>
          </p:spPr>
          <p:txBody>
            <a:bodyPr wrap="none" anchor="ctr"/>
            <a:lstStyle/>
            <a:p>
              <a:pPr>
                <a:defRPr/>
              </a:pPr>
              <a:endParaRPr lang="en-US">
                <a:latin typeface="Arial" charset="0"/>
              </a:endParaRPr>
            </a:p>
          </p:txBody>
        </p:sp>
        <p:sp>
          <p:nvSpPr>
            <p:cNvPr id="203" name="AutoShape 93"/>
            <p:cNvSpPr>
              <a:spLocks noChangeArrowheads="1"/>
            </p:cNvSpPr>
            <p:nvPr/>
          </p:nvSpPr>
          <p:spPr bwMode="auto">
            <a:xfrm>
              <a:off x="4800600" y="5145088"/>
              <a:ext cx="384175" cy="400050"/>
            </a:xfrm>
            <a:prstGeom prst="can">
              <a:avLst>
                <a:gd name="adj" fmla="val 26033"/>
              </a:avLst>
            </a:prstGeom>
            <a:solidFill>
              <a:srgbClr val="969696"/>
            </a:solidFill>
            <a:ln w="9525">
              <a:solidFill>
                <a:schemeClr val="accent1">
                  <a:lumMod val="75000"/>
                </a:schemeClr>
              </a:solidFill>
              <a:round/>
              <a:headEnd/>
              <a:tailEnd/>
            </a:ln>
          </p:spPr>
          <p:txBody>
            <a:bodyPr wrap="none" anchor="ctr"/>
            <a:lstStyle/>
            <a:p>
              <a:pPr>
                <a:defRPr/>
              </a:pPr>
              <a:endParaRPr lang="en-US">
                <a:latin typeface="Arial" charset="0"/>
              </a:endParaRPr>
            </a:p>
          </p:txBody>
        </p:sp>
        <p:sp>
          <p:nvSpPr>
            <p:cNvPr id="204" name="Rectangle 31"/>
            <p:cNvSpPr>
              <a:spLocks noChangeArrowheads="1"/>
            </p:cNvSpPr>
            <p:nvPr/>
          </p:nvSpPr>
          <p:spPr bwMode="auto">
            <a:xfrm flipV="1">
              <a:off x="4848225" y="52752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05" name="Rectangle 31"/>
            <p:cNvSpPr>
              <a:spLocks noChangeArrowheads="1"/>
            </p:cNvSpPr>
            <p:nvPr/>
          </p:nvSpPr>
          <p:spPr bwMode="auto">
            <a:xfrm flipV="1">
              <a:off x="5076825" y="53514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06" name="Rectangle 31"/>
            <p:cNvSpPr>
              <a:spLocks noChangeArrowheads="1"/>
            </p:cNvSpPr>
            <p:nvPr/>
          </p:nvSpPr>
          <p:spPr bwMode="auto">
            <a:xfrm flipV="1">
              <a:off x="4924425" y="54276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07" name="Rectangle 31"/>
            <p:cNvSpPr>
              <a:spLocks noChangeArrowheads="1"/>
            </p:cNvSpPr>
            <p:nvPr/>
          </p:nvSpPr>
          <p:spPr bwMode="auto">
            <a:xfrm flipV="1">
              <a:off x="5349875" y="54276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08" name="Rectangle 31"/>
            <p:cNvSpPr>
              <a:spLocks noChangeArrowheads="1"/>
            </p:cNvSpPr>
            <p:nvPr/>
          </p:nvSpPr>
          <p:spPr bwMode="auto">
            <a:xfrm flipV="1">
              <a:off x="5502275" y="54276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09" name="Rectangle 31"/>
            <p:cNvSpPr>
              <a:spLocks noChangeArrowheads="1"/>
            </p:cNvSpPr>
            <p:nvPr/>
          </p:nvSpPr>
          <p:spPr bwMode="auto">
            <a:xfrm flipV="1">
              <a:off x="5426075" y="52752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10" name="AutoShape 65"/>
            <p:cNvSpPr>
              <a:spLocks noChangeArrowheads="1"/>
            </p:cNvSpPr>
            <p:nvPr/>
          </p:nvSpPr>
          <p:spPr bwMode="auto">
            <a:xfrm>
              <a:off x="5302250" y="5637213"/>
              <a:ext cx="384175" cy="400050"/>
            </a:xfrm>
            <a:prstGeom prst="can">
              <a:avLst>
                <a:gd name="adj" fmla="val 26033"/>
              </a:avLst>
            </a:prstGeom>
            <a:solidFill>
              <a:srgbClr val="969696"/>
            </a:solidFill>
            <a:ln w="9525">
              <a:solidFill>
                <a:schemeClr val="bg1">
                  <a:lumMod val="60000"/>
                  <a:lumOff val="40000"/>
                </a:schemeClr>
              </a:solidFill>
              <a:round/>
              <a:headEnd/>
              <a:tailEnd/>
            </a:ln>
          </p:spPr>
          <p:txBody>
            <a:bodyPr wrap="none" anchor="ctr"/>
            <a:lstStyle/>
            <a:p>
              <a:pPr>
                <a:defRPr/>
              </a:pPr>
              <a:endParaRPr lang="en-US">
                <a:latin typeface="Arial" charset="0"/>
              </a:endParaRPr>
            </a:p>
          </p:txBody>
        </p:sp>
        <p:sp>
          <p:nvSpPr>
            <p:cNvPr id="211" name="AutoShape 93"/>
            <p:cNvSpPr>
              <a:spLocks noChangeArrowheads="1"/>
            </p:cNvSpPr>
            <p:nvPr/>
          </p:nvSpPr>
          <p:spPr bwMode="auto">
            <a:xfrm>
              <a:off x="4800600" y="5637213"/>
              <a:ext cx="384175" cy="400050"/>
            </a:xfrm>
            <a:prstGeom prst="can">
              <a:avLst>
                <a:gd name="adj" fmla="val 26033"/>
              </a:avLst>
            </a:prstGeom>
            <a:solidFill>
              <a:srgbClr val="969696"/>
            </a:solidFill>
            <a:ln w="9525">
              <a:solidFill>
                <a:schemeClr val="accent1">
                  <a:lumMod val="75000"/>
                </a:schemeClr>
              </a:solidFill>
              <a:round/>
              <a:headEnd/>
              <a:tailEnd/>
            </a:ln>
          </p:spPr>
          <p:txBody>
            <a:bodyPr wrap="none" anchor="ctr"/>
            <a:lstStyle/>
            <a:p>
              <a:pPr>
                <a:defRPr/>
              </a:pPr>
              <a:endParaRPr lang="en-US">
                <a:latin typeface="Arial" charset="0"/>
              </a:endParaRPr>
            </a:p>
          </p:txBody>
        </p:sp>
        <p:sp>
          <p:nvSpPr>
            <p:cNvPr id="212" name="Rectangle 31"/>
            <p:cNvSpPr>
              <a:spLocks noChangeArrowheads="1"/>
            </p:cNvSpPr>
            <p:nvPr/>
          </p:nvSpPr>
          <p:spPr bwMode="auto">
            <a:xfrm flipV="1">
              <a:off x="4848225" y="57673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13" name="Rectangle 31"/>
            <p:cNvSpPr>
              <a:spLocks noChangeArrowheads="1"/>
            </p:cNvSpPr>
            <p:nvPr/>
          </p:nvSpPr>
          <p:spPr bwMode="auto">
            <a:xfrm flipV="1">
              <a:off x="5076825" y="58435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14" name="Rectangle 31"/>
            <p:cNvSpPr>
              <a:spLocks noChangeArrowheads="1"/>
            </p:cNvSpPr>
            <p:nvPr/>
          </p:nvSpPr>
          <p:spPr bwMode="auto">
            <a:xfrm flipV="1">
              <a:off x="4924425" y="59197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15" name="Rectangle 31"/>
            <p:cNvSpPr>
              <a:spLocks noChangeArrowheads="1"/>
            </p:cNvSpPr>
            <p:nvPr/>
          </p:nvSpPr>
          <p:spPr bwMode="auto">
            <a:xfrm flipV="1">
              <a:off x="5349875" y="59197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16" name="Rectangle 31"/>
            <p:cNvSpPr>
              <a:spLocks noChangeArrowheads="1"/>
            </p:cNvSpPr>
            <p:nvPr/>
          </p:nvSpPr>
          <p:spPr bwMode="auto">
            <a:xfrm flipV="1">
              <a:off x="5502275" y="59197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17" name="Rectangle 31"/>
            <p:cNvSpPr>
              <a:spLocks noChangeArrowheads="1"/>
            </p:cNvSpPr>
            <p:nvPr/>
          </p:nvSpPr>
          <p:spPr bwMode="auto">
            <a:xfrm flipV="1">
              <a:off x="5426075" y="57673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18" name="AutoShape 65"/>
            <p:cNvSpPr>
              <a:spLocks noChangeArrowheads="1"/>
            </p:cNvSpPr>
            <p:nvPr/>
          </p:nvSpPr>
          <p:spPr bwMode="auto">
            <a:xfrm>
              <a:off x="6292850" y="5145088"/>
              <a:ext cx="384175" cy="400050"/>
            </a:xfrm>
            <a:prstGeom prst="can">
              <a:avLst>
                <a:gd name="adj" fmla="val 26033"/>
              </a:avLst>
            </a:prstGeom>
            <a:solidFill>
              <a:srgbClr val="969696"/>
            </a:solidFill>
            <a:ln w="9525">
              <a:solidFill>
                <a:schemeClr val="bg1">
                  <a:lumMod val="60000"/>
                  <a:lumOff val="40000"/>
                </a:schemeClr>
              </a:solidFill>
              <a:round/>
              <a:headEnd/>
              <a:tailEnd/>
            </a:ln>
          </p:spPr>
          <p:txBody>
            <a:bodyPr wrap="none" anchor="ctr"/>
            <a:lstStyle/>
            <a:p>
              <a:pPr>
                <a:defRPr/>
              </a:pPr>
              <a:endParaRPr lang="en-US">
                <a:latin typeface="Arial" charset="0"/>
              </a:endParaRPr>
            </a:p>
          </p:txBody>
        </p:sp>
        <p:sp>
          <p:nvSpPr>
            <p:cNvPr id="219" name="AutoShape 93"/>
            <p:cNvSpPr>
              <a:spLocks noChangeArrowheads="1"/>
            </p:cNvSpPr>
            <p:nvPr/>
          </p:nvSpPr>
          <p:spPr bwMode="auto">
            <a:xfrm>
              <a:off x="5791200" y="5145088"/>
              <a:ext cx="384175" cy="400050"/>
            </a:xfrm>
            <a:prstGeom prst="can">
              <a:avLst>
                <a:gd name="adj" fmla="val 26033"/>
              </a:avLst>
            </a:prstGeom>
            <a:solidFill>
              <a:srgbClr val="969696"/>
            </a:solidFill>
            <a:ln w="9525">
              <a:solidFill>
                <a:schemeClr val="accent1">
                  <a:lumMod val="75000"/>
                </a:schemeClr>
              </a:solidFill>
              <a:round/>
              <a:headEnd/>
              <a:tailEnd/>
            </a:ln>
          </p:spPr>
          <p:txBody>
            <a:bodyPr wrap="none" anchor="ctr"/>
            <a:lstStyle/>
            <a:p>
              <a:pPr>
                <a:defRPr/>
              </a:pPr>
              <a:endParaRPr lang="en-US">
                <a:latin typeface="Arial" charset="0"/>
              </a:endParaRPr>
            </a:p>
          </p:txBody>
        </p:sp>
        <p:sp>
          <p:nvSpPr>
            <p:cNvPr id="220" name="Rectangle 31"/>
            <p:cNvSpPr>
              <a:spLocks noChangeArrowheads="1"/>
            </p:cNvSpPr>
            <p:nvPr/>
          </p:nvSpPr>
          <p:spPr bwMode="auto">
            <a:xfrm flipV="1">
              <a:off x="5838825" y="52752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21" name="Rectangle 31"/>
            <p:cNvSpPr>
              <a:spLocks noChangeArrowheads="1"/>
            </p:cNvSpPr>
            <p:nvPr/>
          </p:nvSpPr>
          <p:spPr bwMode="auto">
            <a:xfrm flipV="1">
              <a:off x="6067425" y="53514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22" name="Rectangle 31"/>
            <p:cNvSpPr>
              <a:spLocks noChangeArrowheads="1"/>
            </p:cNvSpPr>
            <p:nvPr/>
          </p:nvSpPr>
          <p:spPr bwMode="auto">
            <a:xfrm flipV="1">
              <a:off x="5915025" y="54276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23" name="Rectangle 31"/>
            <p:cNvSpPr>
              <a:spLocks noChangeArrowheads="1"/>
            </p:cNvSpPr>
            <p:nvPr/>
          </p:nvSpPr>
          <p:spPr bwMode="auto">
            <a:xfrm flipV="1">
              <a:off x="6340475" y="54276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24" name="Rectangle 31"/>
            <p:cNvSpPr>
              <a:spLocks noChangeArrowheads="1"/>
            </p:cNvSpPr>
            <p:nvPr/>
          </p:nvSpPr>
          <p:spPr bwMode="auto">
            <a:xfrm flipV="1">
              <a:off x="6492875" y="54276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25" name="Rectangle 31"/>
            <p:cNvSpPr>
              <a:spLocks noChangeArrowheads="1"/>
            </p:cNvSpPr>
            <p:nvPr/>
          </p:nvSpPr>
          <p:spPr bwMode="auto">
            <a:xfrm flipV="1">
              <a:off x="6416675" y="52752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26" name="AutoShape 65"/>
            <p:cNvSpPr>
              <a:spLocks noChangeArrowheads="1"/>
            </p:cNvSpPr>
            <p:nvPr/>
          </p:nvSpPr>
          <p:spPr bwMode="auto">
            <a:xfrm>
              <a:off x="6292850" y="5637213"/>
              <a:ext cx="384175" cy="400050"/>
            </a:xfrm>
            <a:prstGeom prst="can">
              <a:avLst>
                <a:gd name="adj" fmla="val 26033"/>
              </a:avLst>
            </a:prstGeom>
            <a:solidFill>
              <a:srgbClr val="969696"/>
            </a:solidFill>
            <a:ln w="9525">
              <a:solidFill>
                <a:schemeClr val="bg1">
                  <a:lumMod val="60000"/>
                  <a:lumOff val="40000"/>
                </a:schemeClr>
              </a:solidFill>
              <a:round/>
              <a:headEnd/>
              <a:tailEnd/>
            </a:ln>
          </p:spPr>
          <p:txBody>
            <a:bodyPr wrap="none" anchor="ctr"/>
            <a:lstStyle/>
            <a:p>
              <a:pPr>
                <a:defRPr/>
              </a:pPr>
              <a:endParaRPr lang="en-US">
                <a:latin typeface="Arial" charset="0"/>
              </a:endParaRPr>
            </a:p>
          </p:txBody>
        </p:sp>
        <p:sp>
          <p:nvSpPr>
            <p:cNvPr id="227" name="AutoShape 93"/>
            <p:cNvSpPr>
              <a:spLocks noChangeArrowheads="1"/>
            </p:cNvSpPr>
            <p:nvPr/>
          </p:nvSpPr>
          <p:spPr bwMode="auto">
            <a:xfrm>
              <a:off x="5791200" y="5637213"/>
              <a:ext cx="384175" cy="400050"/>
            </a:xfrm>
            <a:prstGeom prst="can">
              <a:avLst>
                <a:gd name="adj" fmla="val 26033"/>
              </a:avLst>
            </a:prstGeom>
            <a:solidFill>
              <a:srgbClr val="969696"/>
            </a:solidFill>
            <a:ln w="9525">
              <a:solidFill>
                <a:schemeClr val="accent1">
                  <a:lumMod val="75000"/>
                </a:schemeClr>
              </a:solidFill>
              <a:round/>
              <a:headEnd/>
              <a:tailEnd/>
            </a:ln>
          </p:spPr>
          <p:txBody>
            <a:bodyPr wrap="none" anchor="ctr"/>
            <a:lstStyle/>
            <a:p>
              <a:pPr>
                <a:defRPr/>
              </a:pPr>
              <a:endParaRPr lang="en-US">
                <a:latin typeface="Arial" charset="0"/>
              </a:endParaRPr>
            </a:p>
          </p:txBody>
        </p:sp>
        <p:sp>
          <p:nvSpPr>
            <p:cNvPr id="228" name="Rectangle 31"/>
            <p:cNvSpPr>
              <a:spLocks noChangeArrowheads="1"/>
            </p:cNvSpPr>
            <p:nvPr/>
          </p:nvSpPr>
          <p:spPr bwMode="auto">
            <a:xfrm flipV="1">
              <a:off x="5838825" y="57673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29" name="Rectangle 31"/>
            <p:cNvSpPr>
              <a:spLocks noChangeArrowheads="1"/>
            </p:cNvSpPr>
            <p:nvPr/>
          </p:nvSpPr>
          <p:spPr bwMode="auto">
            <a:xfrm flipV="1">
              <a:off x="6067425" y="58435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30" name="Rectangle 31"/>
            <p:cNvSpPr>
              <a:spLocks noChangeArrowheads="1"/>
            </p:cNvSpPr>
            <p:nvPr/>
          </p:nvSpPr>
          <p:spPr bwMode="auto">
            <a:xfrm flipV="1">
              <a:off x="5915025" y="59197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31" name="Rectangle 31"/>
            <p:cNvSpPr>
              <a:spLocks noChangeArrowheads="1"/>
            </p:cNvSpPr>
            <p:nvPr/>
          </p:nvSpPr>
          <p:spPr bwMode="auto">
            <a:xfrm flipV="1">
              <a:off x="6340475" y="59197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32" name="Rectangle 31"/>
            <p:cNvSpPr>
              <a:spLocks noChangeArrowheads="1"/>
            </p:cNvSpPr>
            <p:nvPr/>
          </p:nvSpPr>
          <p:spPr bwMode="auto">
            <a:xfrm flipV="1">
              <a:off x="6492875" y="59197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33" name="Rectangle 31"/>
            <p:cNvSpPr>
              <a:spLocks noChangeArrowheads="1"/>
            </p:cNvSpPr>
            <p:nvPr/>
          </p:nvSpPr>
          <p:spPr bwMode="auto">
            <a:xfrm flipV="1">
              <a:off x="6416675" y="57673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34" name="AutoShape 65"/>
            <p:cNvSpPr>
              <a:spLocks noChangeArrowheads="1"/>
            </p:cNvSpPr>
            <p:nvPr/>
          </p:nvSpPr>
          <p:spPr bwMode="auto">
            <a:xfrm>
              <a:off x="7312025" y="5145088"/>
              <a:ext cx="384175" cy="400050"/>
            </a:xfrm>
            <a:prstGeom prst="can">
              <a:avLst>
                <a:gd name="adj" fmla="val 26033"/>
              </a:avLst>
            </a:prstGeom>
            <a:solidFill>
              <a:srgbClr val="969696"/>
            </a:solidFill>
            <a:ln w="9525">
              <a:solidFill>
                <a:schemeClr val="bg1">
                  <a:lumMod val="60000"/>
                  <a:lumOff val="40000"/>
                </a:schemeClr>
              </a:solidFill>
              <a:round/>
              <a:headEnd/>
              <a:tailEnd/>
            </a:ln>
          </p:spPr>
          <p:txBody>
            <a:bodyPr wrap="none" anchor="ctr"/>
            <a:lstStyle/>
            <a:p>
              <a:pPr>
                <a:defRPr/>
              </a:pPr>
              <a:endParaRPr lang="en-US">
                <a:latin typeface="Arial" charset="0"/>
              </a:endParaRPr>
            </a:p>
          </p:txBody>
        </p:sp>
        <p:sp>
          <p:nvSpPr>
            <p:cNvPr id="235" name="AutoShape 93"/>
            <p:cNvSpPr>
              <a:spLocks noChangeArrowheads="1"/>
            </p:cNvSpPr>
            <p:nvPr/>
          </p:nvSpPr>
          <p:spPr bwMode="auto">
            <a:xfrm>
              <a:off x="6810375" y="5145088"/>
              <a:ext cx="384175" cy="400050"/>
            </a:xfrm>
            <a:prstGeom prst="can">
              <a:avLst>
                <a:gd name="adj" fmla="val 26033"/>
              </a:avLst>
            </a:prstGeom>
            <a:solidFill>
              <a:srgbClr val="969696"/>
            </a:solidFill>
            <a:ln w="9525">
              <a:solidFill>
                <a:schemeClr val="accent1">
                  <a:lumMod val="75000"/>
                </a:schemeClr>
              </a:solidFill>
              <a:round/>
              <a:headEnd/>
              <a:tailEnd/>
            </a:ln>
          </p:spPr>
          <p:txBody>
            <a:bodyPr wrap="none" anchor="ctr"/>
            <a:lstStyle/>
            <a:p>
              <a:pPr>
                <a:defRPr/>
              </a:pPr>
              <a:endParaRPr lang="en-US">
                <a:latin typeface="Arial" charset="0"/>
              </a:endParaRPr>
            </a:p>
          </p:txBody>
        </p:sp>
        <p:sp>
          <p:nvSpPr>
            <p:cNvPr id="236" name="Rectangle 31"/>
            <p:cNvSpPr>
              <a:spLocks noChangeArrowheads="1"/>
            </p:cNvSpPr>
            <p:nvPr/>
          </p:nvSpPr>
          <p:spPr bwMode="auto">
            <a:xfrm flipV="1">
              <a:off x="6858000" y="52752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37" name="Rectangle 31"/>
            <p:cNvSpPr>
              <a:spLocks noChangeArrowheads="1"/>
            </p:cNvSpPr>
            <p:nvPr/>
          </p:nvSpPr>
          <p:spPr bwMode="auto">
            <a:xfrm flipV="1">
              <a:off x="7086600" y="53514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38" name="Rectangle 31"/>
            <p:cNvSpPr>
              <a:spLocks noChangeArrowheads="1"/>
            </p:cNvSpPr>
            <p:nvPr/>
          </p:nvSpPr>
          <p:spPr bwMode="auto">
            <a:xfrm flipV="1">
              <a:off x="6934200" y="54276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39" name="Rectangle 31"/>
            <p:cNvSpPr>
              <a:spLocks noChangeArrowheads="1"/>
            </p:cNvSpPr>
            <p:nvPr/>
          </p:nvSpPr>
          <p:spPr bwMode="auto">
            <a:xfrm flipV="1">
              <a:off x="7359650" y="54276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40" name="Rectangle 31"/>
            <p:cNvSpPr>
              <a:spLocks noChangeArrowheads="1"/>
            </p:cNvSpPr>
            <p:nvPr/>
          </p:nvSpPr>
          <p:spPr bwMode="auto">
            <a:xfrm flipV="1">
              <a:off x="7512050" y="54276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41" name="Rectangle 31"/>
            <p:cNvSpPr>
              <a:spLocks noChangeArrowheads="1"/>
            </p:cNvSpPr>
            <p:nvPr/>
          </p:nvSpPr>
          <p:spPr bwMode="auto">
            <a:xfrm flipV="1">
              <a:off x="7435850" y="52752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42" name="AutoShape 65"/>
            <p:cNvSpPr>
              <a:spLocks noChangeArrowheads="1"/>
            </p:cNvSpPr>
            <p:nvPr/>
          </p:nvSpPr>
          <p:spPr bwMode="auto">
            <a:xfrm>
              <a:off x="7312025" y="5637213"/>
              <a:ext cx="384175" cy="400050"/>
            </a:xfrm>
            <a:prstGeom prst="can">
              <a:avLst>
                <a:gd name="adj" fmla="val 26033"/>
              </a:avLst>
            </a:prstGeom>
            <a:solidFill>
              <a:srgbClr val="969696"/>
            </a:solidFill>
            <a:ln w="9525">
              <a:solidFill>
                <a:schemeClr val="bg1">
                  <a:lumMod val="60000"/>
                  <a:lumOff val="40000"/>
                </a:schemeClr>
              </a:solidFill>
              <a:round/>
              <a:headEnd/>
              <a:tailEnd/>
            </a:ln>
          </p:spPr>
          <p:txBody>
            <a:bodyPr wrap="none" anchor="ctr"/>
            <a:lstStyle/>
            <a:p>
              <a:pPr>
                <a:defRPr/>
              </a:pPr>
              <a:endParaRPr lang="en-US">
                <a:latin typeface="Arial" charset="0"/>
              </a:endParaRPr>
            </a:p>
          </p:txBody>
        </p:sp>
        <p:sp>
          <p:nvSpPr>
            <p:cNvPr id="243" name="AutoShape 93"/>
            <p:cNvSpPr>
              <a:spLocks noChangeArrowheads="1"/>
            </p:cNvSpPr>
            <p:nvPr/>
          </p:nvSpPr>
          <p:spPr bwMode="auto">
            <a:xfrm>
              <a:off x="6810375" y="5637213"/>
              <a:ext cx="384175" cy="400050"/>
            </a:xfrm>
            <a:prstGeom prst="can">
              <a:avLst>
                <a:gd name="adj" fmla="val 26033"/>
              </a:avLst>
            </a:prstGeom>
            <a:solidFill>
              <a:srgbClr val="969696"/>
            </a:solidFill>
            <a:ln w="9525">
              <a:solidFill>
                <a:schemeClr val="accent1">
                  <a:lumMod val="75000"/>
                </a:schemeClr>
              </a:solidFill>
              <a:round/>
              <a:headEnd/>
              <a:tailEnd/>
            </a:ln>
          </p:spPr>
          <p:txBody>
            <a:bodyPr wrap="none" anchor="ctr"/>
            <a:lstStyle/>
            <a:p>
              <a:pPr>
                <a:defRPr/>
              </a:pPr>
              <a:endParaRPr lang="en-US">
                <a:latin typeface="Arial" charset="0"/>
              </a:endParaRPr>
            </a:p>
          </p:txBody>
        </p:sp>
        <p:sp>
          <p:nvSpPr>
            <p:cNvPr id="244" name="Rectangle 31"/>
            <p:cNvSpPr>
              <a:spLocks noChangeArrowheads="1"/>
            </p:cNvSpPr>
            <p:nvPr/>
          </p:nvSpPr>
          <p:spPr bwMode="auto">
            <a:xfrm flipV="1">
              <a:off x="6858000" y="57673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45" name="Rectangle 31"/>
            <p:cNvSpPr>
              <a:spLocks noChangeArrowheads="1"/>
            </p:cNvSpPr>
            <p:nvPr/>
          </p:nvSpPr>
          <p:spPr bwMode="auto">
            <a:xfrm flipV="1">
              <a:off x="7086600" y="58435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46" name="Rectangle 31"/>
            <p:cNvSpPr>
              <a:spLocks noChangeArrowheads="1"/>
            </p:cNvSpPr>
            <p:nvPr/>
          </p:nvSpPr>
          <p:spPr bwMode="auto">
            <a:xfrm flipV="1">
              <a:off x="6934200" y="59197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47" name="Rectangle 31"/>
            <p:cNvSpPr>
              <a:spLocks noChangeArrowheads="1"/>
            </p:cNvSpPr>
            <p:nvPr/>
          </p:nvSpPr>
          <p:spPr bwMode="auto">
            <a:xfrm flipV="1">
              <a:off x="7359650" y="59197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48" name="Rectangle 31"/>
            <p:cNvSpPr>
              <a:spLocks noChangeArrowheads="1"/>
            </p:cNvSpPr>
            <p:nvPr/>
          </p:nvSpPr>
          <p:spPr bwMode="auto">
            <a:xfrm flipV="1">
              <a:off x="7512050" y="59197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49" name="Rectangle 31"/>
            <p:cNvSpPr>
              <a:spLocks noChangeArrowheads="1"/>
            </p:cNvSpPr>
            <p:nvPr/>
          </p:nvSpPr>
          <p:spPr bwMode="auto">
            <a:xfrm flipV="1">
              <a:off x="7435850" y="57673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50" name="AutoShape 65"/>
            <p:cNvSpPr>
              <a:spLocks noChangeArrowheads="1"/>
            </p:cNvSpPr>
            <p:nvPr/>
          </p:nvSpPr>
          <p:spPr bwMode="auto">
            <a:xfrm>
              <a:off x="8302625" y="5145088"/>
              <a:ext cx="384175" cy="400050"/>
            </a:xfrm>
            <a:prstGeom prst="can">
              <a:avLst>
                <a:gd name="adj" fmla="val 26033"/>
              </a:avLst>
            </a:prstGeom>
            <a:solidFill>
              <a:srgbClr val="969696"/>
            </a:solidFill>
            <a:ln w="9525">
              <a:solidFill>
                <a:schemeClr val="bg1">
                  <a:lumMod val="60000"/>
                  <a:lumOff val="40000"/>
                </a:schemeClr>
              </a:solidFill>
              <a:round/>
              <a:headEnd/>
              <a:tailEnd/>
            </a:ln>
          </p:spPr>
          <p:txBody>
            <a:bodyPr wrap="none" anchor="ctr"/>
            <a:lstStyle/>
            <a:p>
              <a:pPr>
                <a:defRPr/>
              </a:pPr>
              <a:endParaRPr lang="en-US">
                <a:latin typeface="Arial" charset="0"/>
              </a:endParaRPr>
            </a:p>
          </p:txBody>
        </p:sp>
        <p:sp>
          <p:nvSpPr>
            <p:cNvPr id="251" name="AutoShape 93"/>
            <p:cNvSpPr>
              <a:spLocks noChangeArrowheads="1"/>
            </p:cNvSpPr>
            <p:nvPr/>
          </p:nvSpPr>
          <p:spPr bwMode="auto">
            <a:xfrm>
              <a:off x="7800975" y="5145088"/>
              <a:ext cx="384175" cy="400050"/>
            </a:xfrm>
            <a:prstGeom prst="can">
              <a:avLst>
                <a:gd name="adj" fmla="val 26033"/>
              </a:avLst>
            </a:prstGeom>
            <a:solidFill>
              <a:srgbClr val="969696"/>
            </a:solidFill>
            <a:ln w="9525">
              <a:solidFill>
                <a:schemeClr val="accent1">
                  <a:lumMod val="75000"/>
                </a:schemeClr>
              </a:solidFill>
              <a:round/>
              <a:headEnd/>
              <a:tailEnd/>
            </a:ln>
          </p:spPr>
          <p:txBody>
            <a:bodyPr wrap="none" anchor="ctr"/>
            <a:lstStyle/>
            <a:p>
              <a:pPr>
                <a:defRPr/>
              </a:pPr>
              <a:endParaRPr lang="en-US">
                <a:latin typeface="Arial" charset="0"/>
              </a:endParaRPr>
            </a:p>
          </p:txBody>
        </p:sp>
        <p:sp>
          <p:nvSpPr>
            <p:cNvPr id="252" name="Rectangle 31"/>
            <p:cNvSpPr>
              <a:spLocks noChangeArrowheads="1"/>
            </p:cNvSpPr>
            <p:nvPr/>
          </p:nvSpPr>
          <p:spPr bwMode="auto">
            <a:xfrm flipV="1">
              <a:off x="7848600" y="52752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53" name="Rectangle 31"/>
            <p:cNvSpPr>
              <a:spLocks noChangeArrowheads="1"/>
            </p:cNvSpPr>
            <p:nvPr/>
          </p:nvSpPr>
          <p:spPr bwMode="auto">
            <a:xfrm flipV="1">
              <a:off x="8077200" y="53514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54" name="Rectangle 31"/>
            <p:cNvSpPr>
              <a:spLocks noChangeArrowheads="1"/>
            </p:cNvSpPr>
            <p:nvPr/>
          </p:nvSpPr>
          <p:spPr bwMode="auto">
            <a:xfrm flipV="1">
              <a:off x="7924800" y="5427663"/>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55" name="Rectangle 31"/>
            <p:cNvSpPr>
              <a:spLocks noChangeArrowheads="1"/>
            </p:cNvSpPr>
            <p:nvPr/>
          </p:nvSpPr>
          <p:spPr bwMode="auto">
            <a:xfrm flipV="1">
              <a:off x="8350250" y="54276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56" name="Rectangle 31"/>
            <p:cNvSpPr>
              <a:spLocks noChangeArrowheads="1"/>
            </p:cNvSpPr>
            <p:nvPr/>
          </p:nvSpPr>
          <p:spPr bwMode="auto">
            <a:xfrm flipV="1">
              <a:off x="8502650" y="54276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57" name="Rectangle 31"/>
            <p:cNvSpPr>
              <a:spLocks noChangeArrowheads="1"/>
            </p:cNvSpPr>
            <p:nvPr/>
          </p:nvSpPr>
          <p:spPr bwMode="auto">
            <a:xfrm flipV="1">
              <a:off x="8426450" y="5275263"/>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58" name="AutoShape 65"/>
            <p:cNvSpPr>
              <a:spLocks noChangeArrowheads="1"/>
            </p:cNvSpPr>
            <p:nvPr/>
          </p:nvSpPr>
          <p:spPr bwMode="auto">
            <a:xfrm>
              <a:off x="8302625" y="5637213"/>
              <a:ext cx="384175" cy="400050"/>
            </a:xfrm>
            <a:prstGeom prst="can">
              <a:avLst>
                <a:gd name="adj" fmla="val 26033"/>
              </a:avLst>
            </a:prstGeom>
            <a:solidFill>
              <a:srgbClr val="969696"/>
            </a:solidFill>
            <a:ln w="9525">
              <a:solidFill>
                <a:schemeClr val="bg1">
                  <a:lumMod val="60000"/>
                  <a:lumOff val="40000"/>
                </a:schemeClr>
              </a:solidFill>
              <a:round/>
              <a:headEnd/>
              <a:tailEnd/>
            </a:ln>
          </p:spPr>
          <p:txBody>
            <a:bodyPr wrap="none" anchor="ctr"/>
            <a:lstStyle/>
            <a:p>
              <a:pPr>
                <a:defRPr/>
              </a:pPr>
              <a:endParaRPr lang="en-US">
                <a:latin typeface="Arial" charset="0"/>
              </a:endParaRPr>
            </a:p>
          </p:txBody>
        </p:sp>
        <p:sp>
          <p:nvSpPr>
            <p:cNvPr id="259" name="AutoShape 93"/>
            <p:cNvSpPr>
              <a:spLocks noChangeArrowheads="1"/>
            </p:cNvSpPr>
            <p:nvPr/>
          </p:nvSpPr>
          <p:spPr bwMode="auto">
            <a:xfrm>
              <a:off x="7800975" y="5637213"/>
              <a:ext cx="384175" cy="400050"/>
            </a:xfrm>
            <a:prstGeom prst="can">
              <a:avLst>
                <a:gd name="adj" fmla="val 26033"/>
              </a:avLst>
            </a:prstGeom>
            <a:solidFill>
              <a:srgbClr val="969696"/>
            </a:solidFill>
            <a:ln w="9525">
              <a:solidFill>
                <a:schemeClr val="accent1">
                  <a:lumMod val="75000"/>
                </a:schemeClr>
              </a:solidFill>
              <a:round/>
              <a:headEnd/>
              <a:tailEnd/>
            </a:ln>
          </p:spPr>
          <p:txBody>
            <a:bodyPr wrap="none" anchor="ctr"/>
            <a:lstStyle/>
            <a:p>
              <a:pPr>
                <a:defRPr/>
              </a:pPr>
              <a:endParaRPr lang="en-US">
                <a:latin typeface="Arial" charset="0"/>
              </a:endParaRPr>
            </a:p>
          </p:txBody>
        </p:sp>
        <p:sp>
          <p:nvSpPr>
            <p:cNvPr id="260" name="Rectangle 31"/>
            <p:cNvSpPr>
              <a:spLocks noChangeArrowheads="1"/>
            </p:cNvSpPr>
            <p:nvPr/>
          </p:nvSpPr>
          <p:spPr bwMode="auto">
            <a:xfrm flipV="1">
              <a:off x="7848600" y="57673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61" name="Rectangle 31"/>
            <p:cNvSpPr>
              <a:spLocks noChangeArrowheads="1"/>
            </p:cNvSpPr>
            <p:nvPr/>
          </p:nvSpPr>
          <p:spPr bwMode="auto">
            <a:xfrm flipV="1">
              <a:off x="8077200" y="58435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62" name="Rectangle 31"/>
            <p:cNvSpPr>
              <a:spLocks noChangeArrowheads="1"/>
            </p:cNvSpPr>
            <p:nvPr/>
          </p:nvSpPr>
          <p:spPr bwMode="auto">
            <a:xfrm flipV="1">
              <a:off x="7924800" y="5919788"/>
              <a:ext cx="76200" cy="76200"/>
            </a:xfrm>
            <a:prstGeom prst="rect">
              <a:avLst/>
            </a:prstGeom>
            <a:solidFill>
              <a:schemeClr val="accent1">
                <a:lumMod val="75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63" name="Rectangle 31"/>
            <p:cNvSpPr>
              <a:spLocks noChangeArrowheads="1"/>
            </p:cNvSpPr>
            <p:nvPr/>
          </p:nvSpPr>
          <p:spPr bwMode="auto">
            <a:xfrm flipV="1">
              <a:off x="8350250" y="59197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64" name="Rectangle 31"/>
            <p:cNvSpPr>
              <a:spLocks noChangeArrowheads="1"/>
            </p:cNvSpPr>
            <p:nvPr/>
          </p:nvSpPr>
          <p:spPr bwMode="auto">
            <a:xfrm flipV="1">
              <a:off x="8502650" y="59197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65" name="Rectangle 31"/>
            <p:cNvSpPr>
              <a:spLocks noChangeArrowheads="1"/>
            </p:cNvSpPr>
            <p:nvPr/>
          </p:nvSpPr>
          <p:spPr bwMode="auto">
            <a:xfrm flipV="1">
              <a:off x="8426450" y="5767388"/>
              <a:ext cx="76200" cy="76200"/>
            </a:xfrm>
            <a:prstGeom prst="rect">
              <a:avLst/>
            </a:prstGeom>
            <a:solidFill>
              <a:schemeClr val="bg1">
                <a:lumMod val="60000"/>
                <a:lumOff val="40000"/>
              </a:schemeClr>
            </a:solidFill>
            <a:ln w="9525">
              <a:solidFill>
                <a:schemeClr val="tx2"/>
              </a:solidFill>
              <a:miter lim="800000"/>
              <a:headEnd/>
              <a:tailEnd/>
            </a:ln>
          </p:spPr>
          <p:txBody>
            <a:bodyPr wrap="none" anchor="ctr"/>
            <a:lstStyle/>
            <a:p>
              <a:pPr>
                <a:defRPr/>
              </a:pPr>
              <a:endParaRPr lang="en-US" sz="800" b="0">
                <a:latin typeface="Arial" charset="0"/>
              </a:endParaRPr>
            </a:p>
          </p:txBody>
        </p:sp>
        <p:sp>
          <p:nvSpPr>
            <p:cNvPr id="266" name="Text Box 100"/>
            <p:cNvSpPr txBox="1">
              <a:spLocks noChangeArrowheads="1"/>
            </p:cNvSpPr>
            <p:nvPr/>
          </p:nvSpPr>
          <p:spPr bwMode="auto">
            <a:xfrm>
              <a:off x="4648200" y="6059488"/>
              <a:ext cx="762000" cy="152400"/>
            </a:xfrm>
            <a:prstGeom prst="rect">
              <a:avLst/>
            </a:prstGeom>
            <a:noFill/>
            <a:ln w="9525">
              <a:noFill/>
              <a:miter lim="800000"/>
              <a:headEnd/>
              <a:tailEnd/>
            </a:ln>
          </p:spPr>
          <p:txBody>
            <a:bodyPr/>
            <a:lstStyle/>
            <a:p>
              <a:pPr algn="ctr">
                <a:spcBef>
                  <a:spcPct val="20000"/>
                </a:spcBef>
                <a:buClr>
                  <a:srgbClr val="008000"/>
                </a:buClr>
                <a:buSzPct val="125000"/>
              </a:pPr>
              <a:r>
                <a:rPr lang="en-US" sz="1200"/>
                <a:t>SSD</a:t>
              </a:r>
            </a:p>
          </p:txBody>
        </p:sp>
        <p:sp>
          <p:nvSpPr>
            <p:cNvPr id="267" name="Text Box 100"/>
            <p:cNvSpPr txBox="1">
              <a:spLocks noChangeArrowheads="1"/>
            </p:cNvSpPr>
            <p:nvPr/>
          </p:nvSpPr>
          <p:spPr bwMode="auto">
            <a:xfrm>
              <a:off x="6146800" y="6059488"/>
              <a:ext cx="762000" cy="152400"/>
            </a:xfrm>
            <a:prstGeom prst="rect">
              <a:avLst/>
            </a:prstGeom>
            <a:noFill/>
            <a:ln w="9525">
              <a:noFill/>
              <a:miter lim="800000"/>
              <a:headEnd/>
              <a:tailEnd/>
            </a:ln>
          </p:spPr>
          <p:txBody>
            <a:bodyPr/>
            <a:lstStyle/>
            <a:p>
              <a:pPr algn="ctr">
                <a:spcBef>
                  <a:spcPct val="20000"/>
                </a:spcBef>
                <a:buClr>
                  <a:srgbClr val="008000"/>
                </a:buClr>
                <a:buSzPct val="125000"/>
              </a:pPr>
              <a:r>
                <a:rPr lang="en-US" sz="1200"/>
                <a:t>SATA</a:t>
              </a:r>
            </a:p>
          </p:txBody>
        </p:sp>
      </p:gr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725" y="338138"/>
            <a:ext cx="8504238" cy="439737"/>
          </a:xfrm>
        </p:spPr>
        <p:txBody>
          <a:bodyPr/>
          <a:lstStyle/>
          <a:p>
            <a:pPr>
              <a:defRPr/>
            </a:pPr>
            <a:r>
              <a:rPr lang="en-US" dirty="0" smtClean="0"/>
              <a:t>How a Volume Maps from VV to </a:t>
            </a:r>
            <a:r>
              <a:rPr lang="en-US" dirty="0" err="1" smtClean="0"/>
              <a:t>Chunklet</a:t>
            </a:r>
            <a:endParaRPr lang="en-US" dirty="0"/>
          </a:p>
        </p:txBody>
      </p:sp>
      <p:pic>
        <p:nvPicPr>
          <p:cNvPr id="100354" name="Picture 2"/>
          <p:cNvPicPr>
            <a:picLocks noChangeAspect="1" noChangeArrowheads="1"/>
          </p:cNvPicPr>
          <p:nvPr/>
        </p:nvPicPr>
        <p:blipFill>
          <a:blip r:embed="rId3" cstate="print"/>
          <a:srcRect/>
          <a:stretch>
            <a:fillRect/>
          </a:stretch>
        </p:blipFill>
        <p:spPr bwMode="auto">
          <a:xfrm>
            <a:off x="442913" y="1000124"/>
            <a:ext cx="8272462" cy="5243513"/>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725" y="338138"/>
            <a:ext cx="8504238" cy="439737"/>
          </a:xfrm>
        </p:spPr>
        <p:txBody>
          <a:bodyPr/>
          <a:lstStyle/>
          <a:p>
            <a:pPr>
              <a:defRPr/>
            </a:pPr>
            <a:r>
              <a:rPr lang="en-US" smtClean="0"/>
              <a:t>Common Provisioning Groups (CPG)</a:t>
            </a:r>
            <a:endParaRPr lang="en-US" dirty="0"/>
          </a:p>
        </p:txBody>
      </p:sp>
      <p:sp>
        <p:nvSpPr>
          <p:cNvPr id="58370" name="Content Placeholder 2"/>
          <p:cNvSpPr>
            <a:spLocks noGrp="1"/>
          </p:cNvSpPr>
          <p:nvPr>
            <p:ph type="body" sz="quarter" idx="10"/>
          </p:nvPr>
        </p:nvSpPr>
        <p:spPr>
          <a:xfrm>
            <a:off x="365125" y="1000125"/>
            <a:ext cx="8504238" cy="5121275"/>
          </a:xfrm>
        </p:spPr>
        <p:txBody>
          <a:bodyPr/>
          <a:lstStyle/>
          <a:p>
            <a:r>
              <a:rPr lang="en-US" dirty="0" smtClean="0"/>
              <a:t>CPGs are FUNDAMENTAL to administering 3PAR.</a:t>
            </a:r>
          </a:p>
          <a:p>
            <a:r>
              <a:rPr lang="en-US" dirty="0" smtClean="0"/>
              <a:t>CPGs automatically provision Logical Disk capacity on demand</a:t>
            </a:r>
          </a:p>
          <a:p>
            <a:r>
              <a:rPr lang="en-US" dirty="0" smtClean="0"/>
              <a:t>CPGs are the combination of a RAID type and a drive type which equals SERVICE LEVEL and AVAILABILITY LEVEL.</a:t>
            </a:r>
          </a:p>
          <a:p>
            <a:r>
              <a:rPr lang="en-US" dirty="0" smtClean="0"/>
              <a:t>CPGs have many functions:</a:t>
            </a:r>
          </a:p>
          <a:p>
            <a:pPr lvl="1">
              <a:buFont typeface="Arial" charset="0"/>
              <a:buChar char="•"/>
            </a:pPr>
            <a:r>
              <a:rPr lang="en-US" dirty="0" smtClean="0"/>
              <a:t>They are the policies by which free </a:t>
            </a:r>
            <a:r>
              <a:rPr lang="en-US" dirty="0" err="1" smtClean="0"/>
              <a:t>chunklets</a:t>
            </a:r>
            <a:r>
              <a:rPr lang="en-US" dirty="0" smtClean="0"/>
              <a:t> are assembled into logical disks.</a:t>
            </a:r>
          </a:p>
          <a:p>
            <a:pPr lvl="1">
              <a:buFont typeface="Arial" charset="0"/>
              <a:buChar char="•"/>
            </a:pPr>
            <a:r>
              <a:rPr lang="en-US" dirty="0" smtClean="0"/>
              <a:t>They are a container for existing volumes and used for reporting</a:t>
            </a:r>
          </a:p>
          <a:p>
            <a:pPr lvl="1">
              <a:buFont typeface="Arial" charset="0"/>
              <a:buChar char="•"/>
            </a:pPr>
            <a:r>
              <a:rPr lang="en-US" dirty="0" smtClean="0"/>
              <a:t>They are the basis for service levels and our optimization products.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725" y="338138"/>
            <a:ext cx="8504238" cy="439737"/>
          </a:xfrm>
        </p:spPr>
        <p:txBody>
          <a:bodyPr/>
          <a:lstStyle/>
          <a:p>
            <a:pPr>
              <a:defRPr/>
            </a:pPr>
            <a:r>
              <a:rPr lang="en-US" dirty="0" smtClean="0"/>
              <a:t>Common Provisioning Groups (CPG)</a:t>
            </a:r>
            <a:endParaRPr lang="en-US" dirty="0"/>
          </a:p>
        </p:txBody>
      </p:sp>
      <p:sp>
        <p:nvSpPr>
          <p:cNvPr id="5" name="AutoShape 2"/>
          <p:cNvSpPr>
            <a:spLocks noChangeArrowheads="1"/>
          </p:cNvSpPr>
          <p:nvPr/>
        </p:nvSpPr>
        <p:spPr bwMode="auto">
          <a:xfrm>
            <a:off x="3581400" y="3769657"/>
            <a:ext cx="2133600" cy="1295400"/>
          </a:xfrm>
          <a:prstGeom prst="roundRect">
            <a:avLst>
              <a:gd name="adj" fmla="val 16667"/>
            </a:avLst>
          </a:prstGeom>
          <a:noFill/>
          <a:ln w="28575">
            <a:solidFill>
              <a:srgbClr val="FFFF00"/>
            </a:solidFill>
            <a:round/>
            <a:headEnd/>
            <a:tailEnd/>
          </a:ln>
        </p:spPr>
        <p:txBody>
          <a:bodyPr wrap="none" anchor="ctr"/>
          <a:lstStyle/>
          <a:p>
            <a:endParaRPr lang="en-US"/>
          </a:p>
        </p:txBody>
      </p:sp>
      <p:sp>
        <p:nvSpPr>
          <p:cNvPr id="6" name="Rectangle 3"/>
          <p:cNvSpPr>
            <a:spLocks noChangeArrowheads="1"/>
          </p:cNvSpPr>
          <p:nvPr/>
        </p:nvSpPr>
        <p:spPr bwMode="auto">
          <a:xfrm>
            <a:off x="228600" y="4455457"/>
            <a:ext cx="2667000" cy="609600"/>
          </a:xfrm>
          <a:prstGeom prst="rect">
            <a:avLst/>
          </a:prstGeom>
          <a:solidFill>
            <a:schemeClr val="accent1"/>
          </a:solidFill>
          <a:ln w="9525">
            <a:solidFill>
              <a:schemeClr val="tx1"/>
            </a:solidFill>
            <a:miter lim="800000"/>
            <a:headEnd/>
            <a:tailEnd/>
          </a:ln>
        </p:spPr>
        <p:txBody>
          <a:bodyPr anchor="ctr"/>
          <a:lstStyle/>
          <a:p>
            <a:pPr algn="ctr">
              <a:spcBef>
                <a:spcPct val="20000"/>
              </a:spcBef>
              <a:buClr>
                <a:srgbClr val="008000"/>
              </a:buClr>
              <a:buSzPct val="125000"/>
            </a:pPr>
            <a:r>
              <a:rPr lang="en-US" sz="1200"/>
              <a:t>Logical Disks</a:t>
            </a:r>
            <a:endParaRPr lang="en-US" sz="1000"/>
          </a:p>
          <a:p>
            <a:pPr algn="ctr">
              <a:spcBef>
                <a:spcPct val="20000"/>
              </a:spcBef>
              <a:buClr>
                <a:srgbClr val="008000"/>
              </a:buClr>
              <a:buSzPct val="125000"/>
            </a:pPr>
            <a:r>
              <a:rPr lang="en-US" sz="1100"/>
              <a:t>intelligent combinations of chunklets for tailored cost, performance, availability</a:t>
            </a:r>
          </a:p>
        </p:txBody>
      </p:sp>
      <p:sp>
        <p:nvSpPr>
          <p:cNvPr id="7" name="Line 4"/>
          <p:cNvSpPr>
            <a:spLocks noChangeShapeType="1"/>
          </p:cNvSpPr>
          <p:nvPr/>
        </p:nvSpPr>
        <p:spPr bwMode="auto">
          <a:xfrm>
            <a:off x="6172200" y="1331257"/>
            <a:ext cx="0" cy="5029200"/>
          </a:xfrm>
          <a:prstGeom prst="line">
            <a:avLst/>
          </a:prstGeom>
          <a:noFill/>
          <a:ln w="9525">
            <a:solidFill>
              <a:schemeClr val="bg1"/>
            </a:solidFill>
            <a:round/>
            <a:headEnd/>
            <a:tailEnd/>
          </a:ln>
        </p:spPr>
        <p:txBody>
          <a:bodyPr>
            <a:spAutoFit/>
          </a:bodyPr>
          <a:lstStyle/>
          <a:p>
            <a:endParaRPr lang="en-US"/>
          </a:p>
        </p:txBody>
      </p:sp>
      <p:sp>
        <p:nvSpPr>
          <p:cNvPr id="8" name="Rectangle 5"/>
          <p:cNvSpPr>
            <a:spLocks noChangeArrowheads="1"/>
          </p:cNvSpPr>
          <p:nvPr/>
        </p:nvSpPr>
        <p:spPr bwMode="auto">
          <a:xfrm>
            <a:off x="228600" y="2398057"/>
            <a:ext cx="2667000" cy="485775"/>
          </a:xfrm>
          <a:prstGeom prst="rect">
            <a:avLst/>
          </a:prstGeom>
          <a:solidFill>
            <a:schemeClr val="accent1"/>
          </a:solidFill>
          <a:ln w="9525">
            <a:solidFill>
              <a:schemeClr val="tx1"/>
            </a:solidFill>
            <a:miter lim="800000"/>
            <a:headEnd/>
            <a:tailEnd/>
          </a:ln>
        </p:spPr>
        <p:txBody>
          <a:bodyPr anchor="ctr"/>
          <a:lstStyle/>
          <a:p>
            <a:pPr algn="ctr">
              <a:spcBef>
                <a:spcPct val="20000"/>
              </a:spcBef>
              <a:buClr>
                <a:srgbClr val="008000"/>
              </a:buClr>
              <a:buSzPct val="125000"/>
            </a:pPr>
            <a:r>
              <a:rPr lang="en-US" sz="1200"/>
              <a:t>Virtual Volumes</a:t>
            </a:r>
          </a:p>
          <a:p>
            <a:pPr algn="ctr">
              <a:spcBef>
                <a:spcPct val="20000"/>
              </a:spcBef>
              <a:buClr>
                <a:srgbClr val="008000"/>
              </a:buClr>
              <a:buSzPct val="125000"/>
            </a:pPr>
            <a:r>
              <a:rPr lang="en-US" sz="1100"/>
              <a:t> of any size (256MB  to 2TB each)</a:t>
            </a:r>
          </a:p>
        </p:txBody>
      </p:sp>
      <p:sp>
        <p:nvSpPr>
          <p:cNvPr id="9" name="Rectangle 6"/>
          <p:cNvSpPr>
            <a:spLocks noChangeArrowheads="1"/>
          </p:cNvSpPr>
          <p:nvPr/>
        </p:nvSpPr>
        <p:spPr bwMode="auto">
          <a:xfrm>
            <a:off x="228600" y="5598457"/>
            <a:ext cx="2667000" cy="485775"/>
          </a:xfrm>
          <a:prstGeom prst="rect">
            <a:avLst/>
          </a:prstGeom>
          <a:solidFill>
            <a:schemeClr val="accent1"/>
          </a:solidFill>
          <a:ln w="9525">
            <a:solidFill>
              <a:schemeClr val="tx1"/>
            </a:solidFill>
            <a:miter lim="800000"/>
            <a:headEnd/>
            <a:tailEnd/>
          </a:ln>
        </p:spPr>
        <p:txBody>
          <a:bodyPr anchor="ctr"/>
          <a:lstStyle/>
          <a:p>
            <a:pPr algn="ctr">
              <a:spcBef>
                <a:spcPct val="20000"/>
              </a:spcBef>
              <a:buClr>
                <a:srgbClr val="008000"/>
              </a:buClr>
              <a:buSzPct val="125000"/>
            </a:pPr>
            <a:r>
              <a:rPr lang="en-US" sz="1200"/>
              <a:t>Physical Disks</a:t>
            </a:r>
            <a:endParaRPr lang="en-US" sz="1000"/>
          </a:p>
          <a:p>
            <a:pPr algn="ctr">
              <a:spcBef>
                <a:spcPct val="20000"/>
              </a:spcBef>
              <a:buClr>
                <a:srgbClr val="008000"/>
              </a:buClr>
              <a:buSzPct val="125000"/>
            </a:pPr>
            <a:r>
              <a:rPr lang="en-US" sz="1100"/>
              <a:t>broken into Chunklets (256MB each)</a:t>
            </a:r>
          </a:p>
        </p:txBody>
      </p:sp>
      <p:sp>
        <p:nvSpPr>
          <p:cNvPr id="10" name="Rectangle 7"/>
          <p:cNvSpPr>
            <a:spLocks noChangeArrowheads="1"/>
          </p:cNvSpPr>
          <p:nvPr/>
        </p:nvSpPr>
        <p:spPr bwMode="auto">
          <a:xfrm>
            <a:off x="228600" y="1331257"/>
            <a:ext cx="2667000" cy="638175"/>
          </a:xfrm>
          <a:prstGeom prst="rect">
            <a:avLst/>
          </a:prstGeom>
          <a:solidFill>
            <a:schemeClr val="accent1"/>
          </a:solidFill>
          <a:ln w="9525">
            <a:solidFill>
              <a:schemeClr val="tx1"/>
            </a:solidFill>
            <a:miter lim="800000"/>
            <a:headEnd/>
            <a:tailEnd/>
          </a:ln>
        </p:spPr>
        <p:txBody>
          <a:bodyPr anchor="ctr"/>
          <a:lstStyle/>
          <a:p>
            <a:pPr algn="ctr">
              <a:spcBef>
                <a:spcPct val="20000"/>
              </a:spcBef>
              <a:buClr>
                <a:srgbClr val="008000"/>
              </a:buClr>
              <a:buSzPct val="125000"/>
            </a:pPr>
            <a:r>
              <a:rPr lang="en-US" sz="1200"/>
              <a:t>Host Servers</a:t>
            </a:r>
            <a:endParaRPr lang="en-US" sz="1000"/>
          </a:p>
          <a:p>
            <a:pPr algn="ctr">
              <a:spcBef>
                <a:spcPct val="20000"/>
              </a:spcBef>
              <a:buClr>
                <a:srgbClr val="008000"/>
              </a:buClr>
              <a:buSzPct val="125000"/>
            </a:pPr>
            <a:r>
              <a:rPr lang="en-US" sz="1100"/>
              <a:t>See LUNs with tailored cost, performance, availability, and capacity</a:t>
            </a:r>
          </a:p>
        </p:txBody>
      </p:sp>
      <p:sp>
        <p:nvSpPr>
          <p:cNvPr id="11" name="AutoShape 8"/>
          <p:cNvSpPr>
            <a:spLocks noChangeArrowheads="1"/>
          </p:cNvSpPr>
          <p:nvPr/>
        </p:nvSpPr>
        <p:spPr bwMode="auto">
          <a:xfrm>
            <a:off x="4648200" y="4531657"/>
            <a:ext cx="533400" cy="381000"/>
          </a:xfrm>
          <a:prstGeom prst="can">
            <a:avLst>
              <a:gd name="adj" fmla="val 25000"/>
            </a:avLst>
          </a:prstGeom>
          <a:gradFill rotWithShape="0">
            <a:gsLst>
              <a:gs pos="0">
                <a:srgbClr val="F4DE0C"/>
              </a:gs>
              <a:gs pos="100000">
                <a:srgbClr val="AA9B08"/>
              </a:gs>
            </a:gsLst>
            <a:lin ang="0" scaled="1"/>
          </a:gradFill>
          <a:ln w="9525">
            <a:solidFill>
              <a:srgbClr val="FFFF66"/>
            </a:solidFill>
            <a:round/>
            <a:headEnd/>
            <a:tailEnd/>
          </a:ln>
        </p:spPr>
        <p:txBody>
          <a:bodyPr wrap="none" anchor="ctr"/>
          <a:lstStyle/>
          <a:p>
            <a:endParaRPr lang="en-US"/>
          </a:p>
        </p:txBody>
      </p:sp>
      <p:sp>
        <p:nvSpPr>
          <p:cNvPr id="12" name="Line 9"/>
          <p:cNvSpPr>
            <a:spLocks noChangeShapeType="1"/>
          </p:cNvSpPr>
          <p:nvPr/>
        </p:nvSpPr>
        <p:spPr bwMode="auto">
          <a:xfrm flipV="1">
            <a:off x="4573588" y="3007657"/>
            <a:ext cx="0" cy="609600"/>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13" name="Rectangle 10"/>
          <p:cNvSpPr>
            <a:spLocks noChangeArrowheads="1"/>
          </p:cNvSpPr>
          <p:nvPr/>
        </p:nvSpPr>
        <p:spPr bwMode="auto">
          <a:xfrm>
            <a:off x="228600" y="3388657"/>
            <a:ext cx="2667000" cy="609600"/>
          </a:xfrm>
          <a:prstGeom prst="rect">
            <a:avLst/>
          </a:prstGeom>
          <a:solidFill>
            <a:schemeClr val="accent1"/>
          </a:solidFill>
          <a:ln w="9525">
            <a:solidFill>
              <a:schemeClr val="tx1"/>
            </a:solidFill>
            <a:miter lim="800000"/>
            <a:headEnd/>
            <a:tailEnd/>
          </a:ln>
        </p:spPr>
        <p:txBody>
          <a:bodyPr anchor="ctr"/>
          <a:lstStyle/>
          <a:p>
            <a:pPr algn="ctr">
              <a:spcBef>
                <a:spcPct val="20000"/>
              </a:spcBef>
              <a:buClr>
                <a:srgbClr val="008000"/>
              </a:buClr>
              <a:buSzPct val="125000"/>
            </a:pPr>
            <a:r>
              <a:rPr lang="en-US" sz="1200"/>
              <a:t>Common Provisioning Groups</a:t>
            </a:r>
          </a:p>
          <a:p>
            <a:pPr algn="ctr">
              <a:spcBef>
                <a:spcPct val="20000"/>
              </a:spcBef>
              <a:buClr>
                <a:srgbClr val="008000"/>
              </a:buClr>
              <a:buSzPct val="125000"/>
            </a:pPr>
            <a:r>
              <a:rPr lang="en-US" sz="1100"/>
              <a:t> manage the creation and dedication of Logical Disks</a:t>
            </a:r>
          </a:p>
        </p:txBody>
      </p:sp>
      <p:sp>
        <p:nvSpPr>
          <p:cNvPr id="14" name="Text Box 11"/>
          <p:cNvSpPr txBox="1">
            <a:spLocks noChangeArrowheads="1"/>
          </p:cNvSpPr>
          <p:nvPr/>
        </p:nvSpPr>
        <p:spPr bwMode="auto">
          <a:xfrm>
            <a:off x="5029200" y="1712257"/>
            <a:ext cx="2057400" cy="1828800"/>
          </a:xfrm>
          <a:prstGeom prst="rect">
            <a:avLst/>
          </a:prstGeom>
          <a:noFill/>
          <a:ln w="9525">
            <a:noFill/>
            <a:miter lim="800000"/>
            <a:headEnd/>
            <a:tailEnd/>
          </a:ln>
        </p:spPr>
        <p:txBody>
          <a:bodyPr/>
          <a:lstStyle/>
          <a:p>
            <a:pPr algn="ctr">
              <a:spcBef>
                <a:spcPct val="20000"/>
              </a:spcBef>
              <a:buClr>
                <a:srgbClr val="008000"/>
              </a:buClr>
              <a:buSzPct val="125000"/>
            </a:pPr>
            <a:r>
              <a:rPr lang="en-US" sz="1600" b="1" dirty="0" smtClean="0">
                <a:solidFill>
                  <a:schemeClr val="tx2"/>
                </a:solidFill>
              </a:rPr>
              <a:t>3PAR</a:t>
            </a:r>
            <a:endParaRPr lang="en-US" sz="1600" b="1" dirty="0">
              <a:solidFill>
                <a:schemeClr val="tx2"/>
              </a:solidFill>
            </a:endParaRPr>
          </a:p>
          <a:p>
            <a:pPr algn="ctr">
              <a:spcBef>
                <a:spcPct val="20000"/>
              </a:spcBef>
              <a:buClr>
                <a:srgbClr val="008000"/>
              </a:buClr>
              <a:buSzPct val="125000"/>
            </a:pPr>
            <a:r>
              <a:rPr lang="en-US" sz="1600" b="1" dirty="0">
                <a:solidFill>
                  <a:schemeClr val="tx2"/>
                </a:solidFill>
              </a:rPr>
              <a:t>Virtual Volume</a:t>
            </a:r>
          </a:p>
          <a:p>
            <a:pPr algn="ctr">
              <a:spcBef>
                <a:spcPct val="20000"/>
              </a:spcBef>
              <a:buClr>
                <a:srgbClr val="008000"/>
              </a:buClr>
              <a:buSzPct val="125000"/>
            </a:pPr>
            <a:r>
              <a:rPr lang="en-US" sz="1600" b="1" u="sng" dirty="0">
                <a:solidFill>
                  <a:schemeClr val="tx2"/>
                </a:solidFill>
              </a:rPr>
              <a:t>Management</a:t>
            </a:r>
          </a:p>
          <a:p>
            <a:pPr algn="ctr">
              <a:spcBef>
                <a:spcPct val="20000"/>
              </a:spcBef>
              <a:buClr>
                <a:srgbClr val="008000"/>
              </a:buClr>
              <a:buSzPct val="125000"/>
            </a:pPr>
            <a:endParaRPr lang="en-US" sz="1400" b="1" dirty="0">
              <a:solidFill>
                <a:schemeClr val="tx2"/>
              </a:solidFill>
            </a:endParaRPr>
          </a:p>
          <a:p>
            <a:pPr algn="ctr">
              <a:spcBef>
                <a:spcPct val="20000"/>
              </a:spcBef>
              <a:buClr>
                <a:srgbClr val="008000"/>
              </a:buClr>
              <a:buSzPct val="125000"/>
            </a:pPr>
            <a:r>
              <a:rPr lang="en-US" sz="1200" dirty="0">
                <a:solidFill>
                  <a:schemeClr val="tx2"/>
                </a:solidFill>
              </a:rPr>
              <a:t>Logical Disks are created and dedicated as needed to support the “written to” portion of Virtual Volumes</a:t>
            </a:r>
          </a:p>
        </p:txBody>
      </p:sp>
      <p:grpSp>
        <p:nvGrpSpPr>
          <p:cNvPr id="15" name="Group 12"/>
          <p:cNvGrpSpPr>
            <a:grpSpLocks/>
          </p:cNvGrpSpPr>
          <p:nvPr/>
        </p:nvGrpSpPr>
        <p:grpSpPr bwMode="auto">
          <a:xfrm>
            <a:off x="7464425" y="5674657"/>
            <a:ext cx="384175" cy="400050"/>
            <a:chOff x="2112" y="3312"/>
            <a:chExt cx="242" cy="252"/>
          </a:xfrm>
        </p:grpSpPr>
        <p:sp>
          <p:nvSpPr>
            <p:cNvPr id="16" name="AutoShape 13"/>
            <p:cNvSpPr>
              <a:spLocks noChangeArrowheads="1"/>
            </p:cNvSpPr>
            <p:nvPr/>
          </p:nvSpPr>
          <p:spPr bwMode="auto">
            <a:xfrm>
              <a:off x="2112" y="3312"/>
              <a:ext cx="242" cy="252"/>
            </a:xfrm>
            <a:prstGeom prst="can">
              <a:avLst>
                <a:gd name="adj" fmla="val 26033"/>
              </a:avLst>
            </a:prstGeom>
            <a:solidFill>
              <a:srgbClr val="969696"/>
            </a:solidFill>
            <a:ln w="9525">
              <a:solidFill>
                <a:schemeClr val="tx2"/>
              </a:solidFill>
              <a:round/>
              <a:headEnd/>
              <a:tailEnd/>
            </a:ln>
          </p:spPr>
          <p:txBody>
            <a:bodyPr wrap="none" anchor="ctr"/>
            <a:lstStyle/>
            <a:p>
              <a:endParaRPr lang="en-US"/>
            </a:p>
          </p:txBody>
        </p:sp>
        <p:sp>
          <p:nvSpPr>
            <p:cNvPr id="17" name="Rectangle 14"/>
            <p:cNvSpPr>
              <a:spLocks noChangeArrowheads="1"/>
            </p:cNvSpPr>
            <p:nvPr/>
          </p:nvSpPr>
          <p:spPr bwMode="auto">
            <a:xfrm flipH="1">
              <a:off x="2174" y="3456"/>
              <a:ext cx="34" cy="35"/>
            </a:xfrm>
            <a:prstGeom prst="rect">
              <a:avLst/>
            </a:prstGeom>
            <a:solidFill>
              <a:schemeClr val="accent2"/>
            </a:solidFill>
            <a:ln w="9525">
              <a:noFill/>
              <a:miter lim="800000"/>
              <a:headEnd/>
              <a:tailEnd/>
            </a:ln>
          </p:spPr>
          <p:txBody>
            <a:bodyPr wrap="none" anchor="ctr"/>
            <a:lstStyle/>
            <a:p>
              <a:endParaRPr lang="en-US" sz="800"/>
            </a:p>
          </p:txBody>
        </p:sp>
        <p:sp>
          <p:nvSpPr>
            <p:cNvPr id="18" name="Rectangle 15"/>
            <p:cNvSpPr>
              <a:spLocks noChangeArrowheads="1"/>
            </p:cNvSpPr>
            <p:nvPr/>
          </p:nvSpPr>
          <p:spPr bwMode="auto">
            <a:xfrm flipH="1">
              <a:off x="2270" y="3486"/>
              <a:ext cx="34" cy="35"/>
            </a:xfrm>
            <a:prstGeom prst="rect">
              <a:avLst/>
            </a:prstGeom>
            <a:solidFill>
              <a:schemeClr val="accent2"/>
            </a:solidFill>
            <a:ln w="9525">
              <a:noFill/>
              <a:miter lim="800000"/>
              <a:headEnd/>
              <a:tailEnd/>
            </a:ln>
          </p:spPr>
          <p:txBody>
            <a:bodyPr wrap="none" anchor="ctr"/>
            <a:lstStyle/>
            <a:p>
              <a:endParaRPr lang="en-US" sz="800"/>
            </a:p>
          </p:txBody>
        </p:sp>
      </p:grpSp>
      <p:grpSp>
        <p:nvGrpSpPr>
          <p:cNvPr id="19" name="Group 16"/>
          <p:cNvGrpSpPr>
            <a:grpSpLocks/>
          </p:cNvGrpSpPr>
          <p:nvPr/>
        </p:nvGrpSpPr>
        <p:grpSpPr bwMode="auto">
          <a:xfrm>
            <a:off x="4264025" y="5674657"/>
            <a:ext cx="384175" cy="400050"/>
            <a:chOff x="2112" y="3312"/>
            <a:chExt cx="242" cy="252"/>
          </a:xfrm>
        </p:grpSpPr>
        <p:sp>
          <p:nvSpPr>
            <p:cNvPr id="20" name="AutoShape 17"/>
            <p:cNvSpPr>
              <a:spLocks noChangeArrowheads="1"/>
            </p:cNvSpPr>
            <p:nvPr/>
          </p:nvSpPr>
          <p:spPr bwMode="auto">
            <a:xfrm>
              <a:off x="2112" y="3312"/>
              <a:ext cx="242" cy="252"/>
            </a:xfrm>
            <a:prstGeom prst="can">
              <a:avLst>
                <a:gd name="adj" fmla="val 26033"/>
              </a:avLst>
            </a:prstGeom>
            <a:solidFill>
              <a:srgbClr val="969696"/>
            </a:solidFill>
            <a:ln w="9525">
              <a:solidFill>
                <a:schemeClr val="tx2"/>
              </a:solidFill>
              <a:round/>
              <a:headEnd/>
              <a:tailEnd/>
            </a:ln>
          </p:spPr>
          <p:txBody>
            <a:bodyPr wrap="none" anchor="ctr"/>
            <a:lstStyle/>
            <a:p>
              <a:endParaRPr lang="en-US"/>
            </a:p>
          </p:txBody>
        </p:sp>
        <p:sp>
          <p:nvSpPr>
            <p:cNvPr id="21" name="Rectangle 18"/>
            <p:cNvSpPr>
              <a:spLocks noChangeArrowheads="1"/>
            </p:cNvSpPr>
            <p:nvPr/>
          </p:nvSpPr>
          <p:spPr bwMode="auto">
            <a:xfrm flipH="1">
              <a:off x="2174" y="3456"/>
              <a:ext cx="34" cy="35"/>
            </a:xfrm>
            <a:prstGeom prst="rect">
              <a:avLst/>
            </a:prstGeom>
            <a:solidFill>
              <a:schemeClr val="accent2"/>
            </a:solidFill>
            <a:ln w="9525">
              <a:noFill/>
              <a:miter lim="800000"/>
              <a:headEnd/>
              <a:tailEnd/>
            </a:ln>
          </p:spPr>
          <p:txBody>
            <a:bodyPr wrap="none" anchor="ctr"/>
            <a:lstStyle/>
            <a:p>
              <a:endParaRPr lang="en-US" sz="800"/>
            </a:p>
          </p:txBody>
        </p:sp>
        <p:sp>
          <p:nvSpPr>
            <p:cNvPr id="22" name="Rectangle 19"/>
            <p:cNvSpPr>
              <a:spLocks noChangeArrowheads="1"/>
            </p:cNvSpPr>
            <p:nvPr/>
          </p:nvSpPr>
          <p:spPr bwMode="auto">
            <a:xfrm flipH="1">
              <a:off x="2270" y="3486"/>
              <a:ext cx="34" cy="35"/>
            </a:xfrm>
            <a:prstGeom prst="rect">
              <a:avLst/>
            </a:prstGeom>
            <a:solidFill>
              <a:schemeClr val="accent2"/>
            </a:solidFill>
            <a:ln w="9525">
              <a:noFill/>
              <a:miter lim="800000"/>
              <a:headEnd/>
              <a:tailEnd/>
            </a:ln>
          </p:spPr>
          <p:txBody>
            <a:bodyPr wrap="none" anchor="ctr"/>
            <a:lstStyle/>
            <a:p>
              <a:endParaRPr lang="en-US" sz="800"/>
            </a:p>
          </p:txBody>
        </p:sp>
      </p:grpSp>
      <p:grpSp>
        <p:nvGrpSpPr>
          <p:cNvPr id="23" name="Group 20"/>
          <p:cNvGrpSpPr>
            <a:grpSpLocks/>
          </p:cNvGrpSpPr>
          <p:nvPr/>
        </p:nvGrpSpPr>
        <p:grpSpPr bwMode="auto">
          <a:xfrm>
            <a:off x="7007225" y="5293657"/>
            <a:ext cx="384175" cy="781050"/>
            <a:chOff x="4704" y="3072"/>
            <a:chExt cx="242" cy="492"/>
          </a:xfrm>
        </p:grpSpPr>
        <p:sp>
          <p:nvSpPr>
            <p:cNvPr id="24" name="AutoShape 21"/>
            <p:cNvSpPr>
              <a:spLocks noChangeArrowheads="1"/>
            </p:cNvSpPr>
            <p:nvPr/>
          </p:nvSpPr>
          <p:spPr bwMode="auto">
            <a:xfrm>
              <a:off x="4704" y="3312"/>
              <a:ext cx="242" cy="252"/>
            </a:xfrm>
            <a:prstGeom prst="can">
              <a:avLst>
                <a:gd name="adj" fmla="val 26033"/>
              </a:avLst>
            </a:prstGeom>
            <a:solidFill>
              <a:srgbClr val="969696"/>
            </a:solidFill>
            <a:ln w="9525">
              <a:solidFill>
                <a:schemeClr val="tx2"/>
              </a:solidFill>
              <a:round/>
              <a:headEnd/>
              <a:tailEnd/>
            </a:ln>
          </p:spPr>
          <p:txBody>
            <a:bodyPr wrap="none" anchor="ctr"/>
            <a:lstStyle/>
            <a:p>
              <a:endParaRPr lang="en-US"/>
            </a:p>
          </p:txBody>
        </p:sp>
        <p:sp>
          <p:nvSpPr>
            <p:cNvPr id="25" name="Rectangle 22"/>
            <p:cNvSpPr>
              <a:spLocks noChangeArrowheads="1"/>
            </p:cNvSpPr>
            <p:nvPr/>
          </p:nvSpPr>
          <p:spPr bwMode="auto">
            <a:xfrm flipH="1">
              <a:off x="4766" y="3456"/>
              <a:ext cx="34" cy="35"/>
            </a:xfrm>
            <a:prstGeom prst="rect">
              <a:avLst/>
            </a:prstGeom>
            <a:solidFill>
              <a:srgbClr val="6666FF"/>
            </a:solidFill>
            <a:ln w="9525">
              <a:noFill/>
              <a:miter lim="800000"/>
              <a:headEnd/>
              <a:tailEnd/>
            </a:ln>
          </p:spPr>
          <p:txBody>
            <a:bodyPr wrap="none" anchor="ctr"/>
            <a:lstStyle/>
            <a:p>
              <a:endParaRPr lang="en-US" sz="800"/>
            </a:p>
          </p:txBody>
        </p:sp>
        <p:sp>
          <p:nvSpPr>
            <p:cNvPr id="26" name="Rectangle 23"/>
            <p:cNvSpPr>
              <a:spLocks noChangeArrowheads="1"/>
            </p:cNvSpPr>
            <p:nvPr/>
          </p:nvSpPr>
          <p:spPr bwMode="auto">
            <a:xfrm flipH="1">
              <a:off x="4862" y="3486"/>
              <a:ext cx="34" cy="35"/>
            </a:xfrm>
            <a:prstGeom prst="rect">
              <a:avLst/>
            </a:prstGeom>
            <a:solidFill>
              <a:schemeClr val="accent2"/>
            </a:solidFill>
            <a:ln w="9525">
              <a:noFill/>
              <a:miter lim="800000"/>
              <a:headEnd/>
              <a:tailEnd/>
            </a:ln>
          </p:spPr>
          <p:txBody>
            <a:bodyPr wrap="none" anchor="ctr"/>
            <a:lstStyle/>
            <a:p>
              <a:endParaRPr lang="en-US" sz="800"/>
            </a:p>
          </p:txBody>
        </p:sp>
        <p:sp>
          <p:nvSpPr>
            <p:cNvPr id="27" name="Line 24"/>
            <p:cNvSpPr>
              <a:spLocks noChangeShapeType="1"/>
            </p:cNvSpPr>
            <p:nvPr/>
          </p:nvSpPr>
          <p:spPr bwMode="auto">
            <a:xfrm flipH="1" flipV="1">
              <a:off x="4754" y="3072"/>
              <a:ext cx="0" cy="336"/>
            </a:xfrm>
            <a:prstGeom prst="line">
              <a:avLst/>
            </a:prstGeom>
            <a:noFill/>
            <a:ln w="9525">
              <a:solidFill>
                <a:schemeClr val="tx1"/>
              </a:solidFill>
              <a:round/>
              <a:headEnd type="oval" w="sm" len="sm"/>
              <a:tailEnd type="triangle" w="med" len="med"/>
            </a:ln>
          </p:spPr>
          <p:txBody>
            <a:bodyPr>
              <a:spAutoFit/>
            </a:bodyPr>
            <a:lstStyle/>
            <a:p>
              <a:endParaRPr lang="en-US"/>
            </a:p>
          </p:txBody>
        </p:sp>
      </p:grpSp>
      <p:sp>
        <p:nvSpPr>
          <p:cNvPr id="28" name="AutoShape 25"/>
          <p:cNvSpPr>
            <a:spLocks noChangeArrowheads="1"/>
          </p:cNvSpPr>
          <p:nvPr/>
        </p:nvSpPr>
        <p:spPr bwMode="auto">
          <a:xfrm>
            <a:off x="7162800" y="2093257"/>
            <a:ext cx="762000" cy="762000"/>
          </a:xfrm>
          <a:prstGeom prst="can">
            <a:avLst>
              <a:gd name="adj" fmla="val 19792"/>
            </a:avLst>
          </a:prstGeom>
          <a:solidFill>
            <a:srgbClr val="3366FF">
              <a:alpha val="50195"/>
            </a:srgbClr>
          </a:solidFill>
          <a:ln w="9525">
            <a:solidFill>
              <a:srgbClr val="B2B2B2"/>
            </a:solidFill>
            <a:round/>
            <a:headEnd/>
            <a:tailEnd/>
          </a:ln>
        </p:spPr>
        <p:txBody>
          <a:bodyPr wrap="none" anchor="ctr"/>
          <a:lstStyle/>
          <a:p>
            <a:endParaRPr lang="en-US"/>
          </a:p>
        </p:txBody>
      </p:sp>
      <p:sp>
        <p:nvSpPr>
          <p:cNvPr id="29" name="AutoShape 26"/>
          <p:cNvSpPr>
            <a:spLocks noChangeArrowheads="1"/>
          </p:cNvSpPr>
          <p:nvPr/>
        </p:nvSpPr>
        <p:spPr bwMode="auto">
          <a:xfrm>
            <a:off x="7162800" y="2474257"/>
            <a:ext cx="762000" cy="381000"/>
          </a:xfrm>
          <a:prstGeom prst="can">
            <a:avLst>
              <a:gd name="adj" fmla="val 25000"/>
            </a:avLst>
          </a:prstGeom>
          <a:gradFill rotWithShape="0">
            <a:gsLst>
              <a:gs pos="0">
                <a:srgbClr val="182F76"/>
              </a:gs>
              <a:gs pos="100000">
                <a:srgbClr val="3366FF"/>
              </a:gs>
            </a:gsLst>
            <a:lin ang="0" scaled="1"/>
          </a:gradFill>
          <a:ln w="9525">
            <a:solidFill>
              <a:srgbClr val="B2B2B2"/>
            </a:solidFill>
            <a:round/>
            <a:headEnd/>
            <a:tailEnd/>
          </a:ln>
        </p:spPr>
        <p:txBody>
          <a:bodyPr wrap="none" anchor="ctr"/>
          <a:lstStyle/>
          <a:p>
            <a:endParaRPr lang="en-US"/>
          </a:p>
        </p:txBody>
      </p:sp>
      <p:sp>
        <p:nvSpPr>
          <p:cNvPr id="30" name="AutoShape 27"/>
          <p:cNvSpPr>
            <a:spLocks noChangeArrowheads="1"/>
          </p:cNvSpPr>
          <p:nvPr/>
        </p:nvSpPr>
        <p:spPr bwMode="auto">
          <a:xfrm>
            <a:off x="7086600" y="4150657"/>
            <a:ext cx="762000" cy="685800"/>
          </a:xfrm>
          <a:prstGeom prst="can">
            <a:avLst>
              <a:gd name="adj" fmla="val 25000"/>
            </a:avLst>
          </a:prstGeom>
          <a:gradFill rotWithShape="0">
            <a:gsLst>
              <a:gs pos="0">
                <a:srgbClr val="182F76"/>
              </a:gs>
              <a:gs pos="100000">
                <a:srgbClr val="3366FF"/>
              </a:gs>
            </a:gsLst>
            <a:lin ang="0" scaled="1"/>
          </a:gradFill>
          <a:ln w="9525">
            <a:solidFill>
              <a:srgbClr val="B2B2B2"/>
            </a:solidFill>
            <a:round/>
            <a:headEnd/>
            <a:tailEnd/>
          </a:ln>
        </p:spPr>
        <p:txBody>
          <a:bodyPr wrap="none" anchor="ctr"/>
          <a:lstStyle/>
          <a:p>
            <a:endParaRPr lang="en-US"/>
          </a:p>
        </p:txBody>
      </p:sp>
      <p:sp>
        <p:nvSpPr>
          <p:cNvPr id="31" name="AutoShape 28"/>
          <p:cNvSpPr>
            <a:spLocks noChangeArrowheads="1"/>
          </p:cNvSpPr>
          <p:nvPr/>
        </p:nvSpPr>
        <p:spPr bwMode="auto">
          <a:xfrm>
            <a:off x="7162800" y="4684057"/>
            <a:ext cx="457200" cy="327025"/>
          </a:xfrm>
          <a:prstGeom prst="can">
            <a:avLst>
              <a:gd name="adj" fmla="val 25000"/>
            </a:avLst>
          </a:prstGeom>
          <a:gradFill rotWithShape="0">
            <a:gsLst>
              <a:gs pos="0">
                <a:srgbClr val="182F76"/>
              </a:gs>
              <a:gs pos="100000">
                <a:srgbClr val="3366FF"/>
              </a:gs>
            </a:gsLst>
            <a:lin ang="0" scaled="1"/>
          </a:gradFill>
          <a:ln w="9525">
            <a:solidFill>
              <a:srgbClr val="B2B2B2"/>
            </a:solidFill>
            <a:round/>
            <a:headEnd/>
            <a:tailEnd/>
          </a:ln>
        </p:spPr>
        <p:txBody>
          <a:bodyPr wrap="none" anchor="ctr"/>
          <a:lstStyle/>
          <a:p>
            <a:endParaRPr lang="en-US"/>
          </a:p>
        </p:txBody>
      </p:sp>
      <p:sp>
        <p:nvSpPr>
          <p:cNvPr id="32" name="AutoShape 29"/>
          <p:cNvSpPr>
            <a:spLocks noChangeArrowheads="1"/>
          </p:cNvSpPr>
          <p:nvPr/>
        </p:nvSpPr>
        <p:spPr bwMode="auto">
          <a:xfrm>
            <a:off x="7543800" y="4455457"/>
            <a:ext cx="533400" cy="381000"/>
          </a:xfrm>
          <a:prstGeom prst="can">
            <a:avLst>
              <a:gd name="adj" fmla="val 25000"/>
            </a:avLst>
          </a:prstGeom>
          <a:gradFill rotWithShape="0">
            <a:gsLst>
              <a:gs pos="0">
                <a:srgbClr val="182F76"/>
              </a:gs>
              <a:gs pos="100000">
                <a:srgbClr val="3366FF"/>
              </a:gs>
            </a:gsLst>
            <a:lin ang="0" scaled="1"/>
          </a:gradFill>
          <a:ln w="9525">
            <a:solidFill>
              <a:srgbClr val="B2B2B2"/>
            </a:solidFill>
            <a:round/>
            <a:headEnd/>
            <a:tailEnd/>
          </a:ln>
        </p:spPr>
        <p:txBody>
          <a:bodyPr wrap="none" anchor="ctr"/>
          <a:lstStyle/>
          <a:p>
            <a:endParaRPr lang="en-US"/>
          </a:p>
        </p:txBody>
      </p:sp>
      <p:sp>
        <p:nvSpPr>
          <p:cNvPr id="33" name="Line 30"/>
          <p:cNvSpPr>
            <a:spLocks noChangeShapeType="1"/>
          </p:cNvSpPr>
          <p:nvPr/>
        </p:nvSpPr>
        <p:spPr bwMode="auto">
          <a:xfrm flipV="1">
            <a:off x="7467600" y="3007657"/>
            <a:ext cx="0" cy="609600"/>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34" name="AutoShape 31"/>
          <p:cNvSpPr>
            <a:spLocks noChangeArrowheads="1"/>
          </p:cNvSpPr>
          <p:nvPr/>
        </p:nvSpPr>
        <p:spPr bwMode="auto">
          <a:xfrm>
            <a:off x="6477000" y="3769657"/>
            <a:ext cx="2133600" cy="1295400"/>
          </a:xfrm>
          <a:prstGeom prst="roundRect">
            <a:avLst>
              <a:gd name="adj" fmla="val 16667"/>
            </a:avLst>
          </a:prstGeom>
          <a:noFill/>
          <a:ln w="28575">
            <a:solidFill>
              <a:srgbClr val="B2B2B2"/>
            </a:solidFill>
            <a:round/>
            <a:headEnd/>
            <a:tailEnd/>
          </a:ln>
        </p:spPr>
        <p:txBody>
          <a:bodyPr wrap="none" anchor="ctr"/>
          <a:lstStyle/>
          <a:p>
            <a:endParaRPr lang="en-US"/>
          </a:p>
        </p:txBody>
      </p:sp>
      <p:grpSp>
        <p:nvGrpSpPr>
          <p:cNvPr id="35" name="Group 32"/>
          <p:cNvGrpSpPr>
            <a:grpSpLocks/>
          </p:cNvGrpSpPr>
          <p:nvPr/>
        </p:nvGrpSpPr>
        <p:grpSpPr bwMode="auto">
          <a:xfrm>
            <a:off x="6550025" y="5293657"/>
            <a:ext cx="384175" cy="781050"/>
            <a:chOff x="4704" y="3072"/>
            <a:chExt cx="242" cy="492"/>
          </a:xfrm>
        </p:grpSpPr>
        <p:sp>
          <p:nvSpPr>
            <p:cNvPr id="36" name="AutoShape 33"/>
            <p:cNvSpPr>
              <a:spLocks noChangeArrowheads="1"/>
            </p:cNvSpPr>
            <p:nvPr/>
          </p:nvSpPr>
          <p:spPr bwMode="auto">
            <a:xfrm>
              <a:off x="4704" y="3312"/>
              <a:ext cx="242" cy="252"/>
            </a:xfrm>
            <a:prstGeom prst="can">
              <a:avLst>
                <a:gd name="adj" fmla="val 26033"/>
              </a:avLst>
            </a:prstGeom>
            <a:solidFill>
              <a:srgbClr val="969696"/>
            </a:solidFill>
            <a:ln w="9525">
              <a:solidFill>
                <a:schemeClr val="tx2"/>
              </a:solidFill>
              <a:round/>
              <a:headEnd/>
              <a:tailEnd/>
            </a:ln>
          </p:spPr>
          <p:txBody>
            <a:bodyPr wrap="none" anchor="ctr"/>
            <a:lstStyle/>
            <a:p>
              <a:endParaRPr lang="en-US"/>
            </a:p>
          </p:txBody>
        </p:sp>
        <p:sp>
          <p:nvSpPr>
            <p:cNvPr id="37" name="Rectangle 34"/>
            <p:cNvSpPr>
              <a:spLocks noChangeArrowheads="1"/>
            </p:cNvSpPr>
            <p:nvPr/>
          </p:nvSpPr>
          <p:spPr bwMode="auto">
            <a:xfrm flipH="1">
              <a:off x="4766" y="3456"/>
              <a:ext cx="34" cy="35"/>
            </a:xfrm>
            <a:prstGeom prst="rect">
              <a:avLst/>
            </a:prstGeom>
            <a:solidFill>
              <a:srgbClr val="6666FF"/>
            </a:solidFill>
            <a:ln w="9525">
              <a:noFill/>
              <a:miter lim="800000"/>
              <a:headEnd/>
              <a:tailEnd/>
            </a:ln>
          </p:spPr>
          <p:txBody>
            <a:bodyPr wrap="none" anchor="ctr"/>
            <a:lstStyle/>
            <a:p>
              <a:endParaRPr lang="en-US" sz="800"/>
            </a:p>
          </p:txBody>
        </p:sp>
        <p:sp>
          <p:nvSpPr>
            <p:cNvPr id="38" name="Rectangle 35"/>
            <p:cNvSpPr>
              <a:spLocks noChangeArrowheads="1"/>
            </p:cNvSpPr>
            <p:nvPr/>
          </p:nvSpPr>
          <p:spPr bwMode="auto">
            <a:xfrm flipH="1">
              <a:off x="4862" y="3486"/>
              <a:ext cx="34" cy="35"/>
            </a:xfrm>
            <a:prstGeom prst="rect">
              <a:avLst/>
            </a:prstGeom>
            <a:solidFill>
              <a:schemeClr val="accent2"/>
            </a:solidFill>
            <a:ln w="9525">
              <a:noFill/>
              <a:miter lim="800000"/>
              <a:headEnd/>
              <a:tailEnd/>
            </a:ln>
          </p:spPr>
          <p:txBody>
            <a:bodyPr wrap="none" anchor="ctr"/>
            <a:lstStyle/>
            <a:p>
              <a:endParaRPr lang="en-US" sz="800"/>
            </a:p>
          </p:txBody>
        </p:sp>
        <p:sp>
          <p:nvSpPr>
            <p:cNvPr id="39" name="Line 36"/>
            <p:cNvSpPr>
              <a:spLocks noChangeShapeType="1"/>
            </p:cNvSpPr>
            <p:nvPr/>
          </p:nvSpPr>
          <p:spPr bwMode="auto">
            <a:xfrm flipH="1" flipV="1">
              <a:off x="4754" y="3072"/>
              <a:ext cx="0" cy="336"/>
            </a:xfrm>
            <a:prstGeom prst="line">
              <a:avLst/>
            </a:prstGeom>
            <a:noFill/>
            <a:ln w="9525">
              <a:solidFill>
                <a:schemeClr val="tx1"/>
              </a:solidFill>
              <a:round/>
              <a:headEnd type="oval" w="sm" len="sm"/>
              <a:tailEnd type="triangle" w="med" len="med"/>
            </a:ln>
          </p:spPr>
          <p:txBody>
            <a:bodyPr>
              <a:spAutoFit/>
            </a:bodyPr>
            <a:lstStyle/>
            <a:p>
              <a:endParaRPr lang="en-US"/>
            </a:p>
          </p:txBody>
        </p:sp>
      </p:grpSp>
      <p:grpSp>
        <p:nvGrpSpPr>
          <p:cNvPr id="40" name="Group 37"/>
          <p:cNvGrpSpPr>
            <a:grpSpLocks/>
          </p:cNvGrpSpPr>
          <p:nvPr/>
        </p:nvGrpSpPr>
        <p:grpSpPr bwMode="auto">
          <a:xfrm>
            <a:off x="6096000" y="5293657"/>
            <a:ext cx="384175" cy="781050"/>
            <a:chOff x="4704" y="3072"/>
            <a:chExt cx="242" cy="492"/>
          </a:xfrm>
        </p:grpSpPr>
        <p:sp>
          <p:nvSpPr>
            <p:cNvPr id="41" name="AutoShape 38"/>
            <p:cNvSpPr>
              <a:spLocks noChangeArrowheads="1"/>
            </p:cNvSpPr>
            <p:nvPr/>
          </p:nvSpPr>
          <p:spPr bwMode="auto">
            <a:xfrm>
              <a:off x="4704" y="3312"/>
              <a:ext cx="242" cy="252"/>
            </a:xfrm>
            <a:prstGeom prst="can">
              <a:avLst>
                <a:gd name="adj" fmla="val 26033"/>
              </a:avLst>
            </a:prstGeom>
            <a:solidFill>
              <a:srgbClr val="969696"/>
            </a:solidFill>
            <a:ln w="9525">
              <a:solidFill>
                <a:schemeClr val="tx2"/>
              </a:solidFill>
              <a:round/>
              <a:headEnd/>
              <a:tailEnd/>
            </a:ln>
          </p:spPr>
          <p:txBody>
            <a:bodyPr wrap="none" anchor="ctr"/>
            <a:lstStyle/>
            <a:p>
              <a:endParaRPr lang="en-US"/>
            </a:p>
          </p:txBody>
        </p:sp>
        <p:sp>
          <p:nvSpPr>
            <p:cNvPr id="42" name="Rectangle 39"/>
            <p:cNvSpPr>
              <a:spLocks noChangeArrowheads="1"/>
            </p:cNvSpPr>
            <p:nvPr/>
          </p:nvSpPr>
          <p:spPr bwMode="auto">
            <a:xfrm flipH="1">
              <a:off x="4766" y="3456"/>
              <a:ext cx="34" cy="35"/>
            </a:xfrm>
            <a:prstGeom prst="rect">
              <a:avLst/>
            </a:prstGeom>
            <a:solidFill>
              <a:srgbClr val="6666FF"/>
            </a:solidFill>
            <a:ln w="9525">
              <a:noFill/>
              <a:miter lim="800000"/>
              <a:headEnd/>
              <a:tailEnd/>
            </a:ln>
          </p:spPr>
          <p:txBody>
            <a:bodyPr wrap="none" anchor="ctr"/>
            <a:lstStyle/>
            <a:p>
              <a:endParaRPr lang="en-US" sz="800"/>
            </a:p>
          </p:txBody>
        </p:sp>
        <p:sp>
          <p:nvSpPr>
            <p:cNvPr id="43" name="Rectangle 40"/>
            <p:cNvSpPr>
              <a:spLocks noChangeArrowheads="1"/>
            </p:cNvSpPr>
            <p:nvPr/>
          </p:nvSpPr>
          <p:spPr bwMode="auto">
            <a:xfrm flipH="1">
              <a:off x="4862" y="3486"/>
              <a:ext cx="34" cy="35"/>
            </a:xfrm>
            <a:prstGeom prst="rect">
              <a:avLst/>
            </a:prstGeom>
            <a:solidFill>
              <a:schemeClr val="accent2"/>
            </a:solidFill>
            <a:ln w="9525">
              <a:noFill/>
              <a:miter lim="800000"/>
              <a:headEnd/>
              <a:tailEnd/>
            </a:ln>
          </p:spPr>
          <p:txBody>
            <a:bodyPr wrap="none" anchor="ctr"/>
            <a:lstStyle/>
            <a:p>
              <a:endParaRPr lang="en-US" sz="800"/>
            </a:p>
          </p:txBody>
        </p:sp>
        <p:sp>
          <p:nvSpPr>
            <p:cNvPr id="44" name="Line 41"/>
            <p:cNvSpPr>
              <a:spLocks noChangeShapeType="1"/>
            </p:cNvSpPr>
            <p:nvPr/>
          </p:nvSpPr>
          <p:spPr bwMode="auto">
            <a:xfrm flipH="1" flipV="1">
              <a:off x="4754" y="3072"/>
              <a:ext cx="0" cy="336"/>
            </a:xfrm>
            <a:prstGeom prst="line">
              <a:avLst/>
            </a:prstGeom>
            <a:noFill/>
            <a:ln w="9525">
              <a:solidFill>
                <a:schemeClr val="tx1"/>
              </a:solidFill>
              <a:round/>
              <a:headEnd type="oval" w="sm" len="sm"/>
              <a:tailEnd type="triangle" w="med" len="med"/>
            </a:ln>
          </p:spPr>
          <p:txBody>
            <a:bodyPr>
              <a:spAutoFit/>
            </a:bodyPr>
            <a:lstStyle/>
            <a:p>
              <a:endParaRPr lang="en-US"/>
            </a:p>
          </p:txBody>
        </p:sp>
      </p:grpSp>
      <p:grpSp>
        <p:nvGrpSpPr>
          <p:cNvPr id="45" name="Group 42"/>
          <p:cNvGrpSpPr>
            <a:grpSpLocks/>
          </p:cNvGrpSpPr>
          <p:nvPr/>
        </p:nvGrpSpPr>
        <p:grpSpPr bwMode="auto">
          <a:xfrm>
            <a:off x="5638800" y="5293657"/>
            <a:ext cx="384175" cy="781050"/>
            <a:chOff x="4990" y="3072"/>
            <a:chExt cx="242" cy="492"/>
          </a:xfrm>
        </p:grpSpPr>
        <p:grpSp>
          <p:nvGrpSpPr>
            <p:cNvPr id="46" name="Group 43"/>
            <p:cNvGrpSpPr>
              <a:grpSpLocks/>
            </p:cNvGrpSpPr>
            <p:nvPr/>
          </p:nvGrpSpPr>
          <p:grpSpPr bwMode="auto">
            <a:xfrm>
              <a:off x="4990" y="3312"/>
              <a:ext cx="242" cy="252"/>
              <a:chOff x="672" y="1248"/>
              <a:chExt cx="242" cy="252"/>
            </a:xfrm>
          </p:grpSpPr>
          <p:sp>
            <p:nvSpPr>
              <p:cNvPr id="49" name="AutoShape 44"/>
              <p:cNvSpPr>
                <a:spLocks noChangeArrowheads="1"/>
              </p:cNvSpPr>
              <p:nvPr/>
            </p:nvSpPr>
            <p:spPr bwMode="auto">
              <a:xfrm>
                <a:off x="672" y="1248"/>
                <a:ext cx="242" cy="252"/>
              </a:xfrm>
              <a:prstGeom prst="can">
                <a:avLst>
                  <a:gd name="adj" fmla="val 26033"/>
                </a:avLst>
              </a:prstGeom>
              <a:solidFill>
                <a:srgbClr val="969696"/>
              </a:solidFill>
              <a:ln w="9525">
                <a:solidFill>
                  <a:schemeClr val="tx2"/>
                </a:solidFill>
                <a:round/>
                <a:headEnd/>
                <a:tailEnd/>
              </a:ln>
            </p:spPr>
            <p:txBody>
              <a:bodyPr wrap="none" anchor="ctr"/>
              <a:lstStyle/>
              <a:p>
                <a:endParaRPr lang="en-US"/>
              </a:p>
            </p:txBody>
          </p:sp>
          <p:sp>
            <p:nvSpPr>
              <p:cNvPr id="50" name="Rectangle 45"/>
              <p:cNvSpPr>
                <a:spLocks noChangeArrowheads="1"/>
              </p:cNvSpPr>
              <p:nvPr/>
            </p:nvSpPr>
            <p:spPr bwMode="auto">
              <a:xfrm flipH="1">
                <a:off x="734" y="1392"/>
                <a:ext cx="34" cy="35"/>
              </a:xfrm>
              <a:prstGeom prst="rect">
                <a:avLst/>
              </a:prstGeom>
              <a:solidFill>
                <a:srgbClr val="6666FF"/>
              </a:solidFill>
              <a:ln w="9525">
                <a:noFill/>
                <a:miter lim="800000"/>
                <a:headEnd/>
                <a:tailEnd/>
              </a:ln>
            </p:spPr>
            <p:txBody>
              <a:bodyPr wrap="none" anchor="ctr"/>
              <a:lstStyle/>
              <a:p>
                <a:endParaRPr lang="en-US" sz="800"/>
              </a:p>
            </p:txBody>
          </p:sp>
          <p:sp>
            <p:nvSpPr>
              <p:cNvPr id="51" name="Rectangle 46"/>
              <p:cNvSpPr>
                <a:spLocks noChangeArrowheads="1"/>
              </p:cNvSpPr>
              <p:nvPr/>
            </p:nvSpPr>
            <p:spPr bwMode="auto">
              <a:xfrm flipH="1">
                <a:off x="830" y="1422"/>
                <a:ext cx="34" cy="35"/>
              </a:xfrm>
              <a:prstGeom prst="rect">
                <a:avLst/>
              </a:prstGeom>
              <a:solidFill>
                <a:srgbClr val="FFFF00"/>
              </a:solidFill>
              <a:ln w="9525">
                <a:noFill/>
                <a:miter lim="800000"/>
                <a:headEnd/>
                <a:tailEnd/>
              </a:ln>
            </p:spPr>
            <p:txBody>
              <a:bodyPr wrap="none" anchor="ctr"/>
              <a:lstStyle/>
              <a:p>
                <a:endParaRPr lang="en-US" sz="800"/>
              </a:p>
            </p:txBody>
          </p:sp>
        </p:grpSp>
        <p:sp>
          <p:nvSpPr>
            <p:cNvPr id="47" name="Line 47"/>
            <p:cNvSpPr>
              <a:spLocks noChangeShapeType="1"/>
            </p:cNvSpPr>
            <p:nvPr/>
          </p:nvSpPr>
          <p:spPr bwMode="auto">
            <a:xfrm flipH="1" flipV="1">
              <a:off x="5040" y="3072"/>
              <a:ext cx="0" cy="336"/>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48" name="Line 48"/>
            <p:cNvSpPr>
              <a:spLocks noChangeShapeType="1"/>
            </p:cNvSpPr>
            <p:nvPr/>
          </p:nvSpPr>
          <p:spPr bwMode="auto">
            <a:xfrm flipH="1" flipV="1">
              <a:off x="5184" y="3120"/>
              <a:ext cx="0" cy="336"/>
            </a:xfrm>
            <a:prstGeom prst="line">
              <a:avLst/>
            </a:prstGeom>
            <a:noFill/>
            <a:ln w="9525">
              <a:solidFill>
                <a:schemeClr val="tx1"/>
              </a:solidFill>
              <a:round/>
              <a:headEnd type="oval" w="sm" len="sm"/>
              <a:tailEnd type="triangle" w="med" len="med"/>
            </a:ln>
          </p:spPr>
          <p:txBody>
            <a:bodyPr>
              <a:spAutoFit/>
            </a:bodyPr>
            <a:lstStyle/>
            <a:p>
              <a:endParaRPr lang="en-US"/>
            </a:p>
          </p:txBody>
        </p:sp>
      </p:grpSp>
      <p:grpSp>
        <p:nvGrpSpPr>
          <p:cNvPr id="52" name="Group 49"/>
          <p:cNvGrpSpPr>
            <a:grpSpLocks/>
          </p:cNvGrpSpPr>
          <p:nvPr/>
        </p:nvGrpSpPr>
        <p:grpSpPr bwMode="auto">
          <a:xfrm>
            <a:off x="8001000" y="1255057"/>
            <a:ext cx="839788" cy="1112838"/>
            <a:chOff x="5027" y="1488"/>
            <a:chExt cx="529" cy="701"/>
          </a:xfrm>
        </p:grpSpPr>
        <p:sp>
          <p:nvSpPr>
            <p:cNvPr id="53" name="Rectangle 50"/>
            <p:cNvSpPr>
              <a:spLocks noChangeArrowheads="1"/>
            </p:cNvSpPr>
            <p:nvPr/>
          </p:nvSpPr>
          <p:spPr bwMode="auto">
            <a:xfrm>
              <a:off x="5027" y="1488"/>
              <a:ext cx="529" cy="672"/>
            </a:xfrm>
            <a:prstGeom prst="rect">
              <a:avLst/>
            </a:prstGeom>
            <a:solidFill>
              <a:schemeClr val="tx1"/>
            </a:solidFill>
            <a:ln w="38100">
              <a:solidFill>
                <a:srgbClr val="6666FF"/>
              </a:solidFill>
              <a:miter lim="800000"/>
              <a:headEnd/>
              <a:tailEnd/>
            </a:ln>
          </p:spPr>
          <p:txBody>
            <a:bodyPr anchor="ctr">
              <a:spAutoFit/>
            </a:bodyPr>
            <a:lstStyle/>
            <a:p>
              <a:endParaRPr lang="en-US"/>
            </a:p>
          </p:txBody>
        </p:sp>
        <p:sp>
          <p:nvSpPr>
            <p:cNvPr id="54" name="Text Box 51"/>
            <p:cNvSpPr txBox="1">
              <a:spLocks noChangeArrowheads="1"/>
            </p:cNvSpPr>
            <p:nvPr/>
          </p:nvSpPr>
          <p:spPr bwMode="auto">
            <a:xfrm>
              <a:off x="5108" y="2016"/>
              <a:ext cx="303" cy="173"/>
            </a:xfrm>
            <a:prstGeom prst="rect">
              <a:avLst/>
            </a:prstGeom>
            <a:noFill/>
            <a:ln w="9525">
              <a:noFill/>
              <a:miter lim="800000"/>
              <a:headEnd/>
              <a:tailEnd/>
            </a:ln>
          </p:spPr>
          <p:txBody>
            <a:bodyPr wrap="none">
              <a:spAutoFit/>
            </a:bodyPr>
            <a:lstStyle/>
            <a:p>
              <a:r>
                <a:rPr lang="en-US" sz="1200">
                  <a:solidFill>
                    <a:schemeClr val="folHlink"/>
                  </a:solidFill>
                </a:rPr>
                <a:t>D W</a:t>
              </a:r>
            </a:p>
          </p:txBody>
        </p:sp>
        <p:pic>
          <p:nvPicPr>
            <p:cNvPr id="55" name="Picture 52" descr="generic_server"/>
            <p:cNvPicPr>
              <a:picLocks noChangeAspect="1" noChangeArrowheads="1"/>
            </p:cNvPicPr>
            <p:nvPr/>
          </p:nvPicPr>
          <p:blipFill>
            <a:blip r:embed="rId3" cstate="print"/>
            <a:srcRect/>
            <a:stretch>
              <a:fillRect/>
            </a:stretch>
          </p:blipFill>
          <p:spPr bwMode="auto">
            <a:xfrm>
              <a:off x="5142" y="1536"/>
              <a:ext cx="300" cy="480"/>
            </a:xfrm>
            <a:prstGeom prst="rect">
              <a:avLst/>
            </a:prstGeom>
            <a:noFill/>
            <a:ln w="9525">
              <a:noFill/>
              <a:miter lim="800000"/>
              <a:headEnd/>
              <a:tailEnd/>
            </a:ln>
          </p:spPr>
        </p:pic>
      </p:grpSp>
      <p:grpSp>
        <p:nvGrpSpPr>
          <p:cNvPr id="56" name="Group 53"/>
          <p:cNvGrpSpPr>
            <a:grpSpLocks/>
          </p:cNvGrpSpPr>
          <p:nvPr/>
        </p:nvGrpSpPr>
        <p:grpSpPr bwMode="auto">
          <a:xfrm>
            <a:off x="3276600" y="1255057"/>
            <a:ext cx="839788" cy="1066800"/>
            <a:chOff x="5027" y="2112"/>
            <a:chExt cx="529" cy="672"/>
          </a:xfrm>
        </p:grpSpPr>
        <p:sp>
          <p:nvSpPr>
            <p:cNvPr id="57" name="Rectangle 54"/>
            <p:cNvSpPr>
              <a:spLocks noChangeArrowheads="1"/>
            </p:cNvSpPr>
            <p:nvPr/>
          </p:nvSpPr>
          <p:spPr bwMode="auto">
            <a:xfrm>
              <a:off x="5027" y="2112"/>
              <a:ext cx="529" cy="672"/>
            </a:xfrm>
            <a:prstGeom prst="rect">
              <a:avLst/>
            </a:prstGeom>
            <a:solidFill>
              <a:schemeClr val="tx1"/>
            </a:solidFill>
            <a:ln w="38100">
              <a:solidFill>
                <a:srgbClr val="FFCC00"/>
              </a:solidFill>
              <a:miter lim="800000"/>
              <a:headEnd/>
              <a:tailEnd/>
            </a:ln>
          </p:spPr>
          <p:txBody>
            <a:bodyPr anchor="ctr">
              <a:spAutoFit/>
            </a:bodyPr>
            <a:lstStyle/>
            <a:p>
              <a:endParaRPr lang="en-US"/>
            </a:p>
          </p:txBody>
        </p:sp>
        <p:sp>
          <p:nvSpPr>
            <p:cNvPr id="58" name="Text Box 55"/>
            <p:cNvSpPr txBox="1">
              <a:spLocks noChangeArrowheads="1"/>
            </p:cNvSpPr>
            <p:nvPr/>
          </p:nvSpPr>
          <p:spPr bwMode="auto">
            <a:xfrm>
              <a:off x="5127" y="2611"/>
              <a:ext cx="367" cy="173"/>
            </a:xfrm>
            <a:prstGeom prst="rect">
              <a:avLst/>
            </a:prstGeom>
            <a:noFill/>
            <a:ln w="9525">
              <a:noFill/>
              <a:miter lim="800000"/>
              <a:headEnd/>
              <a:tailEnd/>
            </a:ln>
          </p:spPr>
          <p:txBody>
            <a:bodyPr wrap="none">
              <a:spAutoFit/>
            </a:bodyPr>
            <a:lstStyle/>
            <a:p>
              <a:r>
                <a:rPr lang="en-US" sz="1200">
                  <a:solidFill>
                    <a:schemeClr val="folHlink"/>
                  </a:solidFill>
                </a:rPr>
                <a:t>OLTP</a:t>
              </a:r>
            </a:p>
          </p:txBody>
        </p:sp>
        <p:pic>
          <p:nvPicPr>
            <p:cNvPr id="59" name="Picture 56" descr="generic_server"/>
            <p:cNvPicPr>
              <a:picLocks noChangeAspect="1" noChangeArrowheads="1"/>
            </p:cNvPicPr>
            <p:nvPr/>
          </p:nvPicPr>
          <p:blipFill>
            <a:blip r:embed="rId3" cstate="print"/>
            <a:srcRect/>
            <a:stretch>
              <a:fillRect/>
            </a:stretch>
          </p:blipFill>
          <p:spPr bwMode="auto">
            <a:xfrm>
              <a:off x="5142" y="2160"/>
              <a:ext cx="300" cy="480"/>
            </a:xfrm>
            <a:prstGeom prst="rect">
              <a:avLst/>
            </a:prstGeom>
            <a:noFill/>
            <a:ln w="9525">
              <a:noFill/>
              <a:miter lim="800000"/>
              <a:headEnd/>
              <a:tailEnd/>
            </a:ln>
          </p:spPr>
        </p:pic>
      </p:grpSp>
      <p:sp>
        <p:nvSpPr>
          <p:cNvPr id="60" name="AutoShape 57"/>
          <p:cNvSpPr>
            <a:spLocks noChangeArrowheads="1"/>
          </p:cNvSpPr>
          <p:nvPr/>
        </p:nvSpPr>
        <p:spPr bwMode="auto">
          <a:xfrm>
            <a:off x="4191000" y="2017057"/>
            <a:ext cx="609600" cy="762000"/>
          </a:xfrm>
          <a:prstGeom prst="can">
            <a:avLst>
              <a:gd name="adj" fmla="val 26563"/>
            </a:avLst>
          </a:prstGeom>
          <a:solidFill>
            <a:srgbClr val="FFFF00">
              <a:alpha val="50195"/>
            </a:srgbClr>
          </a:solidFill>
          <a:ln w="9525">
            <a:solidFill>
              <a:srgbClr val="FFFF66"/>
            </a:solidFill>
            <a:round/>
            <a:headEnd/>
            <a:tailEnd/>
          </a:ln>
        </p:spPr>
        <p:txBody>
          <a:bodyPr wrap="none" anchor="ctr"/>
          <a:lstStyle/>
          <a:p>
            <a:endParaRPr lang="en-US"/>
          </a:p>
        </p:txBody>
      </p:sp>
      <p:sp>
        <p:nvSpPr>
          <p:cNvPr id="61" name="AutoShape 58"/>
          <p:cNvSpPr>
            <a:spLocks noChangeArrowheads="1"/>
          </p:cNvSpPr>
          <p:nvPr/>
        </p:nvSpPr>
        <p:spPr bwMode="auto">
          <a:xfrm>
            <a:off x="4419600" y="2169457"/>
            <a:ext cx="609600" cy="762000"/>
          </a:xfrm>
          <a:prstGeom prst="can">
            <a:avLst>
              <a:gd name="adj" fmla="val 26563"/>
            </a:avLst>
          </a:prstGeom>
          <a:solidFill>
            <a:srgbClr val="FFFF00">
              <a:alpha val="50195"/>
            </a:srgbClr>
          </a:solidFill>
          <a:ln w="9525">
            <a:solidFill>
              <a:srgbClr val="FFFF66"/>
            </a:solidFill>
            <a:round/>
            <a:headEnd/>
            <a:tailEnd/>
          </a:ln>
        </p:spPr>
        <p:txBody>
          <a:bodyPr wrap="none" anchor="ctr"/>
          <a:lstStyle/>
          <a:p>
            <a:pPr algn="ctr">
              <a:lnSpc>
                <a:spcPct val="90000"/>
              </a:lnSpc>
              <a:spcBef>
                <a:spcPct val="20000"/>
              </a:spcBef>
              <a:buClr>
                <a:srgbClr val="FFD911"/>
              </a:buClr>
              <a:buFontTx/>
              <a:buChar char="•"/>
            </a:pPr>
            <a:endParaRPr lang="en-US" sz="2000"/>
          </a:p>
        </p:txBody>
      </p:sp>
      <p:sp>
        <p:nvSpPr>
          <p:cNvPr id="62" name="AutoShape 59"/>
          <p:cNvSpPr>
            <a:spLocks noChangeArrowheads="1"/>
          </p:cNvSpPr>
          <p:nvPr/>
        </p:nvSpPr>
        <p:spPr bwMode="auto">
          <a:xfrm>
            <a:off x="4419600" y="2702857"/>
            <a:ext cx="609600" cy="228600"/>
          </a:xfrm>
          <a:prstGeom prst="can">
            <a:avLst>
              <a:gd name="adj" fmla="val 25000"/>
            </a:avLst>
          </a:prstGeom>
          <a:gradFill rotWithShape="0">
            <a:gsLst>
              <a:gs pos="0">
                <a:srgbClr val="F4DE0C"/>
              </a:gs>
              <a:gs pos="100000">
                <a:srgbClr val="AA9B08"/>
              </a:gs>
            </a:gsLst>
            <a:lin ang="0" scaled="1"/>
          </a:gradFill>
          <a:ln w="9525">
            <a:solidFill>
              <a:srgbClr val="FFFF66"/>
            </a:solidFill>
            <a:round/>
            <a:headEnd/>
            <a:tailEnd/>
          </a:ln>
        </p:spPr>
        <p:txBody>
          <a:bodyPr wrap="none" anchor="ctr"/>
          <a:lstStyle/>
          <a:p>
            <a:endParaRPr lang="en-US"/>
          </a:p>
        </p:txBody>
      </p:sp>
      <p:grpSp>
        <p:nvGrpSpPr>
          <p:cNvPr id="63" name="Group 60"/>
          <p:cNvGrpSpPr>
            <a:grpSpLocks/>
          </p:cNvGrpSpPr>
          <p:nvPr/>
        </p:nvGrpSpPr>
        <p:grpSpPr bwMode="auto">
          <a:xfrm>
            <a:off x="5181600" y="5293657"/>
            <a:ext cx="384175" cy="781050"/>
            <a:chOff x="4990" y="3072"/>
            <a:chExt cx="242" cy="492"/>
          </a:xfrm>
        </p:grpSpPr>
        <p:grpSp>
          <p:nvGrpSpPr>
            <p:cNvPr id="64" name="Group 61"/>
            <p:cNvGrpSpPr>
              <a:grpSpLocks/>
            </p:cNvGrpSpPr>
            <p:nvPr/>
          </p:nvGrpSpPr>
          <p:grpSpPr bwMode="auto">
            <a:xfrm>
              <a:off x="4990" y="3312"/>
              <a:ext cx="242" cy="252"/>
              <a:chOff x="672" y="1248"/>
              <a:chExt cx="242" cy="252"/>
            </a:xfrm>
          </p:grpSpPr>
          <p:sp>
            <p:nvSpPr>
              <p:cNvPr id="67" name="AutoShape 62"/>
              <p:cNvSpPr>
                <a:spLocks noChangeArrowheads="1"/>
              </p:cNvSpPr>
              <p:nvPr/>
            </p:nvSpPr>
            <p:spPr bwMode="auto">
              <a:xfrm>
                <a:off x="672" y="1248"/>
                <a:ext cx="242" cy="252"/>
              </a:xfrm>
              <a:prstGeom prst="can">
                <a:avLst>
                  <a:gd name="adj" fmla="val 26033"/>
                </a:avLst>
              </a:prstGeom>
              <a:solidFill>
                <a:srgbClr val="969696"/>
              </a:solidFill>
              <a:ln w="9525">
                <a:solidFill>
                  <a:schemeClr val="tx2"/>
                </a:solidFill>
                <a:round/>
                <a:headEnd/>
                <a:tailEnd/>
              </a:ln>
            </p:spPr>
            <p:txBody>
              <a:bodyPr wrap="none" anchor="ctr"/>
              <a:lstStyle/>
              <a:p>
                <a:endParaRPr lang="en-US"/>
              </a:p>
            </p:txBody>
          </p:sp>
          <p:sp>
            <p:nvSpPr>
              <p:cNvPr id="68" name="Rectangle 63"/>
              <p:cNvSpPr>
                <a:spLocks noChangeArrowheads="1"/>
              </p:cNvSpPr>
              <p:nvPr/>
            </p:nvSpPr>
            <p:spPr bwMode="auto">
              <a:xfrm flipH="1">
                <a:off x="734" y="1392"/>
                <a:ext cx="34" cy="35"/>
              </a:xfrm>
              <a:prstGeom prst="rect">
                <a:avLst/>
              </a:prstGeom>
              <a:solidFill>
                <a:srgbClr val="6666FF"/>
              </a:solidFill>
              <a:ln w="9525">
                <a:noFill/>
                <a:miter lim="800000"/>
                <a:headEnd/>
                <a:tailEnd/>
              </a:ln>
            </p:spPr>
            <p:txBody>
              <a:bodyPr wrap="none" anchor="ctr"/>
              <a:lstStyle/>
              <a:p>
                <a:endParaRPr lang="en-US" sz="800"/>
              </a:p>
            </p:txBody>
          </p:sp>
          <p:sp>
            <p:nvSpPr>
              <p:cNvPr id="69" name="Rectangle 64"/>
              <p:cNvSpPr>
                <a:spLocks noChangeArrowheads="1"/>
              </p:cNvSpPr>
              <p:nvPr/>
            </p:nvSpPr>
            <p:spPr bwMode="auto">
              <a:xfrm flipH="1">
                <a:off x="830" y="1422"/>
                <a:ext cx="34" cy="35"/>
              </a:xfrm>
              <a:prstGeom prst="rect">
                <a:avLst/>
              </a:prstGeom>
              <a:solidFill>
                <a:srgbClr val="FFFF00"/>
              </a:solidFill>
              <a:ln w="9525">
                <a:noFill/>
                <a:miter lim="800000"/>
                <a:headEnd/>
                <a:tailEnd/>
              </a:ln>
            </p:spPr>
            <p:txBody>
              <a:bodyPr wrap="none" anchor="ctr"/>
              <a:lstStyle/>
              <a:p>
                <a:endParaRPr lang="en-US" sz="800"/>
              </a:p>
            </p:txBody>
          </p:sp>
        </p:grpSp>
        <p:sp>
          <p:nvSpPr>
            <p:cNvPr id="65" name="Line 65"/>
            <p:cNvSpPr>
              <a:spLocks noChangeShapeType="1"/>
            </p:cNvSpPr>
            <p:nvPr/>
          </p:nvSpPr>
          <p:spPr bwMode="auto">
            <a:xfrm flipH="1" flipV="1">
              <a:off x="5040" y="3072"/>
              <a:ext cx="0" cy="336"/>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66" name="Line 66"/>
            <p:cNvSpPr>
              <a:spLocks noChangeShapeType="1"/>
            </p:cNvSpPr>
            <p:nvPr/>
          </p:nvSpPr>
          <p:spPr bwMode="auto">
            <a:xfrm flipH="1" flipV="1">
              <a:off x="5184" y="3120"/>
              <a:ext cx="0" cy="336"/>
            </a:xfrm>
            <a:prstGeom prst="line">
              <a:avLst/>
            </a:prstGeom>
            <a:noFill/>
            <a:ln w="9525">
              <a:solidFill>
                <a:schemeClr val="tx1"/>
              </a:solidFill>
              <a:round/>
              <a:headEnd type="oval" w="sm" len="sm"/>
              <a:tailEnd type="triangle" w="med" len="med"/>
            </a:ln>
          </p:spPr>
          <p:txBody>
            <a:bodyPr>
              <a:spAutoFit/>
            </a:bodyPr>
            <a:lstStyle/>
            <a:p>
              <a:endParaRPr lang="en-US"/>
            </a:p>
          </p:txBody>
        </p:sp>
      </p:grpSp>
      <p:grpSp>
        <p:nvGrpSpPr>
          <p:cNvPr id="70" name="Group 67"/>
          <p:cNvGrpSpPr>
            <a:grpSpLocks/>
          </p:cNvGrpSpPr>
          <p:nvPr/>
        </p:nvGrpSpPr>
        <p:grpSpPr bwMode="auto">
          <a:xfrm>
            <a:off x="4724400" y="5293657"/>
            <a:ext cx="384175" cy="781050"/>
            <a:chOff x="4990" y="3072"/>
            <a:chExt cx="242" cy="492"/>
          </a:xfrm>
        </p:grpSpPr>
        <p:grpSp>
          <p:nvGrpSpPr>
            <p:cNvPr id="71" name="Group 68"/>
            <p:cNvGrpSpPr>
              <a:grpSpLocks/>
            </p:cNvGrpSpPr>
            <p:nvPr/>
          </p:nvGrpSpPr>
          <p:grpSpPr bwMode="auto">
            <a:xfrm>
              <a:off x="4990" y="3312"/>
              <a:ext cx="242" cy="252"/>
              <a:chOff x="672" y="1248"/>
              <a:chExt cx="242" cy="252"/>
            </a:xfrm>
          </p:grpSpPr>
          <p:sp>
            <p:nvSpPr>
              <p:cNvPr id="74" name="AutoShape 69"/>
              <p:cNvSpPr>
                <a:spLocks noChangeArrowheads="1"/>
              </p:cNvSpPr>
              <p:nvPr/>
            </p:nvSpPr>
            <p:spPr bwMode="auto">
              <a:xfrm>
                <a:off x="672" y="1248"/>
                <a:ext cx="242" cy="252"/>
              </a:xfrm>
              <a:prstGeom prst="can">
                <a:avLst>
                  <a:gd name="adj" fmla="val 26033"/>
                </a:avLst>
              </a:prstGeom>
              <a:solidFill>
                <a:srgbClr val="969696"/>
              </a:solidFill>
              <a:ln w="9525">
                <a:solidFill>
                  <a:schemeClr val="tx2"/>
                </a:solidFill>
                <a:round/>
                <a:headEnd/>
                <a:tailEnd/>
              </a:ln>
            </p:spPr>
            <p:txBody>
              <a:bodyPr wrap="none" anchor="ctr"/>
              <a:lstStyle/>
              <a:p>
                <a:endParaRPr lang="en-US"/>
              </a:p>
            </p:txBody>
          </p:sp>
          <p:sp>
            <p:nvSpPr>
              <p:cNvPr id="75" name="Rectangle 70"/>
              <p:cNvSpPr>
                <a:spLocks noChangeArrowheads="1"/>
              </p:cNvSpPr>
              <p:nvPr/>
            </p:nvSpPr>
            <p:spPr bwMode="auto">
              <a:xfrm flipH="1">
                <a:off x="734" y="1392"/>
                <a:ext cx="34" cy="35"/>
              </a:xfrm>
              <a:prstGeom prst="rect">
                <a:avLst/>
              </a:prstGeom>
              <a:solidFill>
                <a:srgbClr val="6666FF"/>
              </a:solidFill>
              <a:ln w="9525">
                <a:noFill/>
                <a:miter lim="800000"/>
                <a:headEnd/>
                <a:tailEnd/>
              </a:ln>
            </p:spPr>
            <p:txBody>
              <a:bodyPr wrap="none" anchor="ctr"/>
              <a:lstStyle/>
              <a:p>
                <a:endParaRPr lang="en-US" sz="800"/>
              </a:p>
            </p:txBody>
          </p:sp>
          <p:sp>
            <p:nvSpPr>
              <p:cNvPr id="76" name="Rectangle 71"/>
              <p:cNvSpPr>
                <a:spLocks noChangeArrowheads="1"/>
              </p:cNvSpPr>
              <p:nvPr/>
            </p:nvSpPr>
            <p:spPr bwMode="auto">
              <a:xfrm flipH="1">
                <a:off x="830" y="1422"/>
                <a:ext cx="34" cy="35"/>
              </a:xfrm>
              <a:prstGeom prst="rect">
                <a:avLst/>
              </a:prstGeom>
              <a:solidFill>
                <a:srgbClr val="FFFF00"/>
              </a:solidFill>
              <a:ln w="9525">
                <a:noFill/>
                <a:miter lim="800000"/>
                <a:headEnd/>
                <a:tailEnd/>
              </a:ln>
            </p:spPr>
            <p:txBody>
              <a:bodyPr wrap="none" anchor="ctr"/>
              <a:lstStyle/>
              <a:p>
                <a:endParaRPr lang="en-US" sz="800"/>
              </a:p>
            </p:txBody>
          </p:sp>
        </p:grpSp>
        <p:sp>
          <p:nvSpPr>
            <p:cNvPr id="72" name="Line 72"/>
            <p:cNvSpPr>
              <a:spLocks noChangeShapeType="1"/>
            </p:cNvSpPr>
            <p:nvPr/>
          </p:nvSpPr>
          <p:spPr bwMode="auto">
            <a:xfrm flipH="1" flipV="1">
              <a:off x="5040" y="3072"/>
              <a:ext cx="0" cy="336"/>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3" name="Line 73"/>
            <p:cNvSpPr>
              <a:spLocks noChangeShapeType="1"/>
            </p:cNvSpPr>
            <p:nvPr/>
          </p:nvSpPr>
          <p:spPr bwMode="auto">
            <a:xfrm flipH="1" flipV="1">
              <a:off x="5184" y="3120"/>
              <a:ext cx="0" cy="336"/>
            </a:xfrm>
            <a:prstGeom prst="line">
              <a:avLst/>
            </a:prstGeom>
            <a:noFill/>
            <a:ln w="9525">
              <a:solidFill>
                <a:schemeClr val="tx1"/>
              </a:solidFill>
              <a:round/>
              <a:headEnd type="oval" w="sm" len="sm"/>
              <a:tailEnd type="triangle" w="med" len="med"/>
            </a:ln>
          </p:spPr>
          <p:txBody>
            <a:bodyPr>
              <a:spAutoFit/>
            </a:bodyPr>
            <a:lstStyle/>
            <a:p>
              <a:endParaRPr lang="en-US"/>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725" y="338138"/>
            <a:ext cx="8504238" cy="439737"/>
          </a:xfrm>
        </p:spPr>
        <p:txBody>
          <a:bodyPr/>
          <a:lstStyle/>
          <a:p>
            <a:pPr>
              <a:defRPr/>
            </a:pPr>
            <a:r>
              <a:rPr lang="en-US" dirty="0" smtClean="0"/>
              <a:t>3PAR RAID Levels</a:t>
            </a:r>
            <a:endParaRPr lang="en-US" dirty="0"/>
          </a:p>
        </p:txBody>
      </p:sp>
      <p:sp>
        <p:nvSpPr>
          <p:cNvPr id="62466" name="Content Placeholder 2"/>
          <p:cNvSpPr>
            <a:spLocks noGrp="1"/>
          </p:cNvSpPr>
          <p:nvPr>
            <p:ph type="body" sz="quarter" idx="10"/>
          </p:nvPr>
        </p:nvSpPr>
        <p:spPr>
          <a:xfrm>
            <a:off x="365125" y="1000125"/>
            <a:ext cx="8316913" cy="5121275"/>
          </a:xfrm>
        </p:spPr>
        <p:txBody>
          <a:bodyPr/>
          <a:lstStyle/>
          <a:p>
            <a:pPr>
              <a:spcBef>
                <a:spcPts val="1200"/>
              </a:spcBef>
            </a:pPr>
            <a:r>
              <a:rPr lang="en-US" sz="2200" smtClean="0"/>
              <a:t>Inform OS can assemble RAID sets (RAIDLETS) into RAID 00, RAID 10, RAID 50, RAID 60</a:t>
            </a:r>
          </a:p>
          <a:p>
            <a:pPr>
              <a:spcBef>
                <a:spcPts val="1200"/>
              </a:spcBef>
            </a:pPr>
            <a:r>
              <a:rPr lang="en-US" sz="2200" smtClean="0"/>
              <a:t>Data to Parity Ratios (3PAR Set Size)</a:t>
            </a:r>
          </a:p>
          <a:p>
            <a:pPr>
              <a:spcBef>
                <a:spcPts val="1200"/>
              </a:spcBef>
            </a:pPr>
            <a:r>
              <a:rPr lang="en-US" sz="2200" smtClean="0"/>
              <a:t>Raid 10 mirror or 3-way mirror</a:t>
            </a:r>
          </a:p>
          <a:p>
            <a:pPr>
              <a:spcBef>
                <a:spcPts val="1200"/>
              </a:spcBef>
            </a:pPr>
            <a:r>
              <a:rPr lang="en-US" sz="2200" smtClean="0"/>
              <a:t>Raid 50 from 2+1 to 8+1 (HA-magazine)</a:t>
            </a:r>
          </a:p>
          <a:p>
            <a:pPr>
              <a:spcBef>
                <a:spcPts val="1200"/>
              </a:spcBef>
            </a:pPr>
            <a:r>
              <a:rPr lang="en-US" sz="2200" smtClean="0"/>
              <a:t>Raid 60 at 6+2 or 14+2 (protect against double disk failure with same capacity tradeoff of RAID 50</a:t>
            </a:r>
          </a:p>
          <a:p>
            <a:pPr>
              <a:spcBef>
                <a:spcPts val="1200"/>
              </a:spcBef>
            </a:pPr>
            <a:endParaRPr lang="en-US" sz="22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5380" name="Rectangle 4"/>
          <p:cNvSpPr>
            <a:spLocks noGrp="1" noChangeArrowheads="1"/>
          </p:cNvSpPr>
          <p:nvPr>
            <p:ph type="title"/>
          </p:nvPr>
        </p:nvSpPr>
        <p:spPr>
          <a:xfrm>
            <a:off x="339725" y="338138"/>
            <a:ext cx="8504238" cy="439737"/>
          </a:xfrm>
        </p:spPr>
        <p:txBody>
          <a:bodyPr/>
          <a:lstStyle/>
          <a:p>
            <a:pPr>
              <a:defRPr/>
            </a:pPr>
            <a:r>
              <a:rPr lang="en-US" dirty="0" smtClean="0"/>
              <a:t>3PAR RAID 10 Concepts</a:t>
            </a:r>
            <a:endParaRPr lang="en-US" dirty="0"/>
          </a:p>
        </p:txBody>
      </p:sp>
      <p:sp>
        <p:nvSpPr>
          <p:cNvPr id="64514" name="Rectangle 5"/>
          <p:cNvSpPr>
            <a:spLocks noGrp="1" noChangeArrowheads="1"/>
          </p:cNvSpPr>
          <p:nvPr>
            <p:ph type="body" sz="quarter" idx="10"/>
          </p:nvPr>
        </p:nvSpPr>
        <p:spPr>
          <a:xfrm>
            <a:off x="365125" y="1000125"/>
            <a:ext cx="8504238" cy="5121275"/>
          </a:xfrm>
        </p:spPr>
        <p:txBody>
          <a:bodyPr/>
          <a:lstStyle/>
          <a:p>
            <a:pPr>
              <a:spcBef>
                <a:spcPts val="1200"/>
              </a:spcBef>
            </a:pPr>
            <a:r>
              <a:rPr lang="en-US" smtClean="0"/>
              <a:t>RAID 10 is “mirrored” data</a:t>
            </a:r>
          </a:p>
          <a:p>
            <a:pPr>
              <a:spcBef>
                <a:spcPts val="1200"/>
              </a:spcBef>
            </a:pPr>
            <a:r>
              <a:rPr lang="en-US" smtClean="0"/>
              <a:t>Data is written as “paired” chunklets </a:t>
            </a:r>
          </a:p>
          <a:p>
            <a:pPr>
              <a:spcBef>
                <a:spcPts val="1200"/>
              </a:spcBef>
            </a:pPr>
            <a:r>
              <a:rPr lang="en-US" smtClean="0"/>
              <a:t>Each “chunklet” on the RAID set is on a different physical disk</a:t>
            </a:r>
          </a:p>
          <a:p>
            <a:pPr>
              <a:spcBef>
                <a:spcPts val="1200"/>
              </a:spcBef>
            </a:pPr>
            <a:endParaRPr lang="en-US" smtClean="0"/>
          </a:p>
          <a:p>
            <a:pPr>
              <a:spcBef>
                <a:spcPts val="1200"/>
              </a:spcBef>
            </a:pPr>
            <a:endParaRPr lang="en-US" smtClean="0"/>
          </a:p>
        </p:txBody>
      </p:sp>
      <p:sp>
        <p:nvSpPr>
          <p:cNvPr id="1765395" name="Text Box 19"/>
          <p:cNvSpPr txBox="1">
            <a:spLocks noChangeArrowheads="1"/>
          </p:cNvSpPr>
          <p:nvPr/>
        </p:nvSpPr>
        <p:spPr bwMode="auto">
          <a:xfrm>
            <a:off x="4038600" y="3810000"/>
            <a:ext cx="2362200" cy="1466850"/>
          </a:xfrm>
          <a:prstGeom prst="rect">
            <a:avLst/>
          </a:prstGeom>
          <a:noFill/>
          <a:ln w="9525">
            <a:noFill/>
            <a:miter lim="800000"/>
            <a:headEnd/>
            <a:tailEnd/>
          </a:ln>
        </p:spPr>
        <p:txBody>
          <a:bodyPr>
            <a:spAutoFit/>
          </a:bodyPr>
          <a:lstStyle/>
          <a:p>
            <a:pPr algn="ctr">
              <a:spcBef>
                <a:spcPct val="50000"/>
              </a:spcBef>
            </a:pPr>
            <a:r>
              <a:rPr lang="en-US">
                <a:latin typeface="Futura Bk"/>
              </a:rPr>
              <a:t>Setsize = 2 </a:t>
            </a:r>
          </a:p>
          <a:p>
            <a:pPr algn="ctr">
              <a:spcBef>
                <a:spcPct val="50000"/>
              </a:spcBef>
            </a:pPr>
            <a:r>
              <a:rPr lang="en-US">
                <a:latin typeface="Futura Bk"/>
              </a:rPr>
              <a:t>Default size (RAID 1)</a:t>
            </a:r>
          </a:p>
          <a:p>
            <a:pPr algn="ctr">
              <a:spcBef>
                <a:spcPct val="50000"/>
              </a:spcBef>
            </a:pPr>
            <a:r>
              <a:rPr lang="en-US">
                <a:latin typeface="Futura Bk"/>
              </a:rPr>
              <a:t>Usable space</a:t>
            </a:r>
            <a:r>
              <a:rPr lang="en-US" u="sng">
                <a:latin typeface="Futura Bk"/>
              </a:rPr>
              <a:t> </a:t>
            </a:r>
            <a:r>
              <a:rPr lang="en-US">
                <a:latin typeface="Futura Bk"/>
              </a:rPr>
              <a:t>= 256 MB</a:t>
            </a:r>
          </a:p>
        </p:txBody>
      </p:sp>
      <p:sp>
        <p:nvSpPr>
          <p:cNvPr id="64516" name="Oval 22"/>
          <p:cNvSpPr>
            <a:spLocks noChangeArrowheads="1"/>
          </p:cNvSpPr>
          <p:nvPr/>
        </p:nvSpPr>
        <p:spPr bwMode="auto">
          <a:xfrm>
            <a:off x="914400" y="41910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4517" name="Oval 23"/>
          <p:cNvSpPr>
            <a:spLocks noChangeArrowheads="1"/>
          </p:cNvSpPr>
          <p:nvPr/>
        </p:nvSpPr>
        <p:spPr bwMode="auto">
          <a:xfrm>
            <a:off x="914400" y="50292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4518" name="Line 24"/>
          <p:cNvSpPr>
            <a:spLocks noChangeShapeType="1"/>
          </p:cNvSpPr>
          <p:nvPr/>
        </p:nvSpPr>
        <p:spPr bwMode="auto">
          <a:xfrm>
            <a:off x="914400" y="4343400"/>
            <a:ext cx="0" cy="762000"/>
          </a:xfrm>
          <a:prstGeom prst="line">
            <a:avLst/>
          </a:prstGeom>
          <a:noFill/>
          <a:ln w="28575">
            <a:solidFill>
              <a:schemeClr val="accent1"/>
            </a:solidFill>
            <a:round/>
            <a:headEnd/>
            <a:tailEnd/>
          </a:ln>
        </p:spPr>
        <p:txBody>
          <a:bodyPr>
            <a:spAutoFit/>
          </a:bodyPr>
          <a:lstStyle/>
          <a:p>
            <a:endParaRPr lang="en-US"/>
          </a:p>
        </p:txBody>
      </p:sp>
      <p:sp>
        <p:nvSpPr>
          <p:cNvPr id="64519" name="Line 25"/>
          <p:cNvSpPr>
            <a:spLocks noChangeShapeType="1"/>
          </p:cNvSpPr>
          <p:nvPr/>
        </p:nvSpPr>
        <p:spPr bwMode="auto">
          <a:xfrm>
            <a:off x="1676400" y="4343400"/>
            <a:ext cx="0" cy="762000"/>
          </a:xfrm>
          <a:prstGeom prst="line">
            <a:avLst/>
          </a:prstGeom>
          <a:noFill/>
          <a:ln w="28575">
            <a:solidFill>
              <a:schemeClr val="accent1"/>
            </a:solidFill>
            <a:round/>
            <a:headEnd/>
            <a:tailEnd/>
          </a:ln>
        </p:spPr>
        <p:txBody>
          <a:bodyPr>
            <a:spAutoFit/>
          </a:bodyPr>
          <a:lstStyle/>
          <a:p>
            <a:endParaRPr lang="en-US"/>
          </a:p>
        </p:txBody>
      </p:sp>
      <p:sp>
        <p:nvSpPr>
          <p:cNvPr id="64520" name="Oval 27"/>
          <p:cNvSpPr>
            <a:spLocks noChangeArrowheads="1"/>
          </p:cNvSpPr>
          <p:nvPr/>
        </p:nvSpPr>
        <p:spPr bwMode="auto">
          <a:xfrm>
            <a:off x="2362200" y="50292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4521" name="Line 28"/>
          <p:cNvSpPr>
            <a:spLocks noChangeShapeType="1"/>
          </p:cNvSpPr>
          <p:nvPr/>
        </p:nvSpPr>
        <p:spPr bwMode="auto">
          <a:xfrm>
            <a:off x="2362200" y="4267200"/>
            <a:ext cx="0" cy="838200"/>
          </a:xfrm>
          <a:prstGeom prst="line">
            <a:avLst/>
          </a:prstGeom>
          <a:noFill/>
          <a:ln w="28575">
            <a:solidFill>
              <a:schemeClr val="accent1"/>
            </a:solidFill>
            <a:round/>
            <a:headEnd/>
            <a:tailEnd/>
          </a:ln>
        </p:spPr>
        <p:txBody>
          <a:bodyPr>
            <a:spAutoFit/>
          </a:bodyPr>
          <a:lstStyle/>
          <a:p>
            <a:endParaRPr lang="en-US"/>
          </a:p>
        </p:txBody>
      </p:sp>
      <p:sp>
        <p:nvSpPr>
          <p:cNvPr id="64522" name="Line 29"/>
          <p:cNvSpPr>
            <a:spLocks noChangeShapeType="1"/>
          </p:cNvSpPr>
          <p:nvPr/>
        </p:nvSpPr>
        <p:spPr bwMode="auto">
          <a:xfrm>
            <a:off x="3124200" y="4343400"/>
            <a:ext cx="0" cy="838200"/>
          </a:xfrm>
          <a:prstGeom prst="line">
            <a:avLst/>
          </a:prstGeom>
          <a:noFill/>
          <a:ln w="28575">
            <a:solidFill>
              <a:schemeClr val="accent1"/>
            </a:solidFill>
            <a:round/>
            <a:headEnd/>
            <a:tailEnd/>
          </a:ln>
        </p:spPr>
        <p:txBody>
          <a:bodyPr>
            <a:spAutoFit/>
          </a:bodyPr>
          <a:lstStyle/>
          <a:p>
            <a:endParaRPr lang="en-US"/>
          </a:p>
        </p:txBody>
      </p:sp>
      <p:sp>
        <p:nvSpPr>
          <p:cNvPr id="64523" name="Oval 30"/>
          <p:cNvSpPr>
            <a:spLocks noChangeArrowheads="1"/>
          </p:cNvSpPr>
          <p:nvPr/>
        </p:nvSpPr>
        <p:spPr bwMode="auto">
          <a:xfrm>
            <a:off x="2362200" y="41910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4524" name="Line 31"/>
          <p:cNvSpPr>
            <a:spLocks noChangeShapeType="1"/>
          </p:cNvSpPr>
          <p:nvPr/>
        </p:nvSpPr>
        <p:spPr bwMode="auto">
          <a:xfrm>
            <a:off x="1981200" y="4191000"/>
            <a:ext cx="0" cy="304800"/>
          </a:xfrm>
          <a:prstGeom prst="line">
            <a:avLst/>
          </a:prstGeom>
          <a:noFill/>
          <a:ln w="9525">
            <a:solidFill>
              <a:schemeClr val="accent1"/>
            </a:solidFill>
            <a:round/>
            <a:headEnd/>
            <a:tailEnd/>
          </a:ln>
        </p:spPr>
        <p:txBody>
          <a:bodyPr>
            <a:spAutoFit/>
          </a:bodyPr>
          <a:lstStyle/>
          <a:p>
            <a:endParaRPr lang="en-US"/>
          </a:p>
        </p:txBody>
      </p:sp>
      <p:sp>
        <p:nvSpPr>
          <p:cNvPr id="64525" name="Line 32"/>
          <p:cNvSpPr>
            <a:spLocks noChangeShapeType="1"/>
          </p:cNvSpPr>
          <p:nvPr/>
        </p:nvSpPr>
        <p:spPr bwMode="auto">
          <a:xfrm>
            <a:off x="1981200" y="4572000"/>
            <a:ext cx="0" cy="304800"/>
          </a:xfrm>
          <a:prstGeom prst="line">
            <a:avLst/>
          </a:prstGeom>
          <a:noFill/>
          <a:ln w="9525">
            <a:solidFill>
              <a:schemeClr val="accent1"/>
            </a:solidFill>
            <a:round/>
            <a:headEnd/>
            <a:tailEnd/>
          </a:ln>
        </p:spPr>
        <p:txBody>
          <a:bodyPr>
            <a:spAutoFit/>
          </a:bodyPr>
          <a:lstStyle/>
          <a:p>
            <a:endParaRPr lang="en-US"/>
          </a:p>
        </p:txBody>
      </p:sp>
      <p:sp>
        <p:nvSpPr>
          <p:cNvPr id="64526" name="Line 33"/>
          <p:cNvSpPr>
            <a:spLocks noChangeShapeType="1"/>
          </p:cNvSpPr>
          <p:nvPr/>
        </p:nvSpPr>
        <p:spPr bwMode="auto">
          <a:xfrm>
            <a:off x="1981200" y="4953000"/>
            <a:ext cx="0" cy="304800"/>
          </a:xfrm>
          <a:prstGeom prst="line">
            <a:avLst/>
          </a:prstGeom>
          <a:noFill/>
          <a:ln w="9525">
            <a:solidFill>
              <a:schemeClr val="accent1"/>
            </a:solidFill>
            <a:round/>
            <a:headEnd/>
            <a:tailEnd/>
          </a:ln>
        </p:spPr>
        <p:txBody>
          <a:bodyPr>
            <a:spAutoFit/>
          </a:bodyPr>
          <a:lstStyle/>
          <a:p>
            <a:endParaRPr lang="en-US"/>
          </a:p>
        </p:txBody>
      </p:sp>
      <p:sp>
        <p:nvSpPr>
          <p:cNvPr id="64527" name="Text Box 35"/>
          <p:cNvSpPr txBox="1">
            <a:spLocks noChangeArrowheads="1"/>
          </p:cNvSpPr>
          <p:nvPr/>
        </p:nvSpPr>
        <p:spPr bwMode="auto">
          <a:xfrm>
            <a:off x="1066800" y="4495800"/>
            <a:ext cx="457200" cy="466725"/>
          </a:xfrm>
          <a:prstGeom prst="rect">
            <a:avLst/>
          </a:prstGeom>
          <a:noFill/>
          <a:ln w="9525">
            <a:solidFill>
              <a:srgbClr val="FF0000"/>
            </a:solidFill>
            <a:miter lim="800000"/>
            <a:headEnd/>
            <a:tailEnd/>
          </a:ln>
        </p:spPr>
        <p:txBody>
          <a:bodyPr>
            <a:spAutoFit/>
          </a:bodyPr>
          <a:lstStyle/>
          <a:p>
            <a:pPr algn="ctr">
              <a:spcBef>
                <a:spcPct val="50000"/>
              </a:spcBef>
            </a:pPr>
            <a:r>
              <a:rPr lang="en-US" sz="2400">
                <a:latin typeface="Futura Bk"/>
              </a:rPr>
              <a:t>C</a:t>
            </a:r>
          </a:p>
        </p:txBody>
      </p:sp>
      <p:sp>
        <p:nvSpPr>
          <p:cNvPr id="64528" name="Text Box 36"/>
          <p:cNvSpPr txBox="1">
            <a:spLocks noChangeArrowheads="1"/>
          </p:cNvSpPr>
          <p:nvPr/>
        </p:nvSpPr>
        <p:spPr bwMode="auto">
          <a:xfrm>
            <a:off x="2514600" y="4495800"/>
            <a:ext cx="457200" cy="466725"/>
          </a:xfrm>
          <a:prstGeom prst="rect">
            <a:avLst/>
          </a:prstGeom>
          <a:noFill/>
          <a:ln w="9525">
            <a:solidFill>
              <a:srgbClr val="FF0000"/>
            </a:solidFill>
            <a:miter lim="800000"/>
            <a:headEnd/>
            <a:tailEnd/>
          </a:ln>
        </p:spPr>
        <p:txBody>
          <a:bodyPr>
            <a:spAutoFit/>
          </a:bodyPr>
          <a:lstStyle/>
          <a:p>
            <a:pPr algn="ctr">
              <a:spcBef>
                <a:spcPct val="50000"/>
              </a:spcBef>
            </a:pPr>
            <a:r>
              <a:rPr lang="en-US" sz="2400">
                <a:latin typeface="Futura Bk"/>
              </a:rPr>
              <a:t>C</a:t>
            </a:r>
          </a:p>
        </p:txBody>
      </p:sp>
      <p:sp>
        <p:nvSpPr>
          <p:cNvPr id="64529" name="Rectangle 37"/>
          <p:cNvSpPr>
            <a:spLocks noChangeArrowheads="1"/>
          </p:cNvSpPr>
          <p:nvPr/>
        </p:nvSpPr>
        <p:spPr bwMode="auto">
          <a:xfrm>
            <a:off x="685800" y="3810000"/>
            <a:ext cx="2743200" cy="1752600"/>
          </a:xfrm>
          <a:prstGeom prst="rect">
            <a:avLst/>
          </a:prstGeom>
          <a:noFill/>
          <a:ln w="19050">
            <a:solidFill>
              <a:srgbClr val="FF0000"/>
            </a:solidFill>
            <a:miter lim="800000"/>
            <a:headEnd/>
            <a:tailEnd/>
          </a:ln>
        </p:spPr>
        <p:txBody>
          <a:bodyPr wrap="none" anchor="ctr">
            <a:spAutoFit/>
          </a:bodyPr>
          <a:lstStyle/>
          <a:p>
            <a:endParaRPr lang="en-US">
              <a:latin typeface="Futura Bk"/>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65395"/>
                                        </p:tgtEl>
                                        <p:attrNameLst>
                                          <p:attrName>style.visibility</p:attrName>
                                        </p:attrNameLst>
                                      </p:cBhvr>
                                      <p:to>
                                        <p:strVal val="visible"/>
                                      </p:to>
                                    </p:set>
                                    <p:anim calcmode="lin" valueType="num">
                                      <p:cBhvr additive="base">
                                        <p:cTn id="7" dur="500" fill="hold"/>
                                        <p:tgtEl>
                                          <p:spTgt spid="1765395"/>
                                        </p:tgtEl>
                                        <p:attrNameLst>
                                          <p:attrName>ppt_x</p:attrName>
                                        </p:attrNameLst>
                                      </p:cBhvr>
                                      <p:tavLst>
                                        <p:tav tm="0">
                                          <p:val>
                                            <p:strVal val="#ppt_x"/>
                                          </p:val>
                                        </p:tav>
                                        <p:tav tm="100000">
                                          <p:val>
                                            <p:strVal val="#ppt_x"/>
                                          </p:val>
                                        </p:tav>
                                      </p:tavLst>
                                    </p:anim>
                                    <p:anim calcmode="lin" valueType="num">
                                      <p:cBhvr additive="base">
                                        <p:cTn id="8" dur="500" fill="hold"/>
                                        <p:tgtEl>
                                          <p:spTgt spid="17653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539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8450" name="Rectangle 2"/>
          <p:cNvSpPr>
            <a:spLocks noGrp="1" noChangeArrowheads="1"/>
          </p:cNvSpPr>
          <p:nvPr>
            <p:ph type="title"/>
          </p:nvPr>
        </p:nvSpPr>
        <p:spPr>
          <a:xfrm>
            <a:off x="339725" y="338138"/>
            <a:ext cx="8504238" cy="439737"/>
          </a:xfrm>
        </p:spPr>
        <p:txBody>
          <a:bodyPr/>
          <a:lstStyle/>
          <a:p>
            <a:pPr>
              <a:defRPr/>
            </a:pPr>
            <a:r>
              <a:rPr lang="en-US" dirty="0" smtClean="0"/>
              <a:t>3PAR RAID 5 Concepts </a:t>
            </a:r>
            <a:r>
              <a:rPr lang="en-US" sz="2000" dirty="0" smtClean="0"/>
              <a:t>(1 of 2)</a:t>
            </a:r>
            <a:endParaRPr lang="en-US" dirty="0"/>
          </a:p>
        </p:txBody>
      </p:sp>
      <p:sp>
        <p:nvSpPr>
          <p:cNvPr id="66562" name="Rectangle 3"/>
          <p:cNvSpPr>
            <a:spLocks noGrp="1" noChangeArrowheads="1"/>
          </p:cNvSpPr>
          <p:nvPr>
            <p:ph type="body" sz="quarter" idx="10"/>
          </p:nvPr>
        </p:nvSpPr>
        <p:spPr>
          <a:xfrm>
            <a:off x="365125" y="1000125"/>
            <a:ext cx="8504238" cy="5121275"/>
          </a:xfrm>
        </p:spPr>
        <p:txBody>
          <a:bodyPr/>
          <a:lstStyle/>
          <a:p>
            <a:r>
              <a:rPr lang="en-US" smtClean="0"/>
              <a:t>RAID 5 uses parity to reconstruct data</a:t>
            </a:r>
          </a:p>
          <a:p>
            <a:r>
              <a:rPr lang="en-US" smtClean="0"/>
              <a:t>RAID 5 uses a setsize equal to number of drive cages (shelves) by default to guarantee cage level HA.</a:t>
            </a:r>
          </a:p>
          <a:p>
            <a:endParaRPr lang="en-US" smtClean="0"/>
          </a:p>
          <a:p>
            <a:endParaRPr lang="en-US" smtClean="0"/>
          </a:p>
          <a:p>
            <a:endParaRPr lang="en-US" smtClean="0"/>
          </a:p>
        </p:txBody>
      </p:sp>
      <p:sp>
        <p:nvSpPr>
          <p:cNvPr id="1768462" name="Text Box 14"/>
          <p:cNvSpPr txBox="1">
            <a:spLocks noChangeArrowheads="1"/>
          </p:cNvSpPr>
          <p:nvPr/>
        </p:nvSpPr>
        <p:spPr bwMode="auto">
          <a:xfrm>
            <a:off x="5943600" y="2395538"/>
            <a:ext cx="2667000" cy="1404937"/>
          </a:xfrm>
          <a:prstGeom prst="rect">
            <a:avLst/>
          </a:prstGeom>
          <a:noFill/>
          <a:ln w="9525">
            <a:noFill/>
            <a:miter lim="800000"/>
            <a:headEnd/>
            <a:tailEnd/>
          </a:ln>
        </p:spPr>
        <p:txBody>
          <a:bodyPr>
            <a:spAutoFit/>
          </a:bodyPr>
          <a:lstStyle/>
          <a:p>
            <a:pPr algn="ctr">
              <a:spcBef>
                <a:spcPct val="50000"/>
              </a:spcBef>
            </a:pPr>
            <a:r>
              <a:rPr lang="en-US" sz="1600">
                <a:latin typeface="Futura Bk"/>
              </a:rPr>
              <a:t>Setsize = 4 (3+1) </a:t>
            </a:r>
          </a:p>
          <a:p>
            <a:pPr algn="ctr">
              <a:spcBef>
                <a:spcPct val="50000"/>
              </a:spcBef>
            </a:pPr>
            <a:r>
              <a:rPr lang="en-US" sz="1600">
                <a:latin typeface="Futura Bk"/>
              </a:rPr>
              <a:t>Default size (RAID 5)</a:t>
            </a:r>
          </a:p>
          <a:p>
            <a:pPr algn="ctr">
              <a:spcBef>
                <a:spcPct val="50000"/>
              </a:spcBef>
            </a:pPr>
            <a:r>
              <a:rPr lang="en-US" sz="1600">
                <a:latin typeface="Futura Bk"/>
              </a:rPr>
              <a:t>Usable</a:t>
            </a:r>
            <a:r>
              <a:rPr lang="en-US" sz="2000">
                <a:latin typeface="Futura Bk"/>
              </a:rPr>
              <a:t> </a:t>
            </a:r>
            <a:r>
              <a:rPr lang="en-US" sz="1600">
                <a:latin typeface="Futura Bk"/>
              </a:rPr>
              <a:t>space = 768 MB (3*256)</a:t>
            </a:r>
          </a:p>
        </p:txBody>
      </p:sp>
      <p:sp>
        <p:nvSpPr>
          <p:cNvPr id="66564" name="Oval 17"/>
          <p:cNvSpPr>
            <a:spLocks noChangeArrowheads="1"/>
          </p:cNvSpPr>
          <p:nvPr/>
        </p:nvSpPr>
        <p:spPr bwMode="auto">
          <a:xfrm>
            <a:off x="1219200" y="2471738"/>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65" name="Oval 18"/>
          <p:cNvSpPr>
            <a:spLocks noChangeArrowheads="1"/>
          </p:cNvSpPr>
          <p:nvPr/>
        </p:nvSpPr>
        <p:spPr bwMode="auto">
          <a:xfrm>
            <a:off x="1219200" y="3462338"/>
            <a:ext cx="762000" cy="152400"/>
          </a:xfrm>
          <a:prstGeom prst="ellipse">
            <a:avLst/>
          </a:prstGeom>
          <a:noFill/>
          <a:ln w="28575">
            <a:solidFill>
              <a:schemeClr val="accent1"/>
            </a:solidFill>
            <a:round/>
            <a:headEnd/>
            <a:tailEnd/>
          </a:ln>
        </p:spPr>
        <p:txBody>
          <a:bodyPr anchor="ctr">
            <a:spAutoFit/>
          </a:bodyPr>
          <a:lstStyle/>
          <a:p>
            <a:endParaRPr lang="en-US">
              <a:latin typeface="Futura Bk"/>
            </a:endParaRPr>
          </a:p>
        </p:txBody>
      </p:sp>
      <p:sp>
        <p:nvSpPr>
          <p:cNvPr id="66566" name="Line 19"/>
          <p:cNvSpPr>
            <a:spLocks noChangeShapeType="1"/>
          </p:cNvSpPr>
          <p:nvPr/>
        </p:nvSpPr>
        <p:spPr bwMode="auto">
          <a:xfrm>
            <a:off x="1219200" y="2624138"/>
            <a:ext cx="0" cy="914400"/>
          </a:xfrm>
          <a:prstGeom prst="line">
            <a:avLst/>
          </a:prstGeom>
          <a:noFill/>
          <a:ln w="28575">
            <a:solidFill>
              <a:schemeClr val="accent1"/>
            </a:solidFill>
            <a:round/>
            <a:headEnd/>
            <a:tailEnd/>
          </a:ln>
        </p:spPr>
        <p:txBody>
          <a:bodyPr>
            <a:spAutoFit/>
          </a:bodyPr>
          <a:lstStyle/>
          <a:p>
            <a:endParaRPr lang="en-US"/>
          </a:p>
        </p:txBody>
      </p:sp>
      <p:sp>
        <p:nvSpPr>
          <p:cNvPr id="66567" name="Line 20"/>
          <p:cNvSpPr>
            <a:spLocks noChangeShapeType="1"/>
          </p:cNvSpPr>
          <p:nvPr/>
        </p:nvSpPr>
        <p:spPr bwMode="auto">
          <a:xfrm>
            <a:off x="1981200" y="2624138"/>
            <a:ext cx="0" cy="914400"/>
          </a:xfrm>
          <a:prstGeom prst="line">
            <a:avLst/>
          </a:prstGeom>
          <a:noFill/>
          <a:ln w="28575">
            <a:solidFill>
              <a:schemeClr val="accent1"/>
            </a:solidFill>
            <a:round/>
            <a:headEnd/>
            <a:tailEnd/>
          </a:ln>
        </p:spPr>
        <p:txBody>
          <a:bodyPr>
            <a:spAutoFit/>
          </a:bodyPr>
          <a:lstStyle/>
          <a:p>
            <a:endParaRPr lang="en-US"/>
          </a:p>
        </p:txBody>
      </p:sp>
      <p:sp>
        <p:nvSpPr>
          <p:cNvPr id="66568" name="Text Box 21"/>
          <p:cNvSpPr txBox="1">
            <a:spLocks noChangeArrowheads="1"/>
          </p:cNvSpPr>
          <p:nvPr/>
        </p:nvSpPr>
        <p:spPr bwMode="auto">
          <a:xfrm>
            <a:off x="1371600" y="27003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569" name="Oval 23"/>
          <p:cNvSpPr>
            <a:spLocks noChangeArrowheads="1"/>
          </p:cNvSpPr>
          <p:nvPr/>
        </p:nvSpPr>
        <p:spPr bwMode="auto">
          <a:xfrm>
            <a:off x="2209800" y="3386138"/>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70" name="Oval 27"/>
          <p:cNvSpPr>
            <a:spLocks noChangeArrowheads="1"/>
          </p:cNvSpPr>
          <p:nvPr/>
        </p:nvSpPr>
        <p:spPr bwMode="auto">
          <a:xfrm>
            <a:off x="2209800" y="2471738"/>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71" name="Line 29"/>
          <p:cNvSpPr>
            <a:spLocks noChangeShapeType="1"/>
          </p:cNvSpPr>
          <p:nvPr/>
        </p:nvSpPr>
        <p:spPr bwMode="auto">
          <a:xfrm>
            <a:off x="2209800" y="2624138"/>
            <a:ext cx="0" cy="838200"/>
          </a:xfrm>
          <a:prstGeom prst="line">
            <a:avLst/>
          </a:prstGeom>
          <a:noFill/>
          <a:ln w="28575">
            <a:solidFill>
              <a:schemeClr val="accent1"/>
            </a:solidFill>
            <a:round/>
            <a:headEnd/>
            <a:tailEnd/>
          </a:ln>
        </p:spPr>
        <p:txBody>
          <a:bodyPr>
            <a:spAutoFit/>
          </a:bodyPr>
          <a:lstStyle/>
          <a:p>
            <a:endParaRPr lang="en-US"/>
          </a:p>
        </p:txBody>
      </p:sp>
      <p:sp>
        <p:nvSpPr>
          <p:cNvPr id="66572" name="Line 30"/>
          <p:cNvSpPr>
            <a:spLocks noChangeShapeType="1"/>
          </p:cNvSpPr>
          <p:nvPr/>
        </p:nvSpPr>
        <p:spPr bwMode="auto">
          <a:xfrm>
            <a:off x="2971800" y="2624138"/>
            <a:ext cx="0" cy="838200"/>
          </a:xfrm>
          <a:prstGeom prst="line">
            <a:avLst/>
          </a:prstGeom>
          <a:noFill/>
          <a:ln w="28575">
            <a:solidFill>
              <a:schemeClr val="accent1"/>
            </a:solidFill>
            <a:round/>
            <a:headEnd/>
            <a:tailEnd/>
          </a:ln>
        </p:spPr>
        <p:txBody>
          <a:bodyPr>
            <a:spAutoFit/>
          </a:bodyPr>
          <a:lstStyle/>
          <a:p>
            <a:endParaRPr lang="en-US"/>
          </a:p>
        </p:txBody>
      </p:sp>
      <p:sp>
        <p:nvSpPr>
          <p:cNvPr id="66573" name="Text Box 31"/>
          <p:cNvSpPr txBox="1">
            <a:spLocks noChangeArrowheads="1"/>
          </p:cNvSpPr>
          <p:nvPr/>
        </p:nvSpPr>
        <p:spPr bwMode="auto">
          <a:xfrm>
            <a:off x="2362200" y="27003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574" name="Oval 32"/>
          <p:cNvSpPr>
            <a:spLocks noChangeArrowheads="1"/>
          </p:cNvSpPr>
          <p:nvPr/>
        </p:nvSpPr>
        <p:spPr bwMode="auto">
          <a:xfrm>
            <a:off x="3200400" y="2471738"/>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75" name="Oval 33"/>
          <p:cNvSpPr>
            <a:spLocks noChangeArrowheads="1"/>
          </p:cNvSpPr>
          <p:nvPr/>
        </p:nvSpPr>
        <p:spPr bwMode="auto">
          <a:xfrm>
            <a:off x="3200400" y="3386138"/>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76" name="Line 34"/>
          <p:cNvSpPr>
            <a:spLocks noChangeShapeType="1"/>
          </p:cNvSpPr>
          <p:nvPr/>
        </p:nvSpPr>
        <p:spPr bwMode="auto">
          <a:xfrm>
            <a:off x="3200400" y="2624138"/>
            <a:ext cx="0" cy="838200"/>
          </a:xfrm>
          <a:prstGeom prst="line">
            <a:avLst/>
          </a:prstGeom>
          <a:noFill/>
          <a:ln w="28575">
            <a:solidFill>
              <a:schemeClr val="accent1"/>
            </a:solidFill>
            <a:round/>
            <a:headEnd/>
            <a:tailEnd/>
          </a:ln>
        </p:spPr>
        <p:txBody>
          <a:bodyPr>
            <a:spAutoFit/>
          </a:bodyPr>
          <a:lstStyle/>
          <a:p>
            <a:endParaRPr lang="en-US"/>
          </a:p>
        </p:txBody>
      </p:sp>
      <p:sp>
        <p:nvSpPr>
          <p:cNvPr id="66577" name="Line 35"/>
          <p:cNvSpPr>
            <a:spLocks noChangeShapeType="1"/>
          </p:cNvSpPr>
          <p:nvPr/>
        </p:nvSpPr>
        <p:spPr bwMode="auto">
          <a:xfrm>
            <a:off x="3962400" y="2624138"/>
            <a:ext cx="0" cy="838200"/>
          </a:xfrm>
          <a:prstGeom prst="line">
            <a:avLst/>
          </a:prstGeom>
          <a:noFill/>
          <a:ln w="28575">
            <a:solidFill>
              <a:schemeClr val="accent1"/>
            </a:solidFill>
            <a:round/>
            <a:headEnd/>
            <a:tailEnd/>
          </a:ln>
        </p:spPr>
        <p:txBody>
          <a:bodyPr>
            <a:spAutoFit/>
          </a:bodyPr>
          <a:lstStyle/>
          <a:p>
            <a:endParaRPr lang="en-US"/>
          </a:p>
        </p:txBody>
      </p:sp>
      <p:sp>
        <p:nvSpPr>
          <p:cNvPr id="66578" name="Text Box 36"/>
          <p:cNvSpPr txBox="1">
            <a:spLocks noChangeArrowheads="1"/>
          </p:cNvSpPr>
          <p:nvPr/>
        </p:nvSpPr>
        <p:spPr bwMode="auto">
          <a:xfrm>
            <a:off x="3352800" y="27003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579" name="Oval 37"/>
          <p:cNvSpPr>
            <a:spLocks noChangeArrowheads="1"/>
          </p:cNvSpPr>
          <p:nvPr/>
        </p:nvSpPr>
        <p:spPr bwMode="auto">
          <a:xfrm>
            <a:off x="4114800" y="2471738"/>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80" name="Oval 38"/>
          <p:cNvSpPr>
            <a:spLocks noChangeArrowheads="1"/>
          </p:cNvSpPr>
          <p:nvPr/>
        </p:nvSpPr>
        <p:spPr bwMode="auto">
          <a:xfrm>
            <a:off x="4114800" y="3386138"/>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81" name="Line 39"/>
          <p:cNvSpPr>
            <a:spLocks noChangeShapeType="1"/>
          </p:cNvSpPr>
          <p:nvPr/>
        </p:nvSpPr>
        <p:spPr bwMode="auto">
          <a:xfrm>
            <a:off x="4114800" y="2624138"/>
            <a:ext cx="0" cy="838200"/>
          </a:xfrm>
          <a:prstGeom prst="line">
            <a:avLst/>
          </a:prstGeom>
          <a:noFill/>
          <a:ln w="28575">
            <a:solidFill>
              <a:schemeClr val="accent1"/>
            </a:solidFill>
            <a:round/>
            <a:headEnd/>
            <a:tailEnd/>
          </a:ln>
        </p:spPr>
        <p:txBody>
          <a:bodyPr>
            <a:spAutoFit/>
          </a:bodyPr>
          <a:lstStyle/>
          <a:p>
            <a:endParaRPr lang="en-US"/>
          </a:p>
        </p:txBody>
      </p:sp>
      <p:sp>
        <p:nvSpPr>
          <p:cNvPr id="66582" name="Line 40"/>
          <p:cNvSpPr>
            <a:spLocks noChangeShapeType="1"/>
          </p:cNvSpPr>
          <p:nvPr/>
        </p:nvSpPr>
        <p:spPr bwMode="auto">
          <a:xfrm>
            <a:off x="4876800" y="2624138"/>
            <a:ext cx="0" cy="838200"/>
          </a:xfrm>
          <a:prstGeom prst="line">
            <a:avLst/>
          </a:prstGeom>
          <a:noFill/>
          <a:ln w="28575">
            <a:solidFill>
              <a:schemeClr val="accent1"/>
            </a:solidFill>
            <a:round/>
            <a:headEnd/>
            <a:tailEnd/>
          </a:ln>
        </p:spPr>
        <p:txBody>
          <a:bodyPr>
            <a:spAutoFit/>
          </a:bodyPr>
          <a:lstStyle/>
          <a:p>
            <a:endParaRPr lang="en-US"/>
          </a:p>
        </p:txBody>
      </p:sp>
      <p:sp>
        <p:nvSpPr>
          <p:cNvPr id="66583" name="Text Box 41"/>
          <p:cNvSpPr txBox="1">
            <a:spLocks noChangeArrowheads="1"/>
          </p:cNvSpPr>
          <p:nvPr/>
        </p:nvSpPr>
        <p:spPr bwMode="auto">
          <a:xfrm>
            <a:off x="4267200" y="27003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p</a:t>
            </a:r>
          </a:p>
        </p:txBody>
      </p:sp>
      <p:sp>
        <p:nvSpPr>
          <p:cNvPr id="66584" name="Rectangle 42"/>
          <p:cNvSpPr>
            <a:spLocks noChangeArrowheads="1"/>
          </p:cNvSpPr>
          <p:nvPr/>
        </p:nvSpPr>
        <p:spPr bwMode="auto">
          <a:xfrm>
            <a:off x="304800" y="2198688"/>
            <a:ext cx="8382000" cy="1752600"/>
          </a:xfrm>
          <a:prstGeom prst="rect">
            <a:avLst/>
          </a:prstGeom>
          <a:noFill/>
          <a:ln w="9525">
            <a:solidFill>
              <a:srgbClr val="FF0000"/>
            </a:solidFill>
            <a:miter lim="800000"/>
            <a:headEnd/>
            <a:tailEnd/>
          </a:ln>
        </p:spPr>
        <p:txBody>
          <a:bodyPr wrap="none" anchor="ctr">
            <a:spAutoFit/>
          </a:bodyPr>
          <a:lstStyle/>
          <a:p>
            <a:endParaRPr lang="en-US">
              <a:latin typeface="Futura Bk"/>
            </a:endParaRPr>
          </a:p>
        </p:txBody>
      </p:sp>
      <p:sp>
        <p:nvSpPr>
          <p:cNvPr id="1768492" name="Text Box 44"/>
          <p:cNvSpPr txBox="1">
            <a:spLocks noChangeArrowheads="1"/>
          </p:cNvSpPr>
          <p:nvPr/>
        </p:nvSpPr>
        <p:spPr bwMode="auto">
          <a:xfrm>
            <a:off x="6248400" y="4711700"/>
            <a:ext cx="2362200" cy="947738"/>
          </a:xfrm>
          <a:prstGeom prst="rect">
            <a:avLst/>
          </a:prstGeom>
          <a:noFill/>
          <a:ln w="9525">
            <a:noFill/>
            <a:miter lim="800000"/>
            <a:headEnd/>
            <a:tailEnd/>
          </a:ln>
        </p:spPr>
        <p:txBody>
          <a:bodyPr>
            <a:spAutoFit/>
          </a:bodyPr>
          <a:lstStyle/>
          <a:p>
            <a:pPr algn="ctr">
              <a:spcBef>
                <a:spcPct val="50000"/>
              </a:spcBef>
            </a:pPr>
            <a:r>
              <a:rPr lang="en-US" sz="1600">
                <a:latin typeface="Futura Bk"/>
              </a:rPr>
              <a:t>Setsize = 6 (5+1) </a:t>
            </a:r>
          </a:p>
          <a:p>
            <a:pPr algn="ctr">
              <a:spcBef>
                <a:spcPct val="50000"/>
              </a:spcBef>
            </a:pPr>
            <a:r>
              <a:rPr lang="en-US" sz="1400">
                <a:latin typeface="Futura Bk"/>
              </a:rPr>
              <a:t>Usable space = 1280</a:t>
            </a:r>
            <a:r>
              <a:rPr lang="en-US" sz="1600">
                <a:latin typeface="Futura Bk"/>
              </a:rPr>
              <a:t> </a:t>
            </a:r>
            <a:r>
              <a:rPr lang="en-US" sz="1400">
                <a:latin typeface="Futura Bk"/>
              </a:rPr>
              <a:t>MB</a:t>
            </a:r>
            <a:r>
              <a:rPr lang="en-US" sz="1600">
                <a:latin typeface="Futura Bk"/>
              </a:rPr>
              <a:t> (5*256)</a:t>
            </a:r>
          </a:p>
        </p:txBody>
      </p:sp>
      <p:sp>
        <p:nvSpPr>
          <p:cNvPr id="66586" name="Oval 45"/>
          <p:cNvSpPr>
            <a:spLocks noChangeArrowheads="1"/>
          </p:cNvSpPr>
          <p:nvPr/>
        </p:nvSpPr>
        <p:spPr bwMode="auto">
          <a:xfrm>
            <a:off x="457200" y="46164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87" name="Oval 46"/>
          <p:cNvSpPr>
            <a:spLocks noChangeArrowheads="1"/>
          </p:cNvSpPr>
          <p:nvPr/>
        </p:nvSpPr>
        <p:spPr bwMode="auto">
          <a:xfrm>
            <a:off x="457200" y="54546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88" name="Line 47"/>
          <p:cNvSpPr>
            <a:spLocks noChangeShapeType="1"/>
          </p:cNvSpPr>
          <p:nvPr/>
        </p:nvSpPr>
        <p:spPr bwMode="auto">
          <a:xfrm>
            <a:off x="457200" y="4768850"/>
            <a:ext cx="1588" cy="762000"/>
          </a:xfrm>
          <a:prstGeom prst="line">
            <a:avLst/>
          </a:prstGeom>
          <a:noFill/>
          <a:ln w="28575">
            <a:solidFill>
              <a:schemeClr val="accent1"/>
            </a:solidFill>
            <a:round/>
            <a:headEnd/>
            <a:tailEnd/>
          </a:ln>
        </p:spPr>
        <p:txBody>
          <a:bodyPr>
            <a:spAutoFit/>
          </a:bodyPr>
          <a:lstStyle/>
          <a:p>
            <a:endParaRPr lang="en-US"/>
          </a:p>
        </p:txBody>
      </p:sp>
      <p:sp>
        <p:nvSpPr>
          <p:cNvPr id="66589" name="Line 48"/>
          <p:cNvSpPr>
            <a:spLocks noChangeShapeType="1"/>
          </p:cNvSpPr>
          <p:nvPr/>
        </p:nvSpPr>
        <p:spPr bwMode="auto">
          <a:xfrm>
            <a:off x="1219200" y="4768850"/>
            <a:ext cx="1588" cy="762000"/>
          </a:xfrm>
          <a:prstGeom prst="line">
            <a:avLst/>
          </a:prstGeom>
          <a:noFill/>
          <a:ln w="28575">
            <a:solidFill>
              <a:schemeClr val="accent1"/>
            </a:solidFill>
            <a:round/>
            <a:headEnd/>
            <a:tailEnd/>
          </a:ln>
        </p:spPr>
        <p:txBody>
          <a:bodyPr>
            <a:spAutoFit/>
          </a:bodyPr>
          <a:lstStyle/>
          <a:p>
            <a:endParaRPr lang="en-US"/>
          </a:p>
        </p:txBody>
      </p:sp>
      <p:sp>
        <p:nvSpPr>
          <p:cNvPr id="66590" name="Text Box 49"/>
          <p:cNvSpPr txBox="1">
            <a:spLocks noChangeArrowheads="1"/>
          </p:cNvSpPr>
          <p:nvPr/>
        </p:nvSpPr>
        <p:spPr bwMode="auto">
          <a:xfrm>
            <a:off x="609600" y="484505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591" name="Oval 50"/>
          <p:cNvSpPr>
            <a:spLocks noChangeArrowheads="1"/>
          </p:cNvSpPr>
          <p:nvPr/>
        </p:nvSpPr>
        <p:spPr bwMode="auto">
          <a:xfrm>
            <a:off x="1447800" y="54546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92" name="Oval 51"/>
          <p:cNvSpPr>
            <a:spLocks noChangeArrowheads="1"/>
          </p:cNvSpPr>
          <p:nvPr/>
        </p:nvSpPr>
        <p:spPr bwMode="auto">
          <a:xfrm>
            <a:off x="1447800" y="46164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93" name="Line 52"/>
          <p:cNvSpPr>
            <a:spLocks noChangeShapeType="1"/>
          </p:cNvSpPr>
          <p:nvPr/>
        </p:nvSpPr>
        <p:spPr bwMode="auto">
          <a:xfrm>
            <a:off x="1447800" y="4768850"/>
            <a:ext cx="1588" cy="838200"/>
          </a:xfrm>
          <a:prstGeom prst="line">
            <a:avLst/>
          </a:prstGeom>
          <a:noFill/>
          <a:ln w="28575">
            <a:solidFill>
              <a:schemeClr val="accent1"/>
            </a:solidFill>
            <a:round/>
            <a:headEnd/>
            <a:tailEnd/>
          </a:ln>
        </p:spPr>
        <p:txBody>
          <a:bodyPr>
            <a:spAutoFit/>
          </a:bodyPr>
          <a:lstStyle/>
          <a:p>
            <a:endParaRPr lang="en-US"/>
          </a:p>
        </p:txBody>
      </p:sp>
      <p:sp>
        <p:nvSpPr>
          <p:cNvPr id="66594" name="Line 53"/>
          <p:cNvSpPr>
            <a:spLocks noChangeShapeType="1"/>
          </p:cNvSpPr>
          <p:nvPr/>
        </p:nvSpPr>
        <p:spPr bwMode="auto">
          <a:xfrm>
            <a:off x="2209800" y="4768850"/>
            <a:ext cx="1588" cy="838200"/>
          </a:xfrm>
          <a:prstGeom prst="line">
            <a:avLst/>
          </a:prstGeom>
          <a:noFill/>
          <a:ln w="28575">
            <a:solidFill>
              <a:schemeClr val="accent1"/>
            </a:solidFill>
            <a:round/>
            <a:headEnd/>
            <a:tailEnd/>
          </a:ln>
        </p:spPr>
        <p:txBody>
          <a:bodyPr>
            <a:spAutoFit/>
          </a:bodyPr>
          <a:lstStyle/>
          <a:p>
            <a:endParaRPr lang="en-US"/>
          </a:p>
        </p:txBody>
      </p:sp>
      <p:sp>
        <p:nvSpPr>
          <p:cNvPr id="66595" name="Text Box 54"/>
          <p:cNvSpPr txBox="1">
            <a:spLocks noChangeArrowheads="1"/>
          </p:cNvSpPr>
          <p:nvPr/>
        </p:nvSpPr>
        <p:spPr bwMode="auto">
          <a:xfrm>
            <a:off x="1600200" y="484505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596" name="Oval 55"/>
          <p:cNvSpPr>
            <a:spLocks noChangeArrowheads="1"/>
          </p:cNvSpPr>
          <p:nvPr/>
        </p:nvSpPr>
        <p:spPr bwMode="auto">
          <a:xfrm>
            <a:off x="2438400" y="46164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97" name="Oval 56"/>
          <p:cNvSpPr>
            <a:spLocks noChangeArrowheads="1"/>
          </p:cNvSpPr>
          <p:nvPr/>
        </p:nvSpPr>
        <p:spPr bwMode="auto">
          <a:xfrm>
            <a:off x="2438400" y="54546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598" name="Line 57"/>
          <p:cNvSpPr>
            <a:spLocks noChangeShapeType="1"/>
          </p:cNvSpPr>
          <p:nvPr/>
        </p:nvSpPr>
        <p:spPr bwMode="auto">
          <a:xfrm>
            <a:off x="2438400" y="4768850"/>
            <a:ext cx="1588" cy="762000"/>
          </a:xfrm>
          <a:prstGeom prst="line">
            <a:avLst/>
          </a:prstGeom>
          <a:noFill/>
          <a:ln w="28575">
            <a:solidFill>
              <a:schemeClr val="accent1"/>
            </a:solidFill>
            <a:round/>
            <a:headEnd/>
            <a:tailEnd/>
          </a:ln>
        </p:spPr>
        <p:txBody>
          <a:bodyPr>
            <a:spAutoFit/>
          </a:bodyPr>
          <a:lstStyle/>
          <a:p>
            <a:endParaRPr lang="en-US"/>
          </a:p>
        </p:txBody>
      </p:sp>
      <p:sp>
        <p:nvSpPr>
          <p:cNvPr id="66599" name="Line 58"/>
          <p:cNvSpPr>
            <a:spLocks noChangeShapeType="1"/>
          </p:cNvSpPr>
          <p:nvPr/>
        </p:nvSpPr>
        <p:spPr bwMode="auto">
          <a:xfrm>
            <a:off x="3200400" y="4768850"/>
            <a:ext cx="1588" cy="762000"/>
          </a:xfrm>
          <a:prstGeom prst="line">
            <a:avLst/>
          </a:prstGeom>
          <a:noFill/>
          <a:ln w="28575">
            <a:solidFill>
              <a:schemeClr val="accent1"/>
            </a:solidFill>
            <a:round/>
            <a:headEnd/>
            <a:tailEnd/>
          </a:ln>
        </p:spPr>
        <p:txBody>
          <a:bodyPr>
            <a:spAutoFit/>
          </a:bodyPr>
          <a:lstStyle/>
          <a:p>
            <a:endParaRPr lang="en-US"/>
          </a:p>
        </p:txBody>
      </p:sp>
      <p:sp>
        <p:nvSpPr>
          <p:cNvPr id="66600" name="Text Box 59"/>
          <p:cNvSpPr txBox="1">
            <a:spLocks noChangeArrowheads="1"/>
          </p:cNvSpPr>
          <p:nvPr/>
        </p:nvSpPr>
        <p:spPr bwMode="auto">
          <a:xfrm>
            <a:off x="2590800" y="484505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601" name="Oval 60"/>
          <p:cNvSpPr>
            <a:spLocks noChangeArrowheads="1"/>
          </p:cNvSpPr>
          <p:nvPr/>
        </p:nvSpPr>
        <p:spPr bwMode="auto">
          <a:xfrm>
            <a:off x="3352800" y="46164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602" name="Oval 61"/>
          <p:cNvSpPr>
            <a:spLocks noChangeArrowheads="1"/>
          </p:cNvSpPr>
          <p:nvPr/>
        </p:nvSpPr>
        <p:spPr bwMode="auto">
          <a:xfrm>
            <a:off x="3352800" y="54546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603" name="Line 62"/>
          <p:cNvSpPr>
            <a:spLocks noChangeShapeType="1"/>
          </p:cNvSpPr>
          <p:nvPr/>
        </p:nvSpPr>
        <p:spPr bwMode="auto">
          <a:xfrm>
            <a:off x="3352800" y="4768850"/>
            <a:ext cx="1588" cy="762000"/>
          </a:xfrm>
          <a:prstGeom prst="line">
            <a:avLst/>
          </a:prstGeom>
          <a:noFill/>
          <a:ln w="28575">
            <a:solidFill>
              <a:schemeClr val="accent1"/>
            </a:solidFill>
            <a:round/>
            <a:headEnd/>
            <a:tailEnd/>
          </a:ln>
        </p:spPr>
        <p:txBody>
          <a:bodyPr>
            <a:spAutoFit/>
          </a:bodyPr>
          <a:lstStyle/>
          <a:p>
            <a:endParaRPr lang="en-US"/>
          </a:p>
        </p:txBody>
      </p:sp>
      <p:sp>
        <p:nvSpPr>
          <p:cNvPr id="66604" name="Line 63"/>
          <p:cNvSpPr>
            <a:spLocks noChangeShapeType="1"/>
          </p:cNvSpPr>
          <p:nvPr/>
        </p:nvSpPr>
        <p:spPr bwMode="auto">
          <a:xfrm>
            <a:off x="4114800" y="4768850"/>
            <a:ext cx="1588" cy="762000"/>
          </a:xfrm>
          <a:prstGeom prst="line">
            <a:avLst/>
          </a:prstGeom>
          <a:noFill/>
          <a:ln w="28575">
            <a:solidFill>
              <a:schemeClr val="accent1"/>
            </a:solidFill>
            <a:round/>
            <a:headEnd/>
            <a:tailEnd/>
          </a:ln>
        </p:spPr>
        <p:txBody>
          <a:bodyPr>
            <a:spAutoFit/>
          </a:bodyPr>
          <a:lstStyle/>
          <a:p>
            <a:endParaRPr lang="en-US"/>
          </a:p>
        </p:txBody>
      </p:sp>
      <p:sp>
        <p:nvSpPr>
          <p:cNvPr id="66605" name="Text Box 64"/>
          <p:cNvSpPr txBox="1">
            <a:spLocks noChangeArrowheads="1"/>
          </p:cNvSpPr>
          <p:nvPr/>
        </p:nvSpPr>
        <p:spPr bwMode="auto">
          <a:xfrm>
            <a:off x="3505200" y="484505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606" name="Rectangle 65"/>
          <p:cNvSpPr>
            <a:spLocks noChangeArrowheads="1"/>
          </p:cNvSpPr>
          <p:nvPr/>
        </p:nvSpPr>
        <p:spPr bwMode="auto">
          <a:xfrm>
            <a:off x="304800" y="4273550"/>
            <a:ext cx="8382000" cy="1752600"/>
          </a:xfrm>
          <a:prstGeom prst="rect">
            <a:avLst/>
          </a:prstGeom>
          <a:noFill/>
          <a:ln w="9525">
            <a:solidFill>
              <a:srgbClr val="FF0000"/>
            </a:solidFill>
            <a:miter lim="800000"/>
            <a:headEnd/>
            <a:tailEnd/>
          </a:ln>
        </p:spPr>
        <p:txBody>
          <a:bodyPr wrap="none" anchor="ctr">
            <a:spAutoFit/>
          </a:bodyPr>
          <a:lstStyle/>
          <a:p>
            <a:endParaRPr lang="en-US">
              <a:latin typeface="Futura Bk"/>
            </a:endParaRPr>
          </a:p>
        </p:txBody>
      </p:sp>
      <p:sp>
        <p:nvSpPr>
          <p:cNvPr id="66607" name="Oval 66"/>
          <p:cNvSpPr>
            <a:spLocks noChangeArrowheads="1"/>
          </p:cNvSpPr>
          <p:nvPr/>
        </p:nvSpPr>
        <p:spPr bwMode="auto">
          <a:xfrm>
            <a:off x="4267200" y="46164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608" name="Line 67"/>
          <p:cNvSpPr>
            <a:spLocks noChangeShapeType="1"/>
          </p:cNvSpPr>
          <p:nvPr/>
        </p:nvSpPr>
        <p:spPr bwMode="auto">
          <a:xfrm>
            <a:off x="4267200" y="4768850"/>
            <a:ext cx="1588" cy="762000"/>
          </a:xfrm>
          <a:prstGeom prst="line">
            <a:avLst/>
          </a:prstGeom>
          <a:noFill/>
          <a:ln w="28575">
            <a:solidFill>
              <a:schemeClr val="accent1"/>
            </a:solidFill>
            <a:round/>
            <a:headEnd/>
            <a:tailEnd/>
          </a:ln>
        </p:spPr>
        <p:txBody>
          <a:bodyPr>
            <a:spAutoFit/>
          </a:bodyPr>
          <a:lstStyle/>
          <a:p>
            <a:endParaRPr lang="en-US"/>
          </a:p>
        </p:txBody>
      </p:sp>
      <p:sp>
        <p:nvSpPr>
          <p:cNvPr id="66609" name="Line 68"/>
          <p:cNvSpPr>
            <a:spLocks noChangeShapeType="1"/>
          </p:cNvSpPr>
          <p:nvPr/>
        </p:nvSpPr>
        <p:spPr bwMode="auto">
          <a:xfrm>
            <a:off x="5029200" y="4768850"/>
            <a:ext cx="1588" cy="762000"/>
          </a:xfrm>
          <a:prstGeom prst="line">
            <a:avLst/>
          </a:prstGeom>
          <a:noFill/>
          <a:ln w="28575">
            <a:solidFill>
              <a:schemeClr val="accent1"/>
            </a:solidFill>
            <a:round/>
            <a:headEnd/>
            <a:tailEnd/>
          </a:ln>
        </p:spPr>
        <p:txBody>
          <a:bodyPr>
            <a:spAutoFit/>
          </a:bodyPr>
          <a:lstStyle/>
          <a:p>
            <a:endParaRPr lang="en-US"/>
          </a:p>
        </p:txBody>
      </p:sp>
      <p:sp>
        <p:nvSpPr>
          <p:cNvPr id="66610" name="Text Box 69"/>
          <p:cNvSpPr txBox="1">
            <a:spLocks noChangeArrowheads="1"/>
          </p:cNvSpPr>
          <p:nvPr/>
        </p:nvSpPr>
        <p:spPr bwMode="auto">
          <a:xfrm>
            <a:off x="4419600" y="484505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611" name="Oval 70"/>
          <p:cNvSpPr>
            <a:spLocks noChangeArrowheads="1"/>
          </p:cNvSpPr>
          <p:nvPr/>
        </p:nvSpPr>
        <p:spPr bwMode="auto">
          <a:xfrm>
            <a:off x="4267200" y="54546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612" name="Oval 71"/>
          <p:cNvSpPr>
            <a:spLocks noChangeArrowheads="1"/>
          </p:cNvSpPr>
          <p:nvPr/>
        </p:nvSpPr>
        <p:spPr bwMode="auto">
          <a:xfrm>
            <a:off x="5181600" y="46164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613" name="Line 72"/>
          <p:cNvSpPr>
            <a:spLocks noChangeShapeType="1"/>
          </p:cNvSpPr>
          <p:nvPr/>
        </p:nvSpPr>
        <p:spPr bwMode="auto">
          <a:xfrm>
            <a:off x="5181600" y="4768850"/>
            <a:ext cx="1588" cy="762000"/>
          </a:xfrm>
          <a:prstGeom prst="line">
            <a:avLst/>
          </a:prstGeom>
          <a:noFill/>
          <a:ln w="28575">
            <a:solidFill>
              <a:schemeClr val="accent1"/>
            </a:solidFill>
            <a:round/>
            <a:headEnd/>
            <a:tailEnd/>
          </a:ln>
        </p:spPr>
        <p:txBody>
          <a:bodyPr>
            <a:spAutoFit/>
          </a:bodyPr>
          <a:lstStyle/>
          <a:p>
            <a:endParaRPr lang="en-US"/>
          </a:p>
        </p:txBody>
      </p:sp>
      <p:sp>
        <p:nvSpPr>
          <p:cNvPr id="66614" name="Line 73"/>
          <p:cNvSpPr>
            <a:spLocks noChangeShapeType="1"/>
          </p:cNvSpPr>
          <p:nvPr/>
        </p:nvSpPr>
        <p:spPr bwMode="auto">
          <a:xfrm>
            <a:off x="5943600" y="4768850"/>
            <a:ext cx="1588" cy="762000"/>
          </a:xfrm>
          <a:prstGeom prst="line">
            <a:avLst/>
          </a:prstGeom>
          <a:noFill/>
          <a:ln w="28575">
            <a:solidFill>
              <a:schemeClr val="accent1"/>
            </a:solidFill>
            <a:round/>
            <a:headEnd/>
            <a:tailEnd/>
          </a:ln>
        </p:spPr>
        <p:txBody>
          <a:bodyPr>
            <a:spAutoFit/>
          </a:bodyPr>
          <a:lstStyle/>
          <a:p>
            <a:endParaRPr lang="en-US"/>
          </a:p>
        </p:txBody>
      </p:sp>
      <p:sp>
        <p:nvSpPr>
          <p:cNvPr id="66615" name="Text Box 74"/>
          <p:cNvSpPr txBox="1">
            <a:spLocks noChangeArrowheads="1"/>
          </p:cNvSpPr>
          <p:nvPr/>
        </p:nvSpPr>
        <p:spPr bwMode="auto">
          <a:xfrm>
            <a:off x="5334000" y="484505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p</a:t>
            </a:r>
          </a:p>
        </p:txBody>
      </p:sp>
      <p:sp>
        <p:nvSpPr>
          <p:cNvPr id="66616" name="Oval 75"/>
          <p:cNvSpPr>
            <a:spLocks noChangeArrowheads="1"/>
          </p:cNvSpPr>
          <p:nvPr/>
        </p:nvSpPr>
        <p:spPr bwMode="auto">
          <a:xfrm>
            <a:off x="5181600" y="545465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6617" name="Text Box 76"/>
          <p:cNvSpPr txBox="1">
            <a:spLocks noChangeArrowheads="1"/>
          </p:cNvSpPr>
          <p:nvPr/>
        </p:nvSpPr>
        <p:spPr bwMode="auto">
          <a:xfrm>
            <a:off x="1371600" y="29289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618" name="Text Box 77"/>
          <p:cNvSpPr txBox="1">
            <a:spLocks noChangeArrowheads="1"/>
          </p:cNvSpPr>
          <p:nvPr/>
        </p:nvSpPr>
        <p:spPr bwMode="auto">
          <a:xfrm>
            <a:off x="2362200" y="29289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619" name="Text Box 78"/>
          <p:cNvSpPr txBox="1">
            <a:spLocks noChangeArrowheads="1"/>
          </p:cNvSpPr>
          <p:nvPr/>
        </p:nvSpPr>
        <p:spPr bwMode="auto">
          <a:xfrm>
            <a:off x="3352800" y="29289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p</a:t>
            </a:r>
          </a:p>
        </p:txBody>
      </p:sp>
      <p:sp>
        <p:nvSpPr>
          <p:cNvPr id="66620" name="Text Box 79"/>
          <p:cNvSpPr txBox="1">
            <a:spLocks noChangeArrowheads="1"/>
          </p:cNvSpPr>
          <p:nvPr/>
        </p:nvSpPr>
        <p:spPr bwMode="auto">
          <a:xfrm>
            <a:off x="4267200" y="29289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621" name="Text Box 80"/>
          <p:cNvSpPr txBox="1">
            <a:spLocks noChangeArrowheads="1"/>
          </p:cNvSpPr>
          <p:nvPr/>
        </p:nvSpPr>
        <p:spPr bwMode="auto">
          <a:xfrm>
            <a:off x="4267200" y="31575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622" name="Text Box 81"/>
          <p:cNvSpPr txBox="1">
            <a:spLocks noChangeArrowheads="1"/>
          </p:cNvSpPr>
          <p:nvPr/>
        </p:nvSpPr>
        <p:spPr bwMode="auto">
          <a:xfrm>
            <a:off x="2362200" y="31575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p</a:t>
            </a:r>
          </a:p>
        </p:txBody>
      </p:sp>
      <p:sp>
        <p:nvSpPr>
          <p:cNvPr id="66623" name="Text Box 82"/>
          <p:cNvSpPr txBox="1">
            <a:spLocks noChangeArrowheads="1"/>
          </p:cNvSpPr>
          <p:nvPr/>
        </p:nvSpPr>
        <p:spPr bwMode="auto">
          <a:xfrm>
            <a:off x="3352800" y="31575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6624" name="Text Box 83"/>
          <p:cNvSpPr txBox="1">
            <a:spLocks noChangeArrowheads="1"/>
          </p:cNvSpPr>
          <p:nvPr/>
        </p:nvSpPr>
        <p:spPr bwMode="auto">
          <a:xfrm>
            <a:off x="1371600" y="3157538"/>
            <a:ext cx="457200" cy="223837"/>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68462"/>
                                        </p:tgtEl>
                                        <p:attrNameLst>
                                          <p:attrName>style.visibility</p:attrName>
                                        </p:attrNameLst>
                                      </p:cBhvr>
                                      <p:to>
                                        <p:strVal val="visible"/>
                                      </p:to>
                                    </p:set>
                                    <p:anim calcmode="lin" valueType="num">
                                      <p:cBhvr additive="base">
                                        <p:cTn id="7" dur="500" fill="hold"/>
                                        <p:tgtEl>
                                          <p:spTgt spid="1768462"/>
                                        </p:tgtEl>
                                        <p:attrNameLst>
                                          <p:attrName>ppt_x</p:attrName>
                                        </p:attrNameLst>
                                      </p:cBhvr>
                                      <p:tavLst>
                                        <p:tav tm="0">
                                          <p:val>
                                            <p:strVal val="#ppt_x"/>
                                          </p:val>
                                        </p:tav>
                                        <p:tav tm="100000">
                                          <p:val>
                                            <p:strVal val="#ppt_x"/>
                                          </p:val>
                                        </p:tav>
                                      </p:tavLst>
                                    </p:anim>
                                    <p:anim calcmode="lin" valueType="num">
                                      <p:cBhvr additive="base">
                                        <p:cTn id="8" dur="500" fill="hold"/>
                                        <p:tgtEl>
                                          <p:spTgt spid="176846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68492"/>
                                        </p:tgtEl>
                                        <p:attrNameLst>
                                          <p:attrName>style.visibility</p:attrName>
                                        </p:attrNameLst>
                                      </p:cBhvr>
                                      <p:to>
                                        <p:strVal val="visible"/>
                                      </p:to>
                                    </p:set>
                                    <p:anim calcmode="lin" valueType="num">
                                      <p:cBhvr additive="base">
                                        <p:cTn id="13" dur="500" fill="hold"/>
                                        <p:tgtEl>
                                          <p:spTgt spid="1768492"/>
                                        </p:tgtEl>
                                        <p:attrNameLst>
                                          <p:attrName>ppt_x</p:attrName>
                                        </p:attrNameLst>
                                      </p:cBhvr>
                                      <p:tavLst>
                                        <p:tav tm="0">
                                          <p:val>
                                            <p:strVal val="#ppt_x"/>
                                          </p:val>
                                        </p:tav>
                                        <p:tav tm="100000">
                                          <p:val>
                                            <p:strVal val="#ppt_x"/>
                                          </p:val>
                                        </p:tav>
                                      </p:tavLst>
                                    </p:anim>
                                    <p:anim calcmode="lin" valueType="num">
                                      <p:cBhvr additive="base">
                                        <p:cTn id="14" dur="500" fill="hold"/>
                                        <p:tgtEl>
                                          <p:spTgt spid="17684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8462" grpId="0"/>
      <p:bldP spid="176849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p:cNvSpPr>
          <p:nvPr>
            <p:ph type="title"/>
          </p:nvPr>
        </p:nvSpPr>
        <p:spPr bwMode="auto">
          <a:noFill/>
        </p:spPr>
        <p:txBody>
          <a:bodyPr wrap="square" numCol="1" anchorCtr="0" compatLnSpc="1">
            <a:prstTxWarp prst="textNoShape">
              <a:avLst/>
            </a:prstTxWarp>
          </a:bodyPr>
          <a:lstStyle/>
          <a:p>
            <a:r>
              <a:rPr lang="en-US" cap="none" smtClean="0"/>
              <a:t>Course Objectives</a:t>
            </a:r>
          </a:p>
        </p:txBody>
      </p:sp>
      <p:sp>
        <p:nvSpPr>
          <p:cNvPr id="95235" name="Rectangle 3"/>
          <p:cNvSpPr>
            <a:spLocks noGrp="1"/>
          </p:cNvSpPr>
          <p:nvPr>
            <p:ph type="body" idx="1"/>
          </p:nvPr>
        </p:nvSpPr>
        <p:spPr/>
        <p:txBody>
          <a:bodyPr/>
          <a:lstStyle/>
          <a:p>
            <a:pPr>
              <a:lnSpc>
                <a:spcPct val="90000"/>
              </a:lnSpc>
            </a:pPr>
            <a:r>
              <a:rPr lang="en-US" smtClean="0"/>
              <a:t>At the end of this presentation the student should be able to :</a:t>
            </a:r>
            <a:br>
              <a:rPr lang="en-US" smtClean="0"/>
            </a:br>
            <a:endParaRPr lang="en-US" smtClean="0"/>
          </a:p>
          <a:p>
            <a:pPr lvl="1">
              <a:lnSpc>
                <a:spcPct val="90000"/>
              </a:lnSpc>
            </a:pPr>
            <a:r>
              <a:rPr lang="en-US" smtClean="0"/>
              <a:t>Understand InFormOs Software Architecture</a:t>
            </a:r>
            <a:br>
              <a:rPr lang="en-US" smtClean="0"/>
            </a:br>
            <a:endParaRPr lang="en-US" smtClean="0"/>
          </a:p>
          <a:p>
            <a:pPr lvl="1">
              <a:lnSpc>
                <a:spcPct val="90000"/>
              </a:lnSpc>
            </a:pPr>
            <a:endParaRPr lang="en-US" smtClean="0"/>
          </a:p>
          <a:p>
            <a:pPr lvl="1">
              <a:lnSpc>
                <a:spcPct val="90000"/>
              </a:lnSpc>
            </a:pPr>
            <a:r>
              <a:rPr lang="en-US" smtClean="0"/>
              <a:t>Understand InFormOS RAID concepts</a:t>
            </a:r>
            <a:br>
              <a:rPr lang="en-US" smtClean="0"/>
            </a:br>
            <a:r>
              <a:rPr lang="en-US" smtClean="0"/>
              <a:t/>
            </a:r>
            <a:br>
              <a:rPr lang="en-US" smtClean="0"/>
            </a:br>
            <a:endParaRPr lang="en-US" smtClean="0"/>
          </a:p>
          <a:p>
            <a:pPr lvl="1">
              <a:lnSpc>
                <a:spcPct val="90000"/>
              </a:lnSpc>
            </a:pPr>
            <a:r>
              <a:rPr lang="en-US" smtClean="0"/>
              <a:t>Understand concepts of InServ Chunklets</a:t>
            </a:r>
            <a:br>
              <a:rPr lang="en-US" smtClean="0"/>
            </a:br>
            <a:r>
              <a:rPr lang="en-US" smtClean="0"/>
              <a:t/>
            </a:r>
            <a:br>
              <a:rPr lang="en-US" smtClean="0"/>
            </a:br>
            <a:endParaRPr lang="en-US" smtClean="0"/>
          </a:p>
          <a:p>
            <a:pPr lvl="1">
              <a:lnSpc>
                <a:spcPct val="90000"/>
              </a:lnSpc>
            </a:pPr>
            <a:r>
              <a:rPr lang="en-US" smtClean="0"/>
              <a:t>Understand InFormOS Logical Disks (LDs)</a:t>
            </a:r>
            <a:br>
              <a:rPr lang="en-US" smtClean="0"/>
            </a:br>
            <a:r>
              <a:rPr lang="en-US" smtClean="0"/>
              <a:t/>
            </a:r>
            <a:br>
              <a:rPr lang="en-US" smtClean="0"/>
            </a:br>
            <a:endParaRPr lang="en-US" smtClean="0"/>
          </a:p>
          <a:p>
            <a:pPr lvl="1">
              <a:lnSpc>
                <a:spcPct val="90000"/>
              </a:lnSpc>
            </a:pPr>
            <a:r>
              <a:rPr lang="en-US" smtClean="0"/>
              <a:t>Understand InFormOS Virtual Volumes</a:t>
            </a:r>
            <a:br>
              <a:rPr lang="en-US" smtClean="0"/>
            </a:br>
            <a:r>
              <a:rPr lang="en-US" smtClean="0"/>
              <a:t/>
            </a:r>
            <a:br>
              <a:rPr lang="en-US" smtClean="0"/>
            </a:br>
            <a:r>
              <a:rPr lang="en-US" smtClean="0"/>
              <a:t/>
            </a:r>
            <a:br>
              <a:rPr lang="en-US" smtClean="0"/>
            </a:br>
            <a:endParaRPr lang="en-US" smtClean="0"/>
          </a:p>
          <a:p>
            <a:pPr lvl="1">
              <a:lnSpc>
                <a:spcPct val="90000"/>
              </a:lnSpc>
            </a:pPr>
            <a:endParaRPr lang="en-US" smtClean="0"/>
          </a:p>
          <a:p>
            <a:pPr lvl="1">
              <a:lnSpc>
                <a:spcPct val="90000"/>
              </a:lnSpc>
            </a:pPr>
            <a:endParaRPr lang="en-US" smtClean="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6642" name="Rectangle 2"/>
          <p:cNvSpPr>
            <a:spLocks noGrp="1" noChangeArrowheads="1"/>
          </p:cNvSpPr>
          <p:nvPr>
            <p:ph type="title"/>
          </p:nvPr>
        </p:nvSpPr>
        <p:spPr>
          <a:xfrm>
            <a:off x="339725" y="338138"/>
            <a:ext cx="8504238" cy="439737"/>
          </a:xfrm>
        </p:spPr>
        <p:txBody>
          <a:bodyPr/>
          <a:lstStyle/>
          <a:p>
            <a:pPr>
              <a:defRPr/>
            </a:pPr>
            <a:r>
              <a:rPr lang="en-US" dirty="0" smtClean="0"/>
              <a:t>3PAR RAID 5 Concepts </a:t>
            </a:r>
            <a:r>
              <a:rPr lang="en-US" sz="2000" dirty="0" smtClean="0"/>
              <a:t>(2 of 2)</a:t>
            </a:r>
            <a:endParaRPr lang="en-US" sz="2000" dirty="0"/>
          </a:p>
        </p:txBody>
      </p:sp>
      <p:sp>
        <p:nvSpPr>
          <p:cNvPr id="68610" name="Oval 27"/>
          <p:cNvSpPr>
            <a:spLocks noChangeArrowheads="1"/>
          </p:cNvSpPr>
          <p:nvPr/>
        </p:nvSpPr>
        <p:spPr bwMode="auto">
          <a:xfrm>
            <a:off x="381000" y="18288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11" name="Oval 28"/>
          <p:cNvSpPr>
            <a:spLocks noChangeArrowheads="1"/>
          </p:cNvSpPr>
          <p:nvPr/>
        </p:nvSpPr>
        <p:spPr bwMode="auto">
          <a:xfrm>
            <a:off x="381000" y="26670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12" name="Line 29"/>
          <p:cNvSpPr>
            <a:spLocks noChangeShapeType="1"/>
          </p:cNvSpPr>
          <p:nvPr/>
        </p:nvSpPr>
        <p:spPr bwMode="auto">
          <a:xfrm>
            <a:off x="3810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13" name="Line 30"/>
          <p:cNvSpPr>
            <a:spLocks noChangeShapeType="1"/>
          </p:cNvSpPr>
          <p:nvPr/>
        </p:nvSpPr>
        <p:spPr bwMode="auto">
          <a:xfrm>
            <a:off x="11430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14" name="Text Box 31"/>
          <p:cNvSpPr txBox="1">
            <a:spLocks noChangeArrowheads="1"/>
          </p:cNvSpPr>
          <p:nvPr/>
        </p:nvSpPr>
        <p:spPr bwMode="auto">
          <a:xfrm>
            <a:off x="3429000" y="228600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8615" name="Oval 32"/>
          <p:cNvSpPr>
            <a:spLocks noChangeArrowheads="1"/>
          </p:cNvSpPr>
          <p:nvPr/>
        </p:nvSpPr>
        <p:spPr bwMode="auto">
          <a:xfrm>
            <a:off x="1371600" y="26670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16" name="Oval 33"/>
          <p:cNvSpPr>
            <a:spLocks noChangeArrowheads="1"/>
          </p:cNvSpPr>
          <p:nvPr/>
        </p:nvSpPr>
        <p:spPr bwMode="auto">
          <a:xfrm>
            <a:off x="1371600" y="18288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17" name="Line 34"/>
          <p:cNvSpPr>
            <a:spLocks noChangeShapeType="1"/>
          </p:cNvSpPr>
          <p:nvPr/>
        </p:nvSpPr>
        <p:spPr bwMode="auto">
          <a:xfrm>
            <a:off x="1371600" y="1905000"/>
            <a:ext cx="1588" cy="838200"/>
          </a:xfrm>
          <a:prstGeom prst="line">
            <a:avLst/>
          </a:prstGeom>
          <a:noFill/>
          <a:ln w="28575">
            <a:solidFill>
              <a:schemeClr val="accent1"/>
            </a:solidFill>
            <a:round/>
            <a:headEnd/>
            <a:tailEnd/>
          </a:ln>
        </p:spPr>
        <p:txBody>
          <a:bodyPr>
            <a:spAutoFit/>
          </a:bodyPr>
          <a:lstStyle/>
          <a:p>
            <a:endParaRPr lang="en-US"/>
          </a:p>
        </p:txBody>
      </p:sp>
      <p:sp>
        <p:nvSpPr>
          <p:cNvPr id="68618" name="Line 35"/>
          <p:cNvSpPr>
            <a:spLocks noChangeShapeType="1"/>
          </p:cNvSpPr>
          <p:nvPr/>
        </p:nvSpPr>
        <p:spPr bwMode="auto">
          <a:xfrm>
            <a:off x="2133600" y="1981200"/>
            <a:ext cx="0" cy="762000"/>
          </a:xfrm>
          <a:prstGeom prst="line">
            <a:avLst/>
          </a:prstGeom>
          <a:noFill/>
          <a:ln w="28575">
            <a:solidFill>
              <a:schemeClr val="accent1"/>
            </a:solidFill>
            <a:round/>
            <a:headEnd/>
            <a:tailEnd/>
          </a:ln>
        </p:spPr>
        <p:txBody>
          <a:bodyPr>
            <a:spAutoFit/>
          </a:bodyPr>
          <a:lstStyle/>
          <a:p>
            <a:endParaRPr lang="en-US"/>
          </a:p>
        </p:txBody>
      </p:sp>
      <p:sp>
        <p:nvSpPr>
          <p:cNvPr id="68619" name="Text Box 36"/>
          <p:cNvSpPr txBox="1">
            <a:spLocks noChangeArrowheads="1"/>
          </p:cNvSpPr>
          <p:nvPr/>
        </p:nvSpPr>
        <p:spPr bwMode="auto">
          <a:xfrm>
            <a:off x="4343400" y="228600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8620" name="Oval 37"/>
          <p:cNvSpPr>
            <a:spLocks noChangeArrowheads="1"/>
          </p:cNvSpPr>
          <p:nvPr/>
        </p:nvSpPr>
        <p:spPr bwMode="auto">
          <a:xfrm>
            <a:off x="2286000" y="18288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21" name="Oval 38"/>
          <p:cNvSpPr>
            <a:spLocks noChangeArrowheads="1"/>
          </p:cNvSpPr>
          <p:nvPr/>
        </p:nvSpPr>
        <p:spPr bwMode="auto">
          <a:xfrm>
            <a:off x="2286000" y="26670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22" name="Line 39"/>
          <p:cNvSpPr>
            <a:spLocks noChangeShapeType="1"/>
          </p:cNvSpPr>
          <p:nvPr/>
        </p:nvSpPr>
        <p:spPr bwMode="auto">
          <a:xfrm>
            <a:off x="22860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23" name="Line 40"/>
          <p:cNvSpPr>
            <a:spLocks noChangeShapeType="1"/>
          </p:cNvSpPr>
          <p:nvPr/>
        </p:nvSpPr>
        <p:spPr bwMode="auto">
          <a:xfrm>
            <a:off x="30480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24" name="Text Box 41"/>
          <p:cNvSpPr txBox="1">
            <a:spLocks noChangeArrowheads="1"/>
          </p:cNvSpPr>
          <p:nvPr/>
        </p:nvSpPr>
        <p:spPr bwMode="auto">
          <a:xfrm>
            <a:off x="5257800" y="228600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8625" name="Oval 42"/>
          <p:cNvSpPr>
            <a:spLocks noChangeArrowheads="1"/>
          </p:cNvSpPr>
          <p:nvPr/>
        </p:nvSpPr>
        <p:spPr bwMode="auto">
          <a:xfrm>
            <a:off x="3276600" y="18288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26" name="Oval 43"/>
          <p:cNvSpPr>
            <a:spLocks noChangeArrowheads="1"/>
          </p:cNvSpPr>
          <p:nvPr/>
        </p:nvSpPr>
        <p:spPr bwMode="auto">
          <a:xfrm>
            <a:off x="3276600" y="26670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27" name="Line 44"/>
          <p:cNvSpPr>
            <a:spLocks noChangeShapeType="1"/>
          </p:cNvSpPr>
          <p:nvPr/>
        </p:nvSpPr>
        <p:spPr bwMode="auto">
          <a:xfrm>
            <a:off x="32766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28" name="Line 45"/>
          <p:cNvSpPr>
            <a:spLocks noChangeShapeType="1"/>
          </p:cNvSpPr>
          <p:nvPr/>
        </p:nvSpPr>
        <p:spPr bwMode="auto">
          <a:xfrm>
            <a:off x="40386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29" name="Text Box 46"/>
          <p:cNvSpPr txBox="1">
            <a:spLocks noChangeArrowheads="1"/>
          </p:cNvSpPr>
          <p:nvPr/>
        </p:nvSpPr>
        <p:spPr bwMode="auto">
          <a:xfrm>
            <a:off x="6096000" y="228600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8630" name="Rectangle 47"/>
          <p:cNvSpPr>
            <a:spLocks noChangeArrowheads="1"/>
          </p:cNvSpPr>
          <p:nvPr/>
        </p:nvSpPr>
        <p:spPr bwMode="auto">
          <a:xfrm>
            <a:off x="304800" y="1371600"/>
            <a:ext cx="8382000" cy="4343400"/>
          </a:xfrm>
          <a:prstGeom prst="rect">
            <a:avLst/>
          </a:prstGeom>
          <a:noFill/>
          <a:ln w="9525">
            <a:solidFill>
              <a:srgbClr val="FF0000"/>
            </a:solidFill>
            <a:miter lim="800000"/>
            <a:headEnd/>
            <a:tailEnd/>
          </a:ln>
        </p:spPr>
        <p:txBody>
          <a:bodyPr anchor="ctr">
            <a:spAutoFit/>
          </a:bodyPr>
          <a:lstStyle/>
          <a:p>
            <a:endParaRPr lang="en-US">
              <a:latin typeface="Futura Bk"/>
            </a:endParaRPr>
          </a:p>
        </p:txBody>
      </p:sp>
      <p:sp>
        <p:nvSpPr>
          <p:cNvPr id="68631" name="Oval 48"/>
          <p:cNvSpPr>
            <a:spLocks noChangeArrowheads="1"/>
          </p:cNvSpPr>
          <p:nvPr/>
        </p:nvSpPr>
        <p:spPr bwMode="auto">
          <a:xfrm>
            <a:off x="4191000" y="18288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32" name="Line 49"/>
          <p:cNvSpPr>
            <a:spLocks noChangeShapeType="1"/>
          </p:cNvSpPr>
          <p:nvPr/>
        </p:nvSpPr>
        <p:spPr bwMode="auto">
          <a:xfrm>
            <a:off x="41910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33" name="Line 50"/>
          <p:cNvSpPr>
            <a:spLocks noChangeShapeType="1"/>
          </p:cNvSpPr>
          <p:nvPr/>
        </p:nvSpPr>
        <p:spPr bwMode="auto">
          <a:xfrm>
            <a:off x="49530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34" name="Text Box 51"/>
          <p:cNvSpPr txBox="1">
            <a:spLocks noChangeArrowheads="1"/>
          </p:cNvSpPr>
          <p:nvPr/>
        </p:nvSpPr>
        <p:spPr bwMode="auto">
          <a:xfrm>
            <a:off x="7010400" y="228600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8635" name="Oval 52"/>
          <p:cNvSpPr>
            <a:spLocks noChangeArrowheads="1"/>
          </p:cNvSpPr>
          <p:nvPr/>
        </p:nvSpPr>
        <p:spPr bwMode="auto">
          <a:xfrm>
            <a:off x="4191000" y="26670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36" name="Oval 53"/>
          <p:cNvSpPr>
            <a:spLocks noChangeArrowheads="1"/>
          </p:cNvSpPr>
          <p:nvPr/>
        </p:nvSpPr>
        <p:spPr bwMode="auto">
          <a:xfrm>
            <a:off x="5105400" y="1828800"/>
            <a:ext cx="762000" cy="228600"/>
          </a:xfrm>
          <a:prstGeom prst="ellipse">
            <a:avLst/>
          </a:prstGeom>
          <a:noFill/>
          <a:ln w="28575">
            <a:solidFill>
              <a:schemeClr val="accent1"/>
            </a:solidFill>
            <a:round/>
            <a:headEnd/>
            <a:tailEnd/>
          </a:ln>
        </p:spPr>
        <p:txBody>
          <a:bodyPr anchor="ctr">
            <a:spAutoFit/>
          </a:bodyPr>
          <a:lstStyle/>
          <a:p>
            <a:endParaRPr lang="en-US">
              <a:latin typeface="Futura Bk"/>
            </a:endParaRPr>
          </a:p>
        </p:txBody>
      </p:sp>
      <p:sp>
        <p:nvSpPr>
          <p:cNvPr id="68637" name="Line 54"/>
          <p:cNvSpPr>
            <a:spLocks noChangeShapeType="1"/>
          </p:cNvSpPr>
          <p:nvPr/>
        </p:nvSpPr>
        <p:spPr bwMode="auto">
          <a:xfrm>
            <a:off x="51054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38" name="Line 55"/>
          <p:cNvSpPr>
            <a:spLocks noChangeShapeType="1"/>
          </p:cNvSpPr>
          <p:nvPr/>
        </p:nvSpPr>
        <p:spPr bwMode="auto">
          <a:xfrm>
            <a:off x="58674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39" name="Text Box 56"/>
          <p:cNvSpPr txBox="1">
            <a:spLocks noChangeArrowheads="1"/>
          </p:cNvSpPr>
          <p:nvPr/>
        </p:nvSpPr>
        <p:spPr bwMode="auto">
          <a:xfrm>
            <a:off x="7924800" y="228600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p</a:t>
            </a:r>
          </a:p>
        </p:txBody>
      </p:sp>
      <p:sp>
        <p:nvSpPr>
          <p:cNvPr id="68640" name="Oval 57"/>
          <p:cNvSpPr>
            <a:spLocks noChangeArrowheads="1"/>
          </p:cNvSpPr>
          <p:nvPr/>
        </p:nvSpPr>
        <p:spPr bwMode="auto">
          <a:xfrm>
            <a:off x="5105400" y="26670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41" name="Oval 67"/>
          <p:cNvSpPr>
            <a:spLocks noChangeArrowheads="1"/>
          </p:cNvSpPr>
          <p:nvPr/>
        </p:nvSpPr>
        <p:spPr bwMode="auto">
          <a:xfrm>
            <a:off x="6019800" y="1828800"/>
            <a:ext cx="762000" cy="228600"/>
          </a:xfrm>
          <a:prstGeom prst="ellipse">
            <a:avLst/>
          </a:prstGeom>
          <a:noFill/>
          <a:ln w="28575">
            <a:solidFill>
              <a:schemeClr val="accent1"/>
            </a:solidFill>
            <a:round/>
            <a:headEnd/>
            <a:tailEnd/>
          </a:ln>
        </p:spPr>
        <p:txBody>
          <a:bodyPr anchor="ctr">
            <a:spAutoFit/>
          </a:bodyPr>
          <a:lstStyle/>
          <a:p>
            <a:endParaRPr lang="en-US">
              <a:latin typeface="Futura Bk"/>
            </a:endParaRPr>
          </a:p>
        </p:txBody>
      </p:sp>
      <p:sp>
        <p:nvSpPr>
          <p:cNvPr id="68642" name="Oval 68"/>
          <p:cNvSpPr>
            <a:spLocks noChangeArrowheads="1"/>
          </p:cNvSpPr>
          <p:nvPr/>
        </p:nvSpPr>
        <p:spPr bwMode="auto">
          <a:xfrm>
            <a:off x="6858000" y="1828800"/>
            <a:ext cx="762000" cy="228600"/>
          </a:xfrm>
          <a:prstGeom prst="ellipse">
            <a:avLst/>
          </a:prstGeom>
          <a:noFill/>
          <a:ln w="28575">
            <a:solidFill>
              <a:schemeClr val="accent1"/>
            </a:solidFill>
            <a:round/>
            <a:headEnd/>
            <a:tailEnd/>
          </a:ln>
        </p:spPr>
        <p:txBody>
          <a:bodyPr anchor="ctr">
            <a:spAutoFit/>
          </a:bodyPr>
          <a:lstStyle/>
          <a:p>
            <a:endParaRPr lang="en-US">
              <a:latin typeface="Futura Bk"/>
            </a:endParaRPr>
          </a:p>
        </p:txBody>
      </p:sp>
      <p:sp>
        <p:nvSpPr>
          <p:cNvPr id="68643" name="Oval 69"/>
          <p:cNvSpPr>
            <a:spLocks noChangeArrowheads="1"/>
          </p:cNvSpPr>
          <p:nvPr/>
        </p:nvSpPr>
        <p:spPr bwMode="auto">
          <a:xfrm>
            <a:off x="7772400" y="1828800"/>
            <a:ext cx="762000" cy="228600"/>
          </a:xfrm>
          <a:prstGeom prst="ellipse">
            <a:avLst/>
          </a:prstGeom>
          <a:noFill/>
          <a:ln w="28575">
            <a:solidFill>
              <a:schemeClr val="accent1"/>
            </a:solidFill>
            <a:round/>
            <a:headEnd/>
            <a:tailEnd/>
          </a:ln>
        </p:spPr>
        <p:txBody>
          <a:bodyPr anchor="ctr">
            <a:spAutoFit/>
          </a:bodyPr>
          <a:lstStyle/>
          <a:p>
            <a:endParaRPr lang="en-US">
              <a:latin typeface="Futura Bk"/>
            </a:endParaRPr>
          </a:p>
        </p:txBody>
      </p:sp>
      <p:sp>
        <p:nvSpPr>
          <p:cNvPr id="68644" name="Line 70"/>
          <p:cNvSpPr>
            <a:spLocks noChangeShapeType="1"/>
          </p:cNvSpPr>
          <p:nvPr/>
        </p:nvSpPr>
        <p:spPr bwMode="auto">
          <a:xfrm>
            <a:off x="60198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45" name="Line 71"/>
          <p:cNvSpPr>
            <a:spLocks noChangeShapeType="1"/>
          </p:cNvSpPr>
          <p:nvPr/>
        </p:nvSpPr>
        <p:spPr bwMode="auto">
          <a:xfrm>
            <a:off x="67818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46" name="Line 72"/>
          <p:cNvSpPr>
            <a:spLocks noChangeShapeType="1"/>
          </p:cNvSpPr>
          <p:nvPr/>
        </p:nvSpPr>
        <p:spPr bwMode="auto">
          <a:xfrm>
            <a:off x="68580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47" name="Line 73"/>
          <p:cNvSpPr>
            <a:spLocks noChangeShapeType="1"/>
          </p:cNvSpPr>
          <p:nvPr/>
        </p:nvSpPr>
        <p:spPr bwMode="auto">
          <a:xfrm>
            <a:off x="76200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48" name="Line 74"/>
          <p:cNvSpPr>
            <a:spLocks noChangeShapeType="1"/>
          </p:cNvSpPr>
          <p:nvPr/>
        </p:nvSpPr>
        <p:spPr bwMode="auto">
          <a:xfrm>
            <a:off x="77724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49" name="Line 75"/>
          <p:cNvSpPr>
            <a:spLocks noChangeShapeType="1"/>
          </p:cNvSpPr>
          <p:nvPr/>
        </p:nvSpPr>
        <p:spPr bwMode="auto">
          <a:xfrm>
            <a:off x="8534400" y="1981200"/>
            <a:ext cx="1588" cy="762000"/>
          </a:xfrm>
          <a:prstGeom prst="line">
            <a:avLst/>
          </a:prstGeom>
          <a:noFill/>
          <a:ln w="28575">
            <a:solidFill>
              <a:schemeClr val="accent1"/>
            </a:solidFill>
            <a:round/>
            <a:headEnd/>
            <a:tailEnd/>
          </a:ln>
        </p:spPr>
        <p:txBody>
          <a:bodyPr>
            <a:spAutoFit/>
          </a:bodyPr>
          <a:lstStyle/>
          <a:p>
            <a:endParaRPr lang="en-US"/>
          </a:p>
        </p:txBody>
      </p:sp>
      <p:sp>
        <p:nvSpPr>
          <p:cNvPr id="68650" name="Oval 76"/>
          <p:cNvSpPr>
            <a:spLocks noChangeArrowheads="1"/>
          </p:cNvSpPr>
          <p:nvPr/>
        </p:nvSpPr>
        <p:spPr bwMode="auto">
          <a:xfrm>
            <a:off x="6019800" y="2667000"/>
            <a:ext cx="762000" cy="228600"/>
          </a:xfrm>
          <a:prstGeom prst="ellipse">
            <a:avLst/>
          </a:prstGeom>
          <a:noFill/>
          <a:ln w="28575">
            <a:solidFill>
              <a:schemeClr val="accent1"/>
            </a:solidFill>
            <a:round/>
            <a:headEnd/>
            <a:tailEnd/>
          </a:ln>
        </p:spPr>
        <p:txBody>
          <a:bodyPr anchor="ctr">
            <a:spAutoFit/>
          </a:bodyPr>
          <a:lstStyle/>
          <a:p>
            <a:endParaRPr lang="en-US">
              <a:latin typeface="Futura Bk"/>
            </a:endParaRPr>
          </a:p>
        </p:txBody>
      </p:sp>
      <p:sp>
        <p:nvSpPr>
          <p:cNvPr id="68651" name="Oval 77"/>
          <p:cNvSpPr>
            <a:spLocks noChangeArrowheads="1"/>
          </p:cNvSpPr>
          <p:nvPr/>
        </p:nvSpPr>
        <p:spPr bwMode="auto">
          <a:xfrm>
            <a:off x="6858000" y="26670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52" name="Oval 78"/>
          <p:cNvSpPr>
            <a:spLocks noChangeArrowheads="1"/>
          </p:cNvSpPr>
          <p:nvPr/>
        </p:nvSpPr>
        <p:spPr bwMode="auto">
          <a:xfrm>
            <a:off x="7772400" y="2667000"/>
            <a:ext cx="762000" cy="228600"/>
          </a:xfrm>
          <a:prstGeom prst="ellipse">
            <a:avLst/>
          </a:prstGeom>
          <a:noFill/>
          <a:ln w="28575">
            <a:solidFill>
              <a:schemeClr val="accent1"/>
            </a:solidFill>
            <a:round/>
            <a:headEnd/>
            <a:tailEnd/>
          </a:ln>
        </p:spPr>
        <p:txBody>
          <a:bodyPr wrap="none" anchor="ctr">
            <a:spAutoFit/>
          </a:bodyPr>
          <a:lstStyle/>
          <a:p>
            <a:endParaRPr lang="en-US">
              <a:latin typeface="Futura Bk"/>
            </a:endParaRPr>
          </a:p>
        </p:txBody>
      </p:sp>
      <p:sp>
        <p:nvSpPr>
          <p:cNvPr id="68653" name="Text Box 79"/>
          <p:cNvSpPr txBox="1">
            <a:spLocks noChangeArrowheads="1"/>
          </p:cNvSpPr>
          <p:nvPr/>
        </p:nvSpPr>
        <p:spPr bwMode="auto">
          <a:xfrm>
            <a:off x="2438400" y="228600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8654" name="Text Box 80"/>
          <p:cNvSpPr txBox="1">
            <a:spLocks noChangeArrowheads="1"/>
          </p:cNvSpPr>
          <p:nvPr/>
        </p:nvSpPr>
        <p:spPr bwMode="auto">
          <a:xfrm>
            <a:off x="1524000" y="228600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8655" name="Text Box 81"/>
          <p:cNvSpPr txBox="1">
            <a:spLocks noChangeArrowheads="1"/>
          </p:cNvSpPr>
          <p:nvPr/>
        </p:nvSpPr>
        <p:spPr bwMode="auto">
          <a:xfrm>
            <a:off x="533400" y="2286000"/>
            <a:ext cx="457200" cy="223838"/>
          </a:xfrm>
          <a:prstGeom prst="rect">
            <a:avLst/>
          </a:prstGeom>
          <a:noFill/>
          <a:ln w="9525">
            <a:solidFill>
              <a:srgbClr val="FF0000"/>
            </a:solidFill>
            <a:miter lim="800000"/>
            <a:headEnd/>
            <a:tailEnd/>
          </a:ln>
        </p:spPr>
        <p:txBody>
          <a:bodyPr>
            <a:spAutoFit/>
          </a:bodyPr>
          <a:lstStyle/>
          <a:p>
            <a:pPr algn="ctr">
              <a:spcBef>
                <a:spcPct val="50000"/>
              </a:spcBef>
            </a:pPr>
            <a:r>
              <a:rPr lang="en-US" sz="800">
                <a:latin typeface="Futura Bk"/>
              </a:rPr>
              <a:t>C</a:t>
            </a:r>
          </a:p>
        </p:txBody>
      </p:sp>
      <p:sp>
        <p:nvSpPr>
          <p:cNvPr id="68656" name="Text Box 82"/>
          <p:cNvSpPr txBox="1">
            <a:spLocks noChangeArrowheads="1"/>
          </p:cNvSpPr>
          <p:nvPr/>
        </p:nvSpPr>
        <p:spPr bwMode="auto">
          <a:xfrm>
            <a:off x="1506538" y="3810000"/>
            <a:ext cx="6096000" cy="854075"/>
          </a:xfrm>
          <a:prstGeom prst="rect">
            <a:avLst/>
          </a:prstGeom>
          <a:noFill/>
          <a:ln w="9525">
            <a:noFill/>
            <a:miter lim="800000"/>
            <a:headEnd/>
            <a:tailEnd/>
          </a:ln>
        </p:spPr>
        <p:txBody>
          <a:bodyPr>
            <a:spAutoFit/>
          </a:bodyPr>
          <a:lstStyle/>
          <a:p>
            <a:pPr algn="ctr">
              <a:spcBef>
                <a:spcPct val="50000"/>
              </a:spcBef>
            </a:pPr>
            <a:r>
              <a:rPr lang="en-US" sz="2000">
                <a:latin typeface="Futura Bk"/>
              </a:rPr>
              <a:t>Setsize = 9 (8+1) </a:t>
            </a:r>
          </a:p>
          <a:p>
            <a:pPr algn="ctr">
              <a:spcBef>
                <a:spcPct val="50000"/>
              </a:spcBef>
            </a:pPr>
            <a:r>
              <a:rPr lang="en-US" sz="2000">
                <a:latin typeface="Futura Bk"/>
              </a:rPr>
              <a:t>What is the usable space for this setsize?</a:t>
            </a:r>
          </a:p>
        </p:txBody>
      </p:sp>
      <p:sp>
        <p:nvSpPr>
          <p:cNvPr id="68657" name="Text Box 83"/>
          <p:cNvSpPr txBox="1">
            <a:spLocks noChangeArrowheads="1"/>
          </p:cNvSpPr>
          <p:nvPr/>
        </p:nvSpPr>
        <p:spPr bwMode="auto">
          <a:xfrm>
            <a:off x="1066800" y="5029200"/>
            <a:ext cx="6705600" cy="457200"/>
          </a:xfrm>
          <a:prstGeom prst="rect">
            <a:avLst/>
          </a:prstGeom>
          <a:noFill/>
          <a:ln w="9525">
            <a:noFill/>
            <a:miter lim="800000"/>
            <a:headEnd/>
            <a:tailEnd/>
          </a:ln>
        </p:spPr>
        <p:txBody>
          <a:bodyPr>
            <a:spAutoFit/>
          </a:bodyPr>
          <a:lstStyle/>
          <a:p>
            <a:pPr>
              <a:spcBef>
                <a:spcPct val="50000"/>
              </a:spcBef>
            </a:pPr>
            <a:endParaRPr lang="en-US" sz="2400">
              <a:latin typeface="Futura Bk"/>
            </a:endParaRPr>
          </a:p>
        </p:txBody>
      </p:sp>
      <p:sp>
        <p:nvSpPr>
          <p:cNvPr id="1776724" name="Rectangle 84"/>
          <p:cNvSpPr>
            <a:spLocks noChangeArrowheads="1"/>
          </p:cNvSpPr>
          <p:nvPr/>
        </p:nvSpPr>
        <p:spPr bwMode="auto">
          <a:xfrm>
            <a:off x="1087438" y="5075238"/>
            <a:ext cx="6934200" cy="457200"/>
          </a:xfrm>
          <a:prstGeom prst="rect">
            <a:avLst/>
          </a:prstGeom>
          <a:noFill/>
          <a:ln w="9525">
            <a:noFill/>
            <a:miter lim="800000"/>
            <a:headEnd/>
            <a:tailEnd/>
          </a:ln>
        </p:spPr>
        <p:txBody>
          <a:bodyPr>
            <a:spAutoFit/>
          </a:bodyPr>
          <a:lstStyle/>
          <a:p>
            <a:pPr algn="ctr"/>
            <a:r>
              <a:rPr lang="en-US" sz="2400">
                <a:latin typeface="Futura Bk"/>
              </a:rPr>
              <a:t>Usable space = 2048 MB (8*256)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76724">
                                            <p:txEl>
                                              <p:pRg st="0" end="0"/>
                                            </p:txEl>
                                          </p:spTgt>
                                        </p:tgtEl>
                                        <p:attrNameLst>
                                          <p:attrName>style.visibility</p:attrName>
                                        </p:attrNameLst>
                                      </p:cBhvr>
                                      <p:to>
                                        <p:strVal val="visible"/>
                                      </p:to>
                                    </p:set>
                                    <p:anim calcmode="lin" valueType="num">
                                      <p:cBhvr additive="base">
                                        <p:cTn id="7" dur="500" fill="hold"/>
                                        <p:tgtEl>
                                          <p:spTgt spid="17767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767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8258" name="Rectangle 2"/>
          <p:cNvSpPr>
            <a:spLocks noGrp="1" noChangeArrowheads="1"/>
          </p:cNvSpPr>
          <p:nvPr>
            <p:ph type="title"/>
          </p:nvPr>
        </p:nvSpPr>
        <p:spPr>
          <a:xfrm>
            <a:off x="339725" y="338138"/>
            <a:ext cx="8504238" cy="439737"/>
          </a:xfrm>
        </p:spPr>
        <p:txBody>
          <a:bodyPr/>
          <a:lstStyle/>
          <a:p>
            <a:pPr>
              <a:defRPr/>
            </a:pPr>
            <a:r>
              <a:rPr lang="en-US" dirty="0" smtClean="0"/>
              <a:t>3PAR RAID Multi Parity (MP) Concepts</a:t>
            </a:r>
            <a:endParaRPr lang="en-US" dirty="0"/>
          </a:p>
        </p:txBody>
      </p:sp>
      <p:sp>
        <p:nvSpPr>
          <p:cNvPr id="70658" name="Rectangle 3"/>
          <p:cNvSpPr>
            <a:spLocks noGrp="1" noChangeArrowheads="1"/>
          </p:cNvSpPr>
          <p:nvPr>
            <p:ph type="body" sz="quarter" idx="10"/>
          </p:nvPr>
        </p:nvSpPr>
        <p:spPr>
          <a:xfrm>
            <a:off x="365125" y="1000125"/>
            <a:ext cx="8504238" cy="5121275"/>
          </a:xfrm>
        </p:spPr>
        <p:txBody>
          <a:bodyPr/>
          <a:lstStyle/>
          <a:p>
            <a:pPr>
              <a:spcBef>
                <a:spcPts val="1200"/>
              </a:spcBef>
            </a:pPr>
            <a:r>
              <a:rPr lang="en-US" sz="2200" smtClean="0"/>
              <a:t>RAID MP uses parity (double parity – can deliver data in a double disk failure) to reconstruct data and performed in the ASIC XOR engine</a:t>
            </a:r>
          </a:p>
          <a:p>
            <a:pPr>
              <a:spcBef>
                <a:spcPts val="1200"/>
              </a:spcBef>
            </a:pPr>
            <a:r>
              <a:rPr lang="en-US" sz="2200" smtClean="0"/>
              <a:t>RAID MP only supports two setsizes ( 8 and 16)</a:t>
            </a:r>
          </a:p>
          <a:p>
            <a:pPr>
              <a:spcBef>
                <a:spcPts val="1200"/>
              </a:spcBef>
            </a:pPr>
            <a:r>
              <a:rPr lang="en-US" sz="2200" smtClean="0"/>
              <a:t>The default set size of 8 has the same data to parity ratio as the default RAID-5 set size of 4 -- 3:1 in both cases. </a:t>
            </a:r>
            <a:br>
              <a:rPr lang="en-US" sz="2200" smtClean="0"/>
            </a:br>
            <a:endParaRPr lang="en-US" sz="2200" smtClean="0"/>
          </a:p>
          <a:p>
            <a:pPr>
              <a:spcBef>
                <a:spcPts val="1200"/>
              </a:spcBef>
            </a:pPr>
            <a:endParaRPr lang="en-US" sz="2200" smtClean="0"/>
          </a:p>
          <a:p>
            <a:pPr>
              <a:spcBef>
                <a:spcPts val="1200"/>
              </a:spcBef>
            </a:pPr>
            <a:endParaRPr lang="en-US" sz="2200" smtClean="0"/>
          </a:p>
          <a:p>
            <a:pPr>
              <a:spcBef>
                <a:spcPts val="1200"/>
              </a:spcBef>
            </a:pPr>
            <a:endParaRPr lang="en-US" sz="2200" smtClean="0"/>
          </a:p>
          <a:p>
            <a:pPr>
              <a:spcBef>
                <a:spcPts val="1200"/>
              </a:spcBef>
            </a:pPr>
            <a:endParaRPr lang="en-US" sz="22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Number Placeholder 1"/>
          <p:cNvSpPr txBox="1">
            <a:spLocks noGrp="1"/>
          </p:cNvSpPr>
          <p:nvPr/>
        </p:nvSpPr>
        <p:spPr bwMode="auto">
          <a:xfrm>
            <a:off x="7245350" y="6365875"/>
            <a:ext cx="1870075" cy="469900"/>
          </a:xfrm>
          <a:prstGeom prst="rect">
            <a:avLst/>
          </a:prstGeom>
          <a:noFill/>
          <a:ln w="9525">
            <a:noFill/>
            <a:miter lim="800000"/>
            <a:headEnd/>
            <a:tailEnd/>
          </a:ln>
        </p:spPr>
        <p:txBody>
          <a:bodyPr lIns="45720" rIns="45720" anchor="b"/>
          <a:lstStyle/>
          <a:p>
            <a:pPr algn="r" defTabSz="820738"/>
            <a:fld id="{AA0468D4-AF38-4DB0-BC99-A77142F1E4DC}" type="slidenum">
              <a:rPr lang="en-US" altLang="ja-JP" sz="1000">
                <a:solidFill>
                  <a:srgbClr val="FFCC00"/>
                </a:solidFill>
                <a:latin typeface="Futura Bk"/>
                <a:ea typeface="SC STKaiti"/>
                <a:cs typeface="SC STKaiti"/>
              </a:rPr>
              <a:pPr algn="r" defTabSz="820738"/>
              <a:t>22</a:t>
            </a:fld>
            <a:endParaRPr lang="en-US" altLang="ja-JP" sz="1000">
              <a:solidFill>
                <a:srgbClr val="FFCC00"/>
              </a:solidFill>
              <a:latin typeface="Futura Bk"/>
              <a:ea typeface="SC STKaiti"/>
              <a:cs typeface="SC STKaiti"/>
            </a:endParaRPr>
          </a:p>
        </p:txBody>
      </p:sp>
      <p:sp>
        <p:nvSpPr>
          <p:cNvPr id="72706" name="Slide Number Placeholder 3"/>
          <p:cNvSpPr txBox="1">
            <a:spLocks noGrp="1"/>
          </p:cNvSpPr>
          <p:nvPr/>
        </p:nvSpPr>
        <p:spPr bwMode="auto">
          <a:xfrm>
            <a:off x="7245350" y="6365875"/>
            <a:ext cx="1870075" cy="469900"/>
          </a:xfrm>
          <a:prstGeom prst="rect">
            <a:avLst/>
          </a:prstGeom>
          <a:noFill/>
          <a:ln w="9525">
            <a:noFill/>
            <a:miter lim="800000"/>
            <a:headEnd/>
            <a:tailEnd/>
          </a:ln>
        </p:spPr>
        <p:txBody>
          <a:bodyPr lIns="45720" rIns="45720" anchor="b"/>
          <a:lstStyle/>
          <a:p>
            <a:pPr algn="r" defTabSz="820738"/>
            <a:fld id="{856BDAC5-3321-4D06-8B3A-481B401CF638}" type="slidenum">
              <a:rPr lang="en-US" altLang="ja-JP" sz="1000">
                <a:solidFill>
                  <a:srgbClr val="FFCC00"/>
                </a:solidFill>
                <a:latin typeface="Futura Bk"/>
                <a:ea typeface="SC STKaiti"/>
                <a:cs typeface="SC STKaiti"/>
              </a:rPr>
              <a:pPr algn="r" defTabSz="820738"/>
              <a:t>22</a:t>
            </a:fld>
            <a:endParaRPr lang="en-US" altLang="ja-JP" sz="1000">
              <a:solidFill>
                <a:srgbClr val="FFCC00"/>
              </a:solidFill>
              <a:latin typeface="Futura Bk"/>
              <a:ea typeface="SC STKaiti"/>
              <a:cs typeface="SC STKaiti"/>
            </a:endParaRPr>
          </a:p>
        </p:txBody>
      </p:sp>
      <p:sp>
        <p:nvSpPr>
          <p:cNvPr id="1890308" name="Rectangle 2"/>
          <p:cNvSpPr>
            <a:spLocks noGrp="1" noChangeArrowheads="1"/>
          </p:cNvSpPr>
          <p:nvPr>
            <p:ph type="title"/>
          </p:nvPr>
        </p:nvSpPr>
        <p:spPr>
          <a:xfrm>
            <a:off x="339725" y="338138"/>
            <a:ext cx="8804275" cy="439737"/>
          </a:xfrm>
        </p:spPr>
        <p:txBody>
          <a:bodyPr/>
          <a:lstStyle/>
          <a:p>
            <a:pPr>
              <a:defRPr/>
            </a:pPr>
            <a:r>
              <a:rPr lang="en-US" dirty="0" smtClean="0"/>
              <a:t>Usage – Meaning of “-ha cage” For RAID MP</a:t>
            </a:r>
            <a:endParaRPr lang="en-US" dirty="0"/>
          </a:p>
        </p:txBody>
      </p:sp>
      <p:sp>
        <p:nvSpPr>
          <p:cNvPr id="72708" name="Rectangle 3"/>
          <p:cNvSpPr>
            <a:spLocks noGrp="1" noChangeArrowheads="1"/>
          </p:cNvSpPr>
          <p:nvPr>
            <p:ph type="body" sz="quarter" idx="10"/>
          </p:nvPr>
        </p:nvSpPr>
        <p:spPr>
          <a:xfrm>
            <a:off x="365125" y="1000125"/>
            <a:ext cx="8504238" cy="5121275"/>
          </a:xfrm>
        </p:spPr>
        <p:txBody>
          <a:bodyPr/>
          <a:lstStyle/>
          <a:p>
            <a:r>
              <a:rPr lang="en-US" sz="2400" smtClean="0"/>
              <a:t>The system defines "-ha cage" as "will tolerate the failure of ONE cage.”  This means:</a:t>
            </a:r>
          </a:p>
          <a:p>
            <a:pPr lvl="1">
              <a:spcBef>
                <a:spcPts val="600"/>
              </a:spcBef>
              <a:buFont typeface="Arial" charset="0"/>
              <a:buChar char="•"/>
            </a:pPr>
            <a:r>
              <a:rPr lang="en-US" sz="1800" smtClean="0"/>
              <a:t>Up to two chunklets are allowed to share the same cage.</a:t>
            </a:r>
          </a:p>
          <a:p>
            <a:pPr lvl="1">
              <a:spcBef>
                <a:spcPts val="600"/>
              </a:spcBef>
              <a:buFont typeface="Arial" charset="0"/>
              <a:buChar char="•"/>
            </a:pPr>
            <a:r>
              <a:rPr lang="en-US" sz="1800" smtClean="0"/>
              <a:t>The default R6 “-ha cage” set size 8 requires 4 cages per node-pair, just like the default R5 set size 4.</a:t>
            </a:r>
          </a:p>
          <a:p>
            <a:pPr lvl="1">
              <a:spcBef>
                <a:spcPts val="600"/>
              </a:spcBef>
              <a:buFont typeface="Arial" charset="0"/>
              <a:buChar char="•"/>
            </a:pPr>
            <a:r>
              <a:rPr lang="en-US" sz="1800" smtClean="0"/>
              <a:t>If 8 cages are available, the layout will use one chunklet per cage.</a:t>
            </a:r>
          </a:p>
          <a:p>
            <a:pPr lvl="1">
              <a:spcBef>
                <a:spcPts val="600"/>
              </a:spcBef>
              <a:buFont typeface="Arial" charset="0"/>
              <a:buChar char="•"/>
            </a:pPr>
            <a:r>
              <a:rPr lang="en-US" sz="1800" smtClean="0"/>
              <a:t>The same rules apply to “-ha mag” – up to two chunklets are allowed per mag but the system will place only one chunklet per mag if possible.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Number Placeholder 1"/>
          <p:cNvSpPr txBox="1">
            <a:spLocks noGrp="1"/>
          </p:cNvSpPr>
          <p:nvPr/>
        </p:nvSpPr>
        <p:spPr bwMode="auto">
          <a:xfrm>
            <a:off x="7245350" y="6365875"/>
            <a:ext cx="1870075" cy="469900"/>
          </a:xfrm>
          <a:prstGeom prst="rect">
            <a:avLst/>
          </a:prstGeom>
          <a:noFill/>
          <a:ln w="9525">
            <a:noFill/>
            <a:miter lim="800000"/>
            <a:headEnd/>
            <a:tailEnd/>
          </a:ln>
        </p:spPr>
        <p:txBody>
          <a:bodyPr lIns="45720" rIns="45720" anchor="b"/>
          <a:lstStyle/>
          <a:p>
            <a:pPr algn="r" defTabSz="820738"/>
            <a:fld id="{FE140A08-F384-4A02-B409-B6B67269A544}" type="slidenum">
              <a:rPr lang="en-US" altLang="ja-JP" sz="1000">
                <a:solidFill>
                  <a:srgbClr val="FFCC00"/>
                </a:solidFill>
                <a:latin typeface="Futura Bk"/>
                <a:ea typeface="SC STKaiti"/>
                <a:cs typeface="SC STKaiti"/>
              </a:rPr>
              <a:pPr algn="r" defTabSz="820738"/>
              <a:t>23</a:t>
            </a:fld>
            <a:endParaRPr lang="en-US" altLang="ja-JP" sz="1000">
              <a:solidFill>
                <a:srgbClr val="FFCC00"/>
              </a:solidFill>
              <a:latin typeface="Futura Bk"/>
              <a:ea typeface="SC STKaiti"/>
              <a:cs typeface="SC STKaiti"/>
            </a:endParaRPr>
          </a:p>
        </p:txBody>
      </p:sp>
      <p:sp>
        <p:nvSpPr>
          <p:cNvPr id="74754" name="Slide Number Placeholder 3"/>
          <p:cNvSpPr txBox="1">
            <a:spLocks noGrp="1"/>
          </p:cNvSpPr>
          <p:nvPr/>
        </p:nvSpPr>
        <p:spPr bwMode="auto">
          <a:xfrm>
            <a:off x="7245350" y="6365875"/>
            <a:ext cx="1870075" cy="469900"/>
          </a:xfrm>
          <a:prstGeom prst="rect">
            <a:avLst/>
          </a:prstGeom>
          <a:noFill/>
          <a:ln w="9525">
            <a:noFill/>
            <a:miter lim="800000"/>
            <a:headEnd/>
            <a:tailEnd/>
          </a:ln>
        </p:spPr>
        <p:txBody>
          <a:bodyPr lIns="45720" rIns="45720" anchor="b"/>
          <a:lstStyle/>
          <a:p>
            <a:pPr algn="r" defTabSz="820738"/>
            <a:fld id="{8E26BEFC-35D3-49A0-A59A-C2199FB806FB}" type="slidenum">
              <a:rPr lang="en-US" altLang="ja-JP" sz="1000">
                <a:solidFill>
                  <a:srgbClr val="FFCC00"/>
                </a:solidFill>
                <a:latin typeface="Futura Bk"/>
                <a:ea typeface="SC STKaiti"/>
                <a:cs typeface="SC STKaiti"/>
              </a:rPr>
              <a:pPr algn="r" defTabSz="820738"/>
              <a:t>23</a:t>
            </a:fld>
            <a:endParaRPr lang="en-US" altLang="ja-JP" sz="1000">
              <a:solidFill>
                <a:srgbClr val="FFCC00"/>
              </a:solidFill>
              <a:latin typeface="Futura Bk"/>
              <a:ea typeface="SC STKaiti"/>
              <a:cs typeface="SC STKaiti"/>
            </a:endParaRPr>
          </a:p>
        </p:txBody>
      </p:sp>
      <p:sp>
        <p:nvSpPr>
          <p:cNvPr id="1890308" name="Rectangle 2"/>
          <p:cNvSpPr>
            <a:spLocks noGrp="1" noChangeArrowheads="1"/>
          </p:cNvSpPr>
          <p:nvPr>
            <p:ph type="title"/>
          </p:nvPr>
        </p:nvSpPr>
        <p:spPr>
          <a:xfrm>
            <a:off x="339725" y="338138"/>
            <a:ext cx="8504238" cy="439737"/>
          </a:xfrm>
        </p:spPr>
        <p:txBody>
          <a:bodyPr/>
          <a:lstStyle/>
          <a:p>
            <a:pPr>
              <a:defRPr/>
            </a:pPr>
            <a:r>
              <a:rPr lang="en-US" smtClean="0"/>
              <a:t>Virtual Volume Step Size</a:t>
            </a:r>
            <a:endParaRPr lang="en-US" dirty="0"/>
          </a:p>
        </p:txBody>
      </p:sp>
      <p:sp>
        <p:nvSpPr>
          <p:cNvPr id="74756" name="Rectangle 3"/>
          <p:cNvSpPr>
            <a:spLocks noGrp="1" noChangeArrowheads="1"/>
          </p:cNvSpPr>
          <p:nvPr>
            <p:ph type="body" sz="quarter" idx="10"/>
          </p:nvPr>
        </p:nvSpPr>
        <p:spPr>
          <a:xfrm>
            <a:off x="365125" y="1000125"/>
            <a:ext cx="8504238" cy="3119438"/>
          </a:xfrm>
        </p:spPr>
        <p:txBody>
          <a:bodyPr/>
          <a:lstStyle/>
          <a:p>
            <a:r>
              <a:rPr lang="en-US" sz="2400" smtClean="0"/>
              <a:t>“Step Size” is The number of contiguous bytes that the system accesses before moving to the next chunklet.</a:t>
            </a:r>
          </a:p>
          <a:p>
            <a:pPr lvl="1">
              <a:spcBef>
                <a:spcPts val="600"/>
              </a:spcBef>
              <a:buFont typeface="Arial" charset="0"/>
              <a:buChar char="•"/>
            </a:pPr>
            <a:r>
              <a:rPr lang="en-US" sz="1800" smtClean="0"/>
              <a:t>Step size varies based on RAID type.</a:t>
            </a:r>
          </a:p>
          <a:p>
            <a:pPr lvl="2">
              <a:spcBef>
                <a:spcPts val="600"/>
              </a:spcBef>
              <a:buFont typeface="Futura Bk"/>
              <a:buChar char="−"/>
            </a:pPr>
            <a:r>
              <a:rPr lang="en-US" sz="1600" smtClean="0"/>
              <a:t>R10 default is 256K</a:t>
            </a:r>
          </a:p>
          <a:p>
            <a:pPr lvl="2">
              <a:spcBef>
                <a:spcPts val="600"/>
              </a:spcBef>
              <a:buFont typeface="Futura Bk"/>
              <a:buChar char="−"/>
            </a:pPr>
            <a:r>
              <a:rPr lang="en-US" sz="1600" smtClean="0"/>
              <a:t>R50 default is 128K</a:t>
            </a:r>
          </a:p>
          <a:p>
            <a:pPr lvl="2">
              <a:spcBef>
                <a:spcPts val="600"/>
              </a:spcBef>
              <a:buFont typeface="Futura Bk"/>
              <a:buChar char="−"/>
            </a:pPr>
            <a:r>
              <a:rPr lang="en-US" sz="1600" smtClean="0"/>
              <a:t>R60 default varies by Set Size.</a:t>
            </a:r>
          </a:p>
          <a:p>
            <a:pPr lvl="1">
              <a:spcBef>
                <a:spcPts val="600"/>
              </a:spcBef>
              <a:buFont typeface="Arial" charset="0"/>
              <a:buChar char="•"/>
            </a:pPr>
            <a:r>
              <a:rPr lang="en-US" sz="1800" smtClean="0"/>
              <a:t>Step size is how we avoid hotspots on the back end disks!</a:t>
            </a:r>
          </a:p>
          <a:p>
            <a:pPr lvl="1">
              <a:buFont typeface="Arial" charset="0"/>
              <a:buChar char="•"/>
            </a:pPr>
            <a:endParaRPr lang="en-US" sz="1800" smtClean="0"/>
          </a:p>
        </p:txBody>
      </p:sp>
      <p:graphicFrame>
        <p:nvGraphicFramePr>
          <p:cNvPr id="10" name="Group 16"/>
          <p:cNvGraphicFramePr>
            <a:graphicFrameLocks noGrp="1"/>
          </p:cNvGraphicFramePr>
          <p:nvPr/>
        </p:nvGraphicFramePr>
        <p:xfrm>
          <a:off x="1635125" y="4786313"/>
          <a:ext cx="5591176" cy="304800"/>
        </p:xfrm>
        <a:graphic>
          <a:graphicData uri="http://schemas.openxmlformats.org/drawingml/2006/table">
            <a:tbl>
              <a:tblPr/>
              <a:tblGrid>
                <a:gridCol w="5591176"/>
              </a:tblGrid>
              <a:tr h="153987">
                <a:tc>
                  <a:txBody>
                    <a:bodyPr/>
                    <a:lstStyle/>
                    <a:p>
                      <a:pPr>
                        <a:spcBef>
                          <a:spcPts val="1200"/>
                        </a:spcBef>
                      </a:pPr>
                      <a:r>
                        <a:rPr kumimoji="0" lang="en-US" sz="1400" b="0" i="0" u="none" strike="noStrike" cap="none" normalizeH="0" baseline="0" dirty="0" smtClean="0">
                          <a:ln>
                            <a:noFill/>
                          </a:ln>
                          <a:solidFill>
                            <a:schemeClr val="accent1"/>
                          </a:solidFill>
                          <a:effectLst/>
                          <a:latin typeface="Futura Hv" pitchFamily="34" charset="0"/>
                        </a:rPr>
                        <a:t>NOTE:</a:t>
                      </a:r>
                      <a:r>
                        <a:rPr kumimoji="0" lang="en-US" sz="1400" b="0" i="0" u="none" strike="noStrike" cap="none" normalizeH="0" baseline="0" dirty="0" smtClean="0">
                          <a:ln>
                            <a:noFill/>
                          </a:ln>
                          <a:solidFill>
                            <a:schemeClr val="tx1"/>
                          </a:solidFill>
                          <a:effectLst/>
                          <a:latin typeface="Futura Bk" pitchFamily="34" charset="0"/>
                        </a:rPr>
                        <a:t> </a:t>
                      </a:r>
                      <a:r>
                        <a:rPr lang="en-US" sz="1400" dirty="0" smtClean="0"/>
                        <a:t>Administrators can override defaults, but not recommended</a:t>
                      </a:r>
                      <a:endParaRPr lang="en-US" sz="1400" dirty="0" smtClean="0">
                        <a:solidFill>
                          <a:schemeClr val="tx1"/>
                        </a:solidFill>
                      </a:endParaRPr>
                    </a:p>
                  </a:txBody>
                  <a:tcPr marL="45720" marR="45720" anchor="ctr" horzOverflow="overflow">
                    <a:lnL cap="flat">
                      <a:noFill/>
                    </a:lnL>
                    <a:lnR cap="flat">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41313" y="338138"/>
            <a:ext cx="8504237" cy="874712"/>
          </a:xfrm>
        </p:spPr>
        <p:txBody>
          <a:bodyPr/>
          <a:lstStyle/>
          <a:p>
            <a:pPr>
              <a:defRPr/>
            </a:pPr>
            <a:r>
              <a:rPr lang="en-US" smtClean="0">
                <a:sym typeface="Arial" charset="0"/>
              </a:rPr>
              <a:t>InServ HA:  Built for the demands of multi-tenancy</a:t>
            </a:r>
            <a:endParaRPr lang="en-US">
              <a:sym typeface="Arial" charset="0"/>
            </a:endParaRPr>
          </a:p>
        </p:txBody>
      </p:sp>
      <p:sp>
        <p:nvSpPr>
          <p:cNvPr id="14339" name="Rectangle 3"/>
          <p:cNvSpPr>
            <a:spLocks noChangeArrowheads="1"/>
          </p:cNvSpPr>
          <p:nvPr/>
        </p:nvSpPr>
        <p:spPr bwMode="auto">
          <a:xfrm>
            <a:off x="1600200" y="1295400"/>
            <a:ext cx="2057400" cy="381000"/>
          </a:xfrm>
          <a:prstGeom prst="rect">
            <a:avLst/>
          </a:prstGeom>
          <a:noFill/>
          <a:ln w="9525">
            <a:noFill/>
            <a:miter lim="800000"/>
            <a:headEnd/>
            <a:tailEnd/>
          </a:ln>
        </p:spPr>
        <p:txBody>
          <a:bodyPr/>
          <a:lstStyle/>
          <a:p>
            <a:pPr marL="228600" indent="-228600" algn="ctr" fontAlgn="auto">
              <a:spcBef>
                <a:spcPct val="20000"/>
              </a:spcBef>
              <a:spcAft>
                <a:spcPts val="0"/>
              </a:spcAft>
              <a:buClr>
                <a:srgbClr val="008000"/>
              </a:buClr>
              <a:buSzPct val="125000"/>
              <a:buFont typeface="Arial" charset="0"/>
              <a:buNone/>
              <a:defRPr/>
            </a:pPr>
            <a:r>
              <a:rPr lang="en-US" sz="1600">
                <a:latin typeface="+mj-lt"/>
                <a:sym typeface="Arial" charset="0"/>
              </a:rPr>
              <a:t>Traditional Arrays</a:t>
            </a:r>
          </a:p>
        </p:txBody>
      </p:sp>
      <p:sp>
        <p:nvSpPr>
          <p:cNvPr id="14340" name="Rectangle 4"/>
          <p:cNvSpPr>
            <a:spLocks noChangeArrowheads="1"/>
          </p:cNvSpPr>
          <p:nvPr/>
        </p:nvSpPr>
        <p:spPr bwMode="auto">
          <a:xfrm>
            <a:off x="4953000" y="1295400"/>
            <a:ext cx="1676400" cy="381000"/>
          </a:xfrm>
          <a:prstGeom prst="rect">
            <a:avLst/>
          </a:prstGeom>
          <a:noFill/>
          <a:ln w="9525">
            <a:noFill/>
            <a:miter lim="800000"/>
            <a:headEnd/>
            <a:tailEnd/>
          </a:ln>
        </p:spPr>
        <p:txBody>
          <a:bodyPr/>
          <a:lstStyle/>
          <a:p>
            <a:pPr marL="228600" indent="-228600" algn="ctr" fontAlgn="auto">
              <a:spcBef>
                <a:spcPct val="20000"/>
              </a:spcBef>
              <a:spcAft>
                <a:spcPts val="0"/>
              </a:spcAft>
              <a:buClr>
                <a:srgbClr val="008000"/>
              </a:buClr>
              <a:buSzPct val="125000"/>
              <a:buFont typeface="Arial" charset="0"/>
              <a:buNone/>
              <a:defRPr/>
            </a:pPr>
            <a:r>
              <a:rPr lang="en-US" sz="1600">
                <a:latin typeface="+mj-lt"/>
                <a:sym typeface="Arial" charset="0"/>
              </a:rPr>
              <a:t>3PAR InServ</a:t>
            </a:r>
          </a:p>
        </p:txBody>
      </p:sp>
      <p:sp>
        <p:nvSpPr>
          <p:cNvPr id="78852" name="Line 5"/>
          <p:cNvSpPr>
            <a:spLocks noChangeShapeType="1"/>
          </p:cNvSpPr>
          <p:nvPr/>
        </p:nvSpPr>
        <p:spPr bwMode="auto">
          <a:xfrm flipH="1">
            <a:off x="369888" y="1695450"/>
            <a:ext cx="820737" cy="0"/>
          </a:xfrm>
          <a:prstGeom prst="line">
            <a:avLst/>
          </a:prstGeom>
          <a:noFill/>
          <a:ln w="28575">
            <a:solidFill>
              <a:schemeClr val="tx1"/>
            </a:solidFill>
            <a:round/>
            <a:headEnd type="none" w="sm" len="sm"/>
            <a:tailEnd/>
          </a:ln>
        </p:spPr>
        <p:txBody>
          <a:bodyPr>
            <a:spAutoFit/>
          </a:bodyPr>
          <a:lstStyle/>
          <a:p>
            <a:endParaRPr lang="en-US"/>
          </a:p>
        </p:txBody>
      </p:sp>
      <p:sp>
        <p:nvSpPr>
          <p:cNvPr id="78853" name="Line 6"/>
          <p:cNvSpPr>
            <a:spLocks noChangeShapeType="1"/>
          </p:cNvSpPr>
          <p:nvPr/>
        </p:nvSpPr>
        <p:spPr bwMode="auto">
          <a:xfrm flipH="1">
            <a:off x="1760538" y="1704975"/>
            <a:ext cx="2668587" cy="0"/>
          </a:xfrm>
          <a:prstGeom prst="line">
            <a:avLst/>
          </a:prstGeom>
          <a:noFill/>
          <a:ln w="28575">
            <a:solidFill>
              <a:schemeClr val="tx1"/>
            </a:solidFill>
            <a:round/>
            <a:headEnd type="none" w="sm" len="sm"/>
            <a:tailEnd/>
          </a:ln>
        </p:spPr>
        <p:txBody>
          <a:bodyPr>
            <a:spAutoFit/>
          </a:bodyPr>
          <a:lstStyle/>
          <a:p>
            <a:endParaRPr lang="en-US"/>
          </a:p>
        </p:txBody>
      </p:sp>
      <p:sp>
        <p:nvSpPr>
          <p:cNvPr id="78854" name="Line 7"/>
          <p:cNvSpPr>
            <a:spLocks noChangeShapeType="1"/>
          </p:cNvSpPr>
          <p:nvPr/>
        </p:nvSpPr>
        <p:spPr bwMode="auto">
          <a:xfrm flipH="1">
            <a:off x="5208588" y="1704975"/>
            <a:ext cx="2992437" cy="0"/>
          </a:xfrm>
          <a:prstGeom prst="line">
            <a:avLst/>
          </a:prstGeom>
          <a:noFill/>
          <a:ln w="28575">
            <a:solidFill>
              <a:schemeClr val="tx1"/>
            </a:solidFill>
            <a:round/>
            <a:headEnd type="none" w="sm" len="sm"/>
            <a:tailEnd/>
          </a:ln>
        </p:spPr>
        <p:txBody>
          <a:bodyPr>
            <a:spAutoFit/>
          </a:bodyPr>
          <a:lstStyle/>
          <a:p>
            <a:endParaRPr lang="en-US"/>
          </a:p>
        </p:txBody>
      </p:sp>
      <p:grpSp>
        <p:nvGrpSpPr>
          <p:cNvPr id="2" name="Group 9"/>
          <p:cNvGrpSpPr>
            <a:grpSpLocks/>
          </p:cNvGrpSpPr>
          <p:nvPr/>
        </p:nvGrpSpPr>
        <p:grpSpPr bwMode="auto">
          <a:xfrm>
            <a:off x="349250" y="3579813"/>
            <a:ext cx="8086725" cy="1254125"/>
            <a:chOff x="220" y="2255"/>
            <a:chExt cx="5094" cy="790"/>
          </a:xfrm>
        </p:grpSpPr>
        <p:sp>
          <p:nvSpPr>
            <p:cNvPr id="78959" name="AutoShape 10"/>
            <p:cNvSpPr>
              <a:spLocks noChangeArrowheads="1"/>
            </p:cNvSpPr>
            <p:nvPr/>
          </p:nvSpPr>
          <p:spPr bwMode="auto">
            <a:xfrm>
              <a:off x="1222" y="2370"/>
              <a:ext cx="277" cy="185"/>
            </a:xfrm>
            <a:prstGeom prst="can">
              <a:avLst>
                <a:gd name="adj" fmla="val 25000"/>
              </a:avLst>
            </a:prstGeom>
            <a:gradFill rotWithShape="0">
              <a:gsLst>
                <a:gs pos="0">
                  <a:schemeClr val="accent2"/>
                </a:gs>
                <a:gs pos="100000">
                  <a:srgbClr val="764700"/>
                </a:gs>
              </a:gsLst>
              <a:lin ang="5400000" scaled="1"/>
            </a:gra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960" name="AutoShape 11"/>
            <p:cNvSpPr>
              <a:spLocks noChangeArrowheads="1"/>
            </p:cNvSpPr>
            <p:nvPr/>
          </p:nvSpPr>
          <p:spPr bwMode="auto">
            <a:xfrm>
              <a:off x="1558" y="2370"/>
              <a:ext cx="277" cy="185"/>
            </a:xfrm>
            <a:prstGeom prst="can">
              <a:avLst>
                <a:gd name="adj" fmla="val 25000"/>
              </a:avLst>
            </a:prstGeom>
            <a:gradFill rotWithShape="0">
              <a:gsLst>
                <a:gs pos="0">
                  <a:schemeClr val="accent2"/>
                </a:gs>
                <a:gs pos="100000">
                  <a:srgbClr val="764700"/>
                </a:gs>
              </a:gsLst>
              <a:lin ang="5400000" scaled="1"/>
            </a:gra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961" name="AutoShape 12"/>
            <p:cNvSpPr>
              <a:spLocks noChangeArrowheads="1"/>
            </p:cNvSpPr>
            <p:nvPr/>
          </p:nvSpPr>
          <p:spPr bwMode="auto">
            <a:xfrm>
              <a:off x="3706" y="2376"/>
              <a:ext cx="277" cy="19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962" name="Rectangle 13"/>
            <p:cNvSpPr>
              <a:spLocks noChangeArrowheads="1"/>
            </p:cNvSpPr>
            <p:nvPr/>
          </p:nvSpPr>
          <p:spPr bwMode="auto">
            <a:xfrm flipH="1">
              <a:off x="3907" y="2497"/>
              <a:ext cx="39" cy="40"/>
            </a:xfrm>
            <a:prstGeom prst="rect">
              <a:avLst/>
            </a:prstGeom>
            <a:solidFill>
              <a:srgbClr val="CCCC00"/>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963" name="Rectangle 14"/>
            <p:cNvSpPr>
              <a:spLocks noChangeArrowheads="1"/>
            </p:cNvSpPr>
            <p:nvPr/>
          </p:nvSpPr>
          <p:spPr bwMode="auto">
            <a:xfrm>
              <a:off x="1140" y="2344"/>
              <a:ext cx="1110" cy="231"/>
            </a:xfrm>
            <a:prstGeom prst="rect">
              <a:avLst/>
            </a:prstGeom>
            <a:noFill/>
            <a:ln w="9525">
              <a:solidFill>
                <a:schemeClr val="tx1"/>
              </a:solidFill>
              <a:miter lim="800000"/>
              <a:headEnd/>
              <a:tailEnd/>
            </a:ln>
          </p:spPr>
          <p:txBody>
            <a:bodyPr anchor="ctr"/>
            <a:lstStyle/>
            <a:p>
              <a:pPr>
                <a:buClr>
                  <a:srgbClr val="FFFFFF"/>
                </a:buClr>
                <a:buFont typeface="Arial" charset="0"/>
                <a:buNone/>
              </a:pPr>
              <a:endParaRPr lang="en-US">
                <a:latin typeface="Futura Bk"/>
                <a:sym typeface="Arial" charset="0"/>
              </a:endParaRPr>
            </a:p>
          </p:txBody>
        </p:sp>
        <p:sp>
          <p:nvSpPr>
            <p:cNvPr id="78964" name="Line 15"/>
            <p:cNvSpPr>
              <a:spLocks noChangeShapeType="1"/>
            </p:cNvSpPr>
            <p:nvPr/>
          </p:nvSpPr>
          <p:spPr bwMode="auto">
            <a:xfrm flipH="1">
              <a:off x="1943" y="2525"/>
              <a:ext cx="253" cy="0"/>
            </a:xfrm>
            <a:prstGeom prst="line">
              <a:avLst/>
            </a:prstGeom>
            <a:noFill/>
            <a:ln w="57150">
              <a:solidFill>
                <a:schemeClr val="tx1"/>
              </a:solidFill>
              <a:prstDash val="sysDot"/>
              <a:round/>
              <a:headEnd type="none" w="sm" len="sm"/>
              <a:tailEnd/>
            </a:ln>
          </p:spPr>
          <p:txBody>
            <a:bodyPr>
              <a:spAutoFit/>
            </a:bodyPr>
            <a:lstStyle/>
            <a:p>
              <a:endParaRPr lang="en-US"/>
            </a:p>
          </p:txBody>
        </p:sp>
        <p:sp>
          <p:nvSpPr>
            <p:cNvPr id="78965" name="AutoShape 16"/>
            <p:cNvSpPr>
              <a:spLocks noChangeArrowheads="1"/>
            </p:cNvSpPr>
            <p:nvPr/>
          </p:nvSpPr>
          <p:spPr bwMode="auto">
            <a:xfrm>
              <a:off x="1216" y="2681"/>
              <a:ext cx="277" cy="185"/>
            </a:xfrm>
            <a:prstGeom prst="can">
              <a:avLst>
                <a:gd name="adj" fmla="val 25000"/>
              </a:avLst>
            </a:prstGeom>
            <a:gradFill rotWithShape="1">
              <a:gsLst>
                <a:gs pos="0">
                  <a:srgbClr val="CCCC00"/>
                </a:gs>
                <a:gs pos="100000">
                  <a:srgbClr val="5E5E00"/>
                </a:gs>
              </a:gsLst>
              <a:lin ang="5400000" scaled="1"/>
            </a:gra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966" name="AutoShape 17"/>
            <p:cNvSpPr>
              <a:spLocks noChangeArrowheads="1"/>
            </p:cNvSpPr>
            <p:nvPr/>
          </p:nvSpPr>
          <p:spPr bwMode="auto">
            <a:xfrm>
              <a:off x="1552" y="2681"/>
              <a:ext cx="277" cy="185"/>
            </a:xfrm>
            <a:prstGeom prst="can">
              <a:avLst>
                <a:gd name="adj" fmla="val 25000"/>
              </a:avLst>
            </a:prstGeom>
            <a:gradFill rotWithShape="1">
              <a:gsLst>
                <a:gs pos="0">
                  <a:srgbClr val="CCCC00"/>
                </a:gs>
                <a:gs pos="100000">
                  <a:srgbClr val="5E5E00"/>
                </a:gs>
              </a:gsLst>
              <a:lin ang="5400000" scaled="1"/>
            </a:gra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967" name="Rectangle 18"/>
            <p:cNvSpPr>
              <a:spLocks noChangeArrowheads="1"/>
            </p:cNvSpPr>
            <p:nvPr/>
          </p:nvSpPr>
          <p:spPr bwMode="auto">
            <a:xfrm>
              <a:off x="1134" y="2655"/>
              <a:ext cx="1110" cy="231"/>
            </a:xfrm>
            <a:prstGeom prst="rect">
              <a:avLst/>
            </a:prstGeom>
            <a:noFill/>
            <a:ln w="9525">
              <a:solidFill>
                <a:schemeClr val="tx1"/>
              </a:solidFill>
              <a:miter lim="800000"/>
              <a:headEnd/>
              <a:tailEnd/>
            </a:ln>
          </p:spPr>
          <p:txBody>
            <a:bodyPr anchor="ctr"/>
            <a:lstStyle/>
            <a:p>
              <a:pPr>
                <a:buClr>
                  <a:srgbClr val="FFFFFF"/>
                </a:buClr>
                <a:buFont typeface="Arial" charset="0"/>
                <a:buNone/>
              </a:pPr>
              <a:endParaRPr lang="en-US">
                <a:latin typeface="Futura Bk"/>
                <a:sym typeface="Arial" charset="0"/>
              </a:endParaRPr>
            </a:p>
          </p:txBody>
        </p:sp>
        <p:sp>
          <p:nvSpPr>
            <p:cNvPr id="78968" name="Text Box 19"/>
            <p:cNvSpPr txBox="1">
              <a:spLocks noChangeArrowheads="1"/>
            </p:cNvSpPr>
            <p:nvPr/>
          </p:nvSpPr>
          <p:spPr bwMode="auto">
            <a:xfrm>
              <a:off x="1116" y="2698"/>
              <a:ext cx="858" cy="154"/>
            </a:xfrm>
            <a:prstGeom prst="rect">
              <a:avLst/>
            </a:prstGeom>
            <a:noFill/>
            <a:ln w="9525">
              <a:noFill/>
              <a:miter lim="800000"/>
              <a:headEnd/>
              <a:tailEnd/>
            </a:ln>
          </p:spPr>
          <p:txBody>
            <a:bodyPr>
              <a:spAutoFit/>
            </a:bodyPr>
            <a:lstStyle/>
            <a:p>
              <a:pPr algn="ctr">
                <a:spcBef>
                  <a:spcPct val="20000"/>
                </a:spcBef>
                <a:buClr>
                  <a:srgbClr val="008000"/>
                </a:buClr>
                <a:buSzPct val="125000"/>
                <a:buFont typeface="Arial" charset="0"/>
                <a:buNone/>
              </a:pPr>
              <a:r>
                <a:rPr lang="en-US" sz="1000">
                  <a:latin typeface="Futura Bk"/>
                  <a:sym typeface="Arial" charset="0"/>
                </a:rPr>
                <a:t>--- RAID 1 Group ---</a:t>
              </a:r>
            </a:p>
          </p:txBody>
        </p:sp>
        <p:sp>
          <p:nvSpPr>
            <p:cNvPr id="78969" name="Line 20"/>
            <p:cNvSpPr>
              <a:spLocks noChangeShapeType="1"/>
            </p:cNvSpPr>
            <p:nvPr/>
          </p:nvSpPr>
          <p:spPr bwMode="auto">
            <a:xfrm flipH="1">
              <a:off x="1937" y="2837"/>
              <a:ext cx="253" cy="0"/>
            </a:xfrm>
            <a:prstGeom prst="line">
              <a:avLst/>
            </a:prstGeom>
            <a:noFill/>
            <a:ln w="57150">
              <a:solidFill>
                <a:schemeClr val="tx1"/>
              </a:solidFill>
              <a:prstDash val="sysDot"/>
              <a:round/>
              <a:headEnd type="none" w="sm" len="sm"/>
              <a:tailEnd/>
            </a:ln>
          </p:spPr>
          <p:txBody>
            <a:bodyPr>
              <a:spAutoFit/>
            </a:bodyPr>
            <a:lstStyle/>
            <a:p>
              <a:endParaRPr lang="en-US"/>
            </a:p>
          </p:txBody>
        </p:sp>
        <p:sp>
          <p:nvSpPr>
            <p:cNvPr id="78970" name="Rectangle 21"/>
            <p:cNvSpPr>
              <a:spLocks noChangeArrowheads="1"/>
            </p:cNvSpPr>
            <p:nvPr/>
          </p:nvSpPr>
          <p:spPr bwMode="auto">
            <a:xfrm>
              <a:off x="3312" y="2350"/>
              <a:ext cx="1110" cy="231"/>
            </a:xfrm>
            <a:prstGeom prst="rect">
              <a:avLst/>
            </a:prstGeom>
            <a:noFill/>
            <a:ln w="9525">
              <a:solidFill>
                <a:schemeClr val="tx1"/>
              </a:solidFill>
              <a:miter lim="800000"/>
              <a:headEnd/>
              <a:tailEnd/>
            </a:ln>
          </p:spPr>
          <p:txBody>
            <a:bodyPr anchor="ctr"/>
            <a:lstStyle/>
            <a:p>
              <a:pPr>
                <a:buClr>
                  <a:srgbClr val="FFFFFF"/>
                </a:buClr>
                <a:buFont typeface="Arial" charset="0"/>
                <a:buNone/>
              </a:pPr>
              <a:endParaRPr lang="en-US">
                <a:latin typeface="Futura Bk"/>
                <a:sym typeface="Arial" charset="0"/>
              </a:endParaRPr>
            </a:p>
          </p:txBody>
        </p:sp>
        <p:sp>
          <p:nvSpPr>
            <p:cNvPr id="78971" name="Line 22"/>
            <p:cNvSpPr>
              <a:spLocks noChangeShapeType="1"/>
            </p:cNvSpPr>
            <p:nvPr/>
          </p:nvSpPr>
          <p:spPr bwMode="auto">
            <a:xfrm flipH="1">
              <a:off x="4115" y="2531"/>
              <a:ext cx="253" cy="0"/>
            </a:xfrm>
            <a:prstGeom prst="line">
              <a:avLst/>
            </a:prstGeom>
            <a:noFill/>
            <a:ln w="57150">
              <a:solidFill>
                <a:schemeClr val="tx1"/>
              </a:solidFill>
              <a:prstDash val="sysDot"/>
              <a:round/>
              <a:headEnd type="none" w="sm" len="sm"/>
              <a:tailEnd/>
            </a:ln>
          </p:spPr>
          <p:txBody>
            <a:bodyPr>
              <a:spAutoFit/>
            </a:bodyPr>
            <a:lstStyle/>
            <a:p>
              <a:endParaRPr lang="en-US"/>
            </a:p>
          </p:txBody>
        </p:sp>
        <p:sp>
          <p:nvSpPr>
            <p:cNvPr id="78972" name="AutoShape 23"/>
            <p:cNvSpPr>
              <a:spLocks noChangeArrowheads="1"/>
            </p:cNvSpPr>
            <p:nvPr/>
          </p:nvSpPr>
          <p:spPr bwMode="auto">
            <a:xfrm>
              <a:off x="3388" y="2376"/>
              <a:ext cx="277" cy="19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973" name="Rectangle 24"/>
            <p:cNvSpPr>
              <a:spLocks noChangeArrowheads="1"/>
            </p:cNvSpPr>
            <p:nvPr/>
          </p:nvSpPr>
          <p:spPr bwMode="auto">
            <a:xfrm flipH="1">
              <a:off x="3589" y="2450"/>
              <a:ext cx="39" cy="39"/>
            </a:xfrm>
            <a:prstGeom prst="rect">
              <a:avLst/>
            </a:prstGeom>
            <a:solidFill>
              <a:schemeClr val="accent2"/>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974" name="AutoShape 25"/>
            <p:cNvSpPr>
              <a:spLocks noChangeArrowheads="1"/>
            </p:cNvSpPr>
            <p:nvPr/>
          </p:nvSpPr>
          <p:spPr bwMode="auto">
            <a:xfrm>
              <a:off x="3712" y="2693"/>
              <a:ext cx="277" cy="19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975" name="Rectangle 26"/>
            <p:cNvSpPr>
              <a:spLocks noChangeArrowheads="1"/>
            </p:cNvSpPr>
            <p:nvPr/>
          </p:nvSpPr>
          <p:spPr bwMode="auto">
            <a:xfrm flipH="1">
              <a:off x="3913" y="2815"/>
              <a:ext cx="39" cy="39"/>
            </a:xfrm>
            <a:prstGeom prst="rect">
              <a:avLst/>
            </a:prstGeom>
            <a:solidFill>
              <a:srgbClr val="CCCC00"/>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976" name="Rectangle 27"/>
            <p:cNvSpPr>
              <a:spLocks noChangeArrowheads="1"/>
            </p:cNvSpPr>
            <p:nvPr/>
          </p:nvSpPr>
          <p:spPr bwMode="auto">
            <a:xfrm>
              <a:off x="3318" y="2667"/>
              <a:ext cx="1110" cy="231"/>
            </a:xfrm>
            <a:prstGeom prst="rect">
              <a:avLst/>
            </a:prstGeom>
            <a:noFill/>
            <a:ln w="9525">
              <a:solidFill>
                <a:schemeClr val="tx1"/>
              </a:solidFill>
              <a:miter lim="800000"/>
              <a:headEnd/>
              <a:tailEnd/>
            </a:ln>
          </p:spPr>
          <p:txBody>
            <a:bodyPr anchor="ctr"/>
            <a:lstStyle/>
            <a:p>
              <a:pPr>
                <a:buClr>
                  <a:srgbClr val="FFFFFF"/>
                </a:buClr>
                <a:buFont typeface="Arial" charset="0"/>
                <a:buNone/>
              </a:pPr>
              <a:endParaRPr lang="en-US">
                <a:latin typeface="Futura Bk"/>
                <a:sym typeface="Arial" charset="0"/>
              </a:endParaRPr>
            </a:p>
          </p:txBody>
        </p:sp>
        <p:sp>
          <p:nvSpPr>
            <p:cNvPr id="78977" name="Line 28"/>
            <p:cNvSpPr>
              <a:spLocks noChangeShapeType="1"/>
            </p:cNvSpPr>
            <p:nvPr/>
          </p:nvSpPr>
          <p:spPr bwMode="auto">
            <a:xfrm flipH="1">
              <a:off x="4121" y="2849"/>
              <a:ext cx="253" cy="0"/>
            </a:xfrm>
            <a:prstGeom prst="line">
              <a:avLst/>
            </a:prstGeom>
            <a:noFill/>
            <a:ln w="57150">
              <a:solidFill>
                <a:schemeClr val="tx1"/>
              </a:solidFill>
              <a:prstDash val="sysDot"/>
              <a:round/>
              <a:headEnd type="none" w="sm" len="sm"/>
              <a:tailEnd/>
            </a:ln>
          </p:spPr>
          <p:txBody>
            <a:bodyPr>
              <a:spAutoFit/>
            </a:bodyPr>
            <a:lstStyle/>
            <a:p>
              <a:endParaRPr lang="en-US"/>
            </a:p>
          </p:txBody>
        </p:sp>
        <p:sp>
          <p:nvSpPr>
            <p:cNvPr id="78978" name="AutoShape 29"/>
            <p:cNvSpPr>
              <a:spLocks noChangeArrowheads="1"/>
            </p:cNvSpPr>
            <p:nvPr/>
          </p:nvSpPr>
          <p:spPr bwMode="auto">
            <a:xfrm>
              <a:off x="3394" y="2693"/>
              <a:ext cx="277" cy="19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979" name="Rectangle 30"/>
            <p:cNvSpPr>
              <a:spLocks noChangeArrowheads="1"/>
            </p:cNvSpPr>
            <p:nvPr/>
          </p:nvSpPr>
          <p:spPr bwMode="auto">
            <a:xfrm flipH="1">
              <a:off x="3595" y="2767"/>
              <a:ext cx="39" cy="40"/>
            </a:xfrm>
            <a:prstGeom prst="rect">
              <a:avLst/>
            </a:prstGeom>
            <a:solidFill>
              <a:schemeClr val="accent2"/>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pic>
          <p:nvPicPr>
            <p:cNvPr id="78980" name="Picture 31"/>
            <p:cNvPicPr>
              <a:picLocks noChangeAspect="1" noChangeArrowheads="1"/>
            </p:cNvPicPr>
            <p:nvPr/>
          </p:nvPicPr>
          <p:blipFill>
            <a:blip r:embed="rId4" cstate="print"/>
            <a:srcRect/>
            <a:stretch>
              <a:fillRect/>
            </a:stretch>
          </p:blipFill>
          <p:spPr bwMode="auto">
            <a:xfrm>
              <a:off x="1069" y="2308"/>
              <a:ext cx="1270" cy="303"/>
            </a:xfrm>
            <a:prstGeom prst="rect">
              <a:avLst/>
            </a:prstGeom>
            <a:noFill/>
            <a:ln w="9525">
              <a:noFill/>
              <a:miter lim="800000"/>
              <a:headEnd/>
              <a:tailEnd/>
            </a:ln>
          </p:spPr>
        </p:pic>
        <p:sp>
          <p:nvSpPr>
            <p:cNvPr id="78981" name="Text Box 32"/>
            <p:cNvSpPr txBox="1">
              <a:spLocks noChangeArrowheads="1"/>
            </p:cNvSpPr>
            <p:nvPr/>
          </p:nvSpPr>
          <p:spPr bwMode="auto">
            <a:xfrm>
              <a:off x="1116" y="2393"/>
              <a:ext cx="858" cy="154"/>
            </a:xfrm>
            <a:prstGeom prst="rect">
              <a:avLst/>
            </a:prstGeom>
            <a:noFill/>
            <a:ln w="9525">
              <a:noFill/>
              <a:miter lim="800000"/>
              <a:headEnd/>
              <a:tailEnd/>
            </a:ln>
          </p:spPr>
          <p:txBody>
            <a:bodyPr>
              <a:spAutoFit/>
            </a:bodyPr>
            <a:lstStyle/>
            <a:p>
              <a:pPr algn="ctr">
                <a:spcBef>
                  <a:spcPct val="20000"/>
                </a:spcBef>
                <a:buClr>
                  <a:srgbClr val="008000"/>
                </a:buClr>
                <a:buSzPct val="125000"/>
                <a:buFont typeface="Arial" charset="0"/>
                <a:buNone/>
              </a:pPr>
              <a:r>
                <a:rPr lang="en-US" sz="1000">
                  <a:latin typeface="Futura Bk"/>
                  <a:sym typeface="Arial" charset="0"/>
                </a:rPr>
                <a:t>--- RAID 1 Group ---</a:t>
              </a:r>
            </a:p>
          </p:txBody>
        </p:sp>
        <p:pic>
          <p:nvPicPr>
            <p:cNvPr id="78982" name="Picture 33"/>
            <p:cNvPicPr>
              <a:picLocks noChangeAspect="1" noChangeArrowheads="1"/>
            </p:cNvPicPr>
            <p:nvPr/>
          </p:nvPicPr>
          <p:blipFill>
            <a:blip r:embed="rId4" cstate="print"/>
            <a:srcRect/>
            <a:stretch>
              <a:fillRect/>
            </a:stretch>
          </p:blipFill>
          <p:spPr bwMode="auto">
            <a:xfrm>
              <a:off x="3253" y="2314"/>
              <a:ext cx="1270" cy="303"/>
            </a:xfrm>
            <a:prstGeom prst="rect">
              <a:avLst/>
            </a:prstGeom>
            <a:noFill/>
            <a:ln w="9525">
              <a:noFill/>
              <a:miter lim="800000"/>
              <a:headEnd/>
              <a:tailEnd/>
            </a:ln>
          </p:spPr>
        </p:pic>
        <p:sp>
          <p:nvSpPr>
            <p:cNvPr id="78983" name="Text Box 34"/>
            <p:cNvSpPr txBox="1">
              <a:spLocks noChangeArrowheads="1"/>
            </p:cNvSpPr>
            <p:nvPr/>
          </p:nvSpPr>
          <p:spPr bwMode="auto">
            <a:xfrm rot="-5400000">
              <a:off x="3117" y="2564"/>
              <a:ext cx="772" cy="154"/>
            </a:xfrm>
            <a:prstGeom prst="rect">
              <a:avLst/>
            </a:prstGeom>
            <a:solidFill>
              <a:srgbClr val="120B80">
                <a:alpha val="30196"/>
              </a:srgbClr>
            </a:solidFill>
            <a:ln w="9525">
              <a:noFill/>
              <a:miter lim="800000"/>
              <a:headEnd/>
              <a:tailEnd/>
            </a:ln>
          </p:spPr>
          <p:txBody>
            <a:bodyPr>
              <a:spAutoFit/>
            </a:bodyPr>
            <a:lstStyle/>
            <a:p>
              <a:pPr algn="ctr">
                <a:spcBef>
                  <a:spcPct val="20000"/>
                </a:spcBef>
                <a:buClr>
                  <a:srgbClr val="008000"/>
                </a:buClr>
                <a:buSzPct val="125000"/>
                <a:buFont typeface="Arial" charset="0"/>
                <a:buNone/>
              </a:pPr>
              <a:r>
                <a:rPr lang="en-US" sz="1000">
                  <a:latin typeface="Futura Bk"/>
                  <a:sym typeface="Arial" charset="0"/>
                </a:rPr>
                <a:t>--- R1   Raidlet  ---</a:t>
              </a:r>
            </a:p>
          </p:txBody>
        </p:sp>
        <p:sp>
          <p:nvSpPr>
            <p:cNvPr id="78984" name="Text Box 35"/>
            <p:cNvSpPr txBox="1">
              <a:spLocks noChangeArrowheads="1"/>
            </p:cNvSpPr>
            <p:nvPr/>
          </p:nvSpPr>
          <p:spPr bwMode="auto">
            <a:xfrm rot="-5400000">
              <a:off x="3429" y="2564"/>
              <a:ext cx="772" cy="154"/>
            </a:xfrm>
            <a:prstGeom prst="rect">
              <a:avLst/>
            </a:prstGeom>
            <a:solidFill>
              <a:srgbClr val="120B80">
                <a:alpha val="30196"/>
              </a:srgbClr>
            </a:solidFill>
            <a:ln w="9525">
              <a:noFill/>
              <a:miter lim="800000"/>
              <a:headEnd/>
              <a:tailEnd/>
            </a:ln>
          </p:spPr>
          <p:txBody>
            <a:bodyPr>
              <a:spAutoFit/>
            </a:bodyPr>
            <a:lstStyle/>
            <a:p>
              <a:pPr algn="ctr">
                <a:spcBef>
                  <a:spcPct val="20000"/>
                </a:spcBef>
                <a:buClr>
                  <a:srgbClr val="008000"/>
                </a:buClr>
                <a:buSzPct val="125000"/>
                <a:buFont typeface="Arial" charset="0"/>
                <a:buNone/>
              </a:pPr>
              <a:r>
                <a:rPr lang="en-US" sz="1000">
                  <a:latin typeface="Futura Bk"/>
                  <a:sym typeface="Arial" charset="0"/>
                </a:rPr>
                <a:t>--- R1   Raidlet  ---</a:t>
              </a:r>
            </a:p>
          </p:txBody>
        </p:sp>
        <p:sp>
          <p:nvSpPr>
            <p:cNvPr id="78985" name="Rectangle 36"/>
            <p:cNvSpPr>
              <a:spLocks noChangeArrowheads="1"/>
            </p:cNvSpPr>
            <p:nvPr/>
          </p:nvSpPr>
          <p:spPr bwMode="auto">
            <a:xfrm>
              <a:off x="2344" y="2346"/>
              <a:ext cx="660" cy="670"/>
            </a:xfrm>
            <a:prstGeom prst="rect">
              <a:avLst/>
            </a:prstGeom>
            <a:noFill/>
            <a:ln w="9525">
              <a:noFill/>
              <a:miter lim="800000"/>
              <a:headEnd/>
              <a:tailEnd/>
            </a:ln>
          </p:spPr>
          <p:txBody>
            <a:bodyPr/>
            <a:lstStyle/>
            <a:p>
              <a:pPr>
                <a:spcBef>
                  <a:spcPct val="20000"/>
                </a:spcBef>
                <a:buClr>
                  <a:srgbClr val="008000"/>
                </a:buClr>
                <a:buSzPct val="125000"/>
                <a:buFont typeface="Arial" charset="0"/>
                <a:buNone/>
              </a:pPr>
              <a:r>
                <a:rPr lang="en-US" sz="1200" b="1">
                  <a:latin typeface="Futura Bk"/>
                  <a:sym typeface="Arial" charset="0"/>
                </a:rPr>
                <a:t>Shelf-</a:t>
              </a:r>
              <a:br>
                <a:rPr lang="en-US" sz="1200" b="1">
                  <a:latin typeface="Futura Bk"/>
                  <a:sym typeface="Arial" charset="0"/>
                </a:rPr>
              </a:br>
              <a:r>
                <a:rPr lang="en-US" sz="1200" b="1">
                  <a:latin typeface="Futura Bk"/>
                  <a:sym typeface="Arial" charset="0"/>
                </a:rPr>
                <a:t>dependent</a:t>
              </a:r>
              <a:br>
                <a:rPr lang="en-US" sz="1200" b="1">
                  <a:latin typeface="Futura Bk"/>
                  <a:sym typeface="Arial" charset="0"/>
                </a:rPr>
              </a:br>
              <a:r>
                <a:rPr lang="en-US" sz="1200" b="1">
                  <a:latin typeface="Futura Bk"/>
                  <a:sym typeface="Arial" charset="0"/>
                </a:rPr>
                <a:t>RAID</a:t>
              </a:r>
              <a:r>
                <a:rPr lang="en-US" sz="1200">
                  <a:latin typeface="Futura Bk"/>
                  <a:sym typeface="Arial" charset="0"/>
                </a:rPr>
                <a:t/>
              </a:r>
              <a:br>
                <a:rPr lang="en-US" sz="1200">
                  <a:latin typeface="Futura Bk"/>
                  <a:sym typeface="Arial" charset="0"/>
                </a:rPr>
              </a:br>
              <a:r>
                <a:rPr lang="en-US" sz="1200">
                  <a:latin typeface="Futura Bk"/>
                  <a:sym typeface="Arial" charset="0"/>
                </a:rPr>
                <a:t>No access</a:t>
              </a:r>
              <a:br>
                <a:rPr lang="en-US" sz="1200">
                  <a:latin typeface="Futura Bk"/>
                  <a:sym typeface="Arial" charset="0"/>
                </a:rPr>
              </a:br>
              <a:r>
                <a:rPr lang="en-US" sz="1200">
                  <a:latin typeface="Futura Bk"/>
                  <a:sym typeface="Arial" charset="0"/>
                </a:rPr>
                <a:t>to data</a:t>
              </a:r>
            </a:p>
          </p:txBody>
        </p:sp>
        <p:sp>
          <p:nvSpPr>
            <p:cNvPr id="78986" name="Text Box 37"/>
            <p:cNvSpPr txBox="1">
              <a:spLocks noChangeArrowheads="1"/>
            </p:cNvSpPr>
            <p:nvPr/>
          </p:nvSpPr>
          <p:spPr bwMode="auto">
            <a:xfrm>
              <a:off x="1644" y="2895"/>
              <a:ext cx="666" cy="144"/>
            </a:xfrm>
            <a:prstGeom prst="rect">
              <a:avLst/>
            </a:prstGeom>
            <a:noFill/>
            <a:ln w="9525">
              <a:noFill/>
              <a:miter lim="800000"/>
              <a:headEnd/>
              <a:tailEnd/>
            </a:ln>
          </p:spPr>
          <p:txBody>
            <a:bodyPr>
              <a:spAutoFit/>
            </a:bodyPr>
            <a:lstStyle/>
            <a:p>
              <a:pPr algn="ctr">
                <a:spcBef>
                  <a:spcPct val="20000"/>
                </a:spcBef>
                <a:buClr>
                  <a:srgbClr val="008000"/>
                </a:buClr>
                <a:buSzPct val="125000"/>
                <a:buFont typeface="Arial" charset="0"/>
                <a:buNone/>
              </a:pPr>
              <a:r>
                <a:rPr lang="en-US" sz="900">
                  <a:latin typeface="Futura Bk"/>
                  <a:sym typeface="Arial" charset="0"/>
                </a:rPr>
                <a:t>Shelf (chassis)</a:t>
              </a:r>
            </a:p>
          </p:txBody>
        </p:sp>
        <p:sp>
          <p:nvSpPr>
            <p:cNvPr id="78987" name="Text Box 38"/>
            <p:cNvSpPr txBox="1">
              <a:spLocks noChangeArrowheads="1"/>
            </p:cNvSpPr>
            <p:nvPr/>
          </p:nvSpPr>
          <p:spPr bwMode="auto">
            <a:xfrm>
              <a:off x="3840" y="2901"/>
              <a:ext cx="666" cy="144"/>
            </a:xfrm>
            <a:prstGeom prst="rect">
              <a:avLst/>
            </a:prstGeom>
            <a:noFill/>
            <a:ln w="9525">
              <a:noFill/>
              <a:miter lim="800000"/>
              <a:headEnd/>
              <a:tailEnd/>
            </a:ln>
          </p:spPr>
          <p:txBody>
            <a:bodyPr>
              <a:spAutoFit/>
            </a:bodyPr>
            <a:lstStyle/>
            <a:p>
              <a:pPr algn="ctr">
                <a:spcBef>
                  <a:spcPct val="20000"/>
                </a:spcBef>
                <a:buClr>
                  <a:srgbClr val="008000"/>
                </a:buClr>
                <a:buSzPct val="125000"/>
                <a:buFont typeface="Arial" charset="0"/>
                <a:buNone/>
              </a:pPr>
              <a:r>
                <a:rPr lang="en-US" sz="900">
                  <a:latin typeface="Futura Bk"/>
                  <a:sym typeface="Arial" charset="0"/>
                </a:rPr>
                <a:t>Shelf (chassis)</a:t>
              </a:r>
            </a:p>
          </p:txBody>
        </p:sp>
        <p:sp>
          <p:nvSpPr>
            <p:cNvPr id="78988" name="Rectangle 39"/>
            <p:cNvSpPr>
              <a:spLocks noChangeArrowheads="1"/>
            </p:cNvSpPr>
            <p:nvPr/>
          </p:nvSpPr>
          <p:spPr bwMode="auto">
            <a:xfrm>
              <a:off x="4564" y="2256"/>
              <a:ext cx="750" cy="670"/>
            </a:xfrm>
            <a:prstGeom prst="rect">
              <a:avLst/>
            </a:prstGeom>
            <a:noFill/>
            <a:ln w="9525">
              <a:noFill/>
              <a:miter lim="800000"/>
              <a:headEnd/>
              <a:tailEnd/>
            </a:ln>
          </p:spPr>
          <p:txBody>
            <a:bodyPr/>
            <a:lstStyle/>
            <a:p>
              <a:pPr>
                <a:spcBef>
                  <a:spcPct val="20000"/>
                </a:spcBef>
                <a:buClr>
                  <a:srgbClr val="008000"/>
                </a:buClr>
                <a:buSzPct val="125000"/>
                <a:buFont typeface="Arial" charset="0"/>
                <a:buNone/>
              </a:pPr>
              <a:r>
                <a:rPr lang="en-US" sz="1200" b="1">
                  <a:latin typeface="Futura Bk"/>
                  <a:sym typeface="Arial" charset="0"/>
                </a:rPr>
                <a:t>Shelf-</a:t>
              </a:r>
              <a:br>
                <a:rPr lang="en-US" sz="1200" b="1">
                  <a:latin typeface="Futura Bk"/>
                  <a:sym typeface="Arial" charset="0"/>
                </a:rPr>
              </a:br>
              <a:r>
                <a:rPr lang="en-US" sz="1200" b="1">
                  <a:latin typeface="Futura Bk"/>
                  <a:sym typeface="Arial" charset="0"/>
                </a:rPr>
                <a:t>independent</a:t>
              </a:r>
              <a:br>
                <a:rPr lang="en-US" sz="1200" b="1">
                  <a:latin typeface="Futura Bk"/>
                  <a:sym typeface="Arial" charset="0"/>
                </a:rPr>
              </a:br>
              <a:r>
                <a:rPr lang="en-US" sz="1200" b="1">
                  <a:latin typeface="Futura Bk"/>
                  <a:sym typeface="Arial" charset="0"/>
                </a:rPr>
                <a:t>RAID</a:t>
              </a:r>
              <a:r>
                <a:rPr lang="en-US" sz="1200">
                  <a:latin typeface="Futura Bk"/>
                  <a:sym typeface="Arial" charset="0"/>
                </a:rPr>
                <a:t/>
              </a:r>
              <a:br>
                <a:rPr lang="en-US" sz="1200">
                  <a:latin typeface="Futura Bk"/>
                  <a:sym typeface="Arial" charset="0"/>
                </a:rPr>
              </a:br>
              <a:r>
                <a:rPr lang="en-US" sz="1200">
                  <a:latin typeface="Futura Bk"/>
                  <a:sym typeface="Arial" charset="0"/>
                </a:rPr>
                <a:t>Data access preserved</a:t>
              </a:r>
            </a:p>
          </p:txBody>
        </p:sp>
        <p:sp>
          <p:nvSpPr>
            <p:cNvPr id="14478" name="Rectangle 40"/>
            <p:cNvSpPr>
              <a:spLocks noChangeArrowheads="1"/>
            </p:cNvSpPr>
            <p:nvPr/>
          </p:nvSpPr>
          <p:spPr bwMode="auto">
            <a:xfrm>
              <a:off x="220" y="2394"/>
              <a:ext cx="672" cy="395"/>
            </a:xfrm>
            <a:prstGeom prst="rect">
              <a:avLst/>
            </a:prstGeom>
            <a:noFill/>
            <a:ln w="9525">
              <a:noFill/>
              <a:miter lim="800000"/>
              <a:headEnd/>
              <a:tailEnd/>
            </a:ln>
          </p:spPr>
          <p:txBody>
            <a:bodyPr/>
            <a:lstStyle/>
            <a:p>
              <a:pPr fontAlgn="auto">
                <a:spcBef>
                  <a:spcPct val="20000"/>
                </a:spcBef>
                <a:spcAft>
                  <a:spcPts val="0"/>
                </a:spcAft>
                <a:buClr>
                  <a:srgbClr val="008000"/>
                </a:buClr>
                <a:buSzPct val="125000"/>
                <a:defRPr/>
              </a:pPr>
              <a:r>
                <a:rPr lang="en-US" sz="1400" dirty="0">
                  <a:latin typeface="+mj-lt"/>
                  <a:sym typeface="Arial" charset="0"/>
                </a:rPr>
                <a:t>Drive</a:t>
              </a:r>
            </a:p>
            <a:p>
              <a:pPr fontAlgn="auto">
                <a:spcBef>
                  <a:spcPct val="20000"/>
                </a:spcBef>
                <a:spcAft>
                  <a:spcPts val="0"/>
                </a:spcAft>
                <a:buClr>
                  <a:srgbClr val="008000"/>
                </a:buClr>
                <a:buSzPct val="125000"/>
                <a:defRPr/>
              </a:pPr>
              <a:r>
                <a:rPr lang="en-US" sz="1400" dirty="0">
                  <a:latin typeface="+mj-lt"/>
                  <a:sym typeface="Arial" charset="0"/>
                </a:rPr>
                <a:t>Shelf</a:t>
              </a:r>
            </a:p>
            <a:p>
              <a:pPr fontAlgn="auto">
                <a:spcBef>
                  <a:spcPct val="20000"/>
                </a:spcBef>
                <a:spcAft>
                  <a:spcPts val="0"/>
                </a:spcAft>
                <a:buClr>
                  <a:srgbClr val="008000"/>
                </a:buClr>
                <a:buSzPct val="125000"/>
                <a:defRPr/>
              </a:pPr>
              <a:r>
                <a:rPr lang="en-US" sz="1400" dirty="0">
                  <a:latin typeface="+mj-lt"/>
                  <a:sym typeface="Arial" charset="0"/>
                </a:rPr>
                <a:t>(chassis)</a:t>
              </a:r>
            </a:p>
          </p:txBody>
        </p:sp>
      </p:grpSp>
      <p:grpSp>
        <p:nvGrpSpPr>
          <p:cNvPr id="3" name="Group 41"/>
          <p:cNvGrpSpPr>
            <a:grpSpLocks/>
          </p:cNvGrpSpPr>
          <p:nvPr/>
        </p:nvGrpSpPr>
        <p:grpSpPr bwMode="auto">
          <a:xfrm>
            <a:off x="358775" y="4876800"/>
            <a:ext cx="8547100" cy="1533525"/>
            <a:chOff x="226" y="3072"/>
            <a:chExt cx="5384" cy="966"/>
          </a:xfrm>
        </p:grpSpPr>
        <p:sp>
          <p:nvSpPr>
            <p:cNvPr id="78918" name="Rectangle 42"/>
            <p:cNvSpPr>
              <a:spLocks noChangeArrowheads="1"/>
            </p:cNvSpPr>
            <p:nvPr/>
          </p:nvSpPr>
          <p:spPr bwMode="auto">
            <a:xfrm rot="5400000">
              <a:off x="1807" y="3549"/>
              <a:ext cx="142" cy="311"/>
            </a:xfrm>
            <a:prstGeom prst="rect">
              <a:avLst/>
            </a:prstGeom>
            <a:solidFill>
              <a:srgbClr val="FF9900">
                <a:alpha val="61960"/>
              </a:srgbClr>
            </a:solidFill>
            <a:ln w="9525">
              <a:solidFill>
                <a:schemeClr val="tx2"/>
              </a:solidFill>
              <a:miter lim="800000"/>
              <a:headEnd/>
              <a:tailEnd/>
            </a:ln>
          </p:spPr>
          <p:txBody>
            <a:bodyPr rot="10800000"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19" name="Rectangle 43"/>
            <p:cNvSpPr>
              <a:spLocks noChangeArrowheads="1"/>
            </p:cNvSpPr>
            <p:nvPr/>
          </p:nvSpPr>
          <p:spPr bwMode="auto">
            <a:xfrm rot="5400000">
              <a:off x="1807" y="3409"/>
              <a:ext cx="142" cy="311"/>
            </a:xfrm>
            <a:prstGeom prst="rect">
              <a:avLst/>
            </a:prstGeom>
            <a:solidFill>
              <a:srgbClr val="CCCC00"/>
            </a:solidFill>
            <a:ln w="9525">
              <a:solidFill>
                <a:schemeClr val="tx2"/>
              </a:solidFill>
              <a:miter lim="800000"/>
              <a:headEnd/>
              <a:tailEnd/>
            </a:ln>
          </p:spPr>
          <p:txBody>
            <a:bodyPr rot="10800000"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20" name="Rectangle 44"/>
            <p:cNvSpPr>
              <a:spLocks noChangeArrowheads="1"/>
            </p:cNvSpPr>
            <p:nvPr/>
          </p:nvSpPr>
          <p:spPr bwMode="auto">
            <a:xfrm rot="5400000">
              <a:off x="1307" y="3541"/>
              <a:ext cx="142" cy="311"/>
            </a:xfrm>
            <a:prstGeom prst="rect">
              <a:avLst/>
            </a:prstGeom>
            <a:solidFill>
              <a:srgbClr val="CCCC00">
                <a:alpha val="61960"/>
              </a:srgbClr>
            </a:solidFill>
            <a:ln w="9525">
              <a:solidFill>
                <a:schemeClr val="tx2"/>
              </a:solidFill>
              <a:miter lim="800000"/>
              <a:headEnd/>
              <a:tailEnd/>
            </a:ln>
          </p:spPr>
          <p:txBody>
            <a:bodyPr rot="10800000"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21" name="Rectangle 45"/>
            <p:cNvSpPr>
              <a:spLocks noChangeArrowheads="1"/>
            </p:cNvSpPr>
            <p:nvPr/>
          </p:nvSpPr>
          <p:spPr bwMode="auto">
            <a:xfrm rot="5400000">
              <a:off x="1307" y="3401"/>
              <a:ext cx="142" cy="311"/>
            </a:xfrm>
            <a:prstGeom prst="rect">
              <a:avLst/>
            </a:prstGeom>
            <a:solidFill>
              <a:schemeClr val="accent2"/>
            </a:solidFill>
            <a:ln w="9525">
              <a:solidFill>
                <a:schemeClr val="tx2"/>
              </a:solidFill>
              <a:miter lim="800000"/>
              <a:headEnd/>
              <a:tailEnd/>
            </a:ln>
          </p:spPr>
          <p:txBody>
            <a:bodyPr rot="10800000"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cxnSp>
          <p:nvCxnSpPr>
            <p:cNvPr id="78922" name="AutoShape 46"/>
            <p:cNvCxnSpPr>
              <a:cxnSpLocks noChangeShapeType="1"/>
              <a:stCxn id="78920" idx="0"/>
              <a:endCxn id="78919" idx="2"/>
            </p:cNvCxnSpPr>
            <p:nvPr/>
          </p:nvCxnSpPr>
          <p:spPr bwMode="auto">
            <a:xfrm flipV="1">
              <a:off x="1534" y="3566"/>
              <a:ext cx="189" cy="132"/>
            </a:xfrm>
            <a:prstGeom prst="straightConnector1">
              <a:avLst/>
            </a:prstGeom>
            <a:noFill/>
            <a:ln w="19050">
              <a:solidFill>
                <a:srgbClr val="CCCC00"/>
              </a:solidFill>
              <a:round/>
              <a:headEnd type="triangle" w="med" len="med"/>
              <a:tailEnd/>
            </a:ln>
          </p:spPr>
        </p:cxnSp>
        <p:cxnSp>
          <p:nvCxnSpPr>
            <p:cNvPr id="78923" name="AutoShape 47"/>
            <p:cNvCxnSpPr>
              <a:cxnSpLocks noChangeShapeType="1"/>
              <a:stCxn id="78918" idx="2"/>
              <a:endCxn id="78921" idx="0"/>
            </p:cNvCxnSpPr>
            <p:nvPr/>
          </p:nvCxnSpPr>
          <p:spPr bwMode="auto">
            <a:xfrm flipH="1" flipV="1">
              <a:off x="1534" y="3558"/>
              <a:ext cx="189" cy="148"/>
            </a:xfrm>
            <a:prstGeom prst="straightConnector1">
              <a:avLst/>
            </a:prstGeom>
            <a:noFill/>
            <a:ln w="19050">
              <a:solidFill>
                <a:srgbClr val="FF9900"/>
              </a:solidFill>
              <a:round/>
              <a:headEnd type="triangle" w="med" len="med"/>
              <a:tailEnd/>
            </a:ln>
          </p:spPr>
        </p:cxnSp>
        <p:cxnSp>
          <p:nvCxnSpPr>
            <p:cNvPr id="78924" name="AutoShape 48"/>
            <p:cNvCxnSpPr>
              <a:cxnSpLocks noChangeShapeType="1"/>
              <a:stCxn id="78931" idx="3"/>
              <a:endCxn id="78933" idx="1"/>
            </p:cNvCxnSpPr>
            <p:nvPr/>
          </p:nvCxnSpPr>
          <p:spPr bwMode="auto">
            <a:xfrm flipH="1" flipV="1">
              <a:off x="3476" y="3486"/>
              <a:ext cx="468" cy="6"/>
            </a:xfrm>
            <a:prstGeom prst="straightConnector1">
              <a:avLst/>
            </a:prstGeom>
            <a:noFill/>
            <a:ln w="38100">
              <a:solidFill>
                <a:srgbClr val="FFFFFF">
                  <a:alpha val="89018"/>
                </a:srgbClr>
              </a:solidFill>
              <a:round/>
              <a:headEnd/>
              <a:tailEnd/>
            </a:ln>
          </p:spPr>
        </p:cxnSp>
        <p:cxnSp>
          <p:nvCxnSpPr>
            <p:cNvPr id="78925" name="AutoShape 49"/>
            <p:cNvCxnSpPr>
              <a:cxnSpLocks noChangeShapeType="1"/>
              <a:stCxn id="78932" idx="3"/>
              <a:endCxn id="78930" idx="1"/>
            </p:cNvCxnSpPr>
            <p:nvPr/>
          </p:nvCxnSpPr>
          <p:spPr bwMode="auto">
            <a:xfrm flipH="1" flipV="1">
              <a:off x="3848" y="3742"/>
              <a:ext cx="490" cy="2"/>
            </a:xfrm>
            <a:prstGeom prst="straightConnector1">
              <a:avLst/>
            </a:prstGeom>
            <a:noFill/>
            <a:ln w="38100">
              <a:solidFill>
                <a:srgbClr val="FFFFFF">
                  <a:alpha val="89018"/>
                </a:srgbClr>
              </a:solidFill>
              <a:round/>
              <a:headEnd/>
              <a:tailEnd/>
            </a:ln>
          </p:spPr>
        </p:cxnSp>
        <p:cxnSp>
          <p:nvCxnSpPr>
            <p:cNvPr id="78926" name="AutoShape 50"/>
            <p:cNvCxnSpPr>
              <a:cxnSpLocks noChangeShapeType="1"/>
              <a:stCxn id="78931" idx="3"/>
              <a:endCxn id="78930" idx="1"/>
            </p:cNvCxnSpPr>
            <p:nvPr/>
          </p:nvCxnSpPr>
          <p:spPr bwMode="auto">
            <a:xfrm flipH="1">
              <a:off x="3848" y="3492"/>
              <a:ext cx="96" cy="250"/>
            </a:xfrm>
            <a:prstGeom prst="straightConnector1">
              <a:avLst/>
            </a:prstGeom>
            <a:noFill/>
            <a:ln w="57150">
              <a:solidFill>
                <a:srgbClr val="FFFFFF">
                  <a:alpha val="89018"/>
                </a:srgbClr>
              </a:solidFill>
              <a:round/>
              <a:headEnd/>
              <a:tailEnd/>
            </a:ln>
          </p:spPr>
        </p:cxnSp>
        <p:cxnSp>
          <p:nvCxnSpPr>
            <p:cNvPr id="78927" name="AutoShape 51"/>
            <p:cNvCxnSpPr>
              <a:cxnSpLocks noChangeShapeType="1"/>
              <a:stCxn id="78933" idx="1"/>
              <a:endCxn id="78932" idx="3"/>
            </p:cNvCxnSpPr>
            <p:nvPr/>
          </p:nvCxnSpPr>
          <p:spPr bwMode="auto">
            <a:xfrm>
              <a:off x="3476" y="3486"/>
              <a:ext cx="862" cy="258"/>
            </a:xfrm>
            <a:prstGeom prst="straightConnector1">
              <a:avLst/>
            </a:prstGeom>
            <a:noFill/>
            <a:ln w="38100">
              <a:solidFill>
                <a:srgbClr val="FFFFFF">
                  <a:alpha val="89018"/>
                </a:srgbClr>
              </a:solidFill>
              <a:round/>
              <a:headEnd/>
              <a:tailEnd/>
            </a:ln>
          </p:spPr>
        </p:cxnSp>
        <p:cxnSp>
          <p:nvCxnSpPr>
            <p:cNvPr id="78928" name="AutoShape 52"/>
            <p:cNvCxnSpPr>
              <a:cxnSpLocks noChangeShapeType="1"/>
              <a:stCxn id="78932" idx="0"/>
              <a:endCxn id="78931" idx="1"/>
            </p:cNvCxnSpPr>
            <p:nvPr/>
          </p:nvCxnSpPr>
          <p:spPr bwMode="auto">
            <a:xfrm flipH="1" flipV="1">
              <a:off x="4274" y="3492"/>
              <a:ext cx="229" cy="137"/>
            </a:xfrm>
            <a:prstGeom prst="straightConnector1">
              <a:avLst/>
            </a:prstGeom>
            <a:noFill/>
            <a:ln w="38100">
              <a:solidFill>
                <a:srgbClr val="FFFFFF">
                  <a:alpha val="89018"/>
                </a:srgbClr>
              </a:solidFill>
              <a:round/>
              <a:headEnd/>
              <a:tailEnd/>
            </a:ln>
          </p:spPr>
        </p:cxnSp>
        <p:cxnSp>
          <p:nvCxnSpPr>
            <p:cNvPr id="78929" name="AutoShape 53"/>
            <p:cNvCxnSpPr>
              <a:cxnSpLocks noChangeShapeType="1"/>
              <a:stCxn id="78930" idx="3"/>
              <a:endCxn id="78933" idx="2"/>
            </p:cNvCxnSpPr>
            <p:nvPr/>
          </p:nvCxnSpPr>
          <p:spPr bwMode="auto">
            <a:xfrm flipH="1" flipV="1">
              <a:off x="3311" y="3602"/>
              <a:ext cx="207" cy="140"/>
            </a:xfrm>
            <a:prstGeom prst="straightConnector1">
              <a:avLst/>
            </a:prstGeom>
            <a:noFill/>
            <a:ln w="38100">
              <a:solidFill>
                <a:srgbClr val="FFFFFF">
                  <a:alpha val="89018"/>
                </a:srgbClr>
              </a:solidFill>
              <a:round/>
              <a:headEnd/>
              <a:tailEnd/>
            </a:ln>
          </p:spPr>
        </p:cxnSp>
        <p:sp>
          <p:nvSpPr>
            <p:cNvPr id="78930" name="Rectangle 54"/>
            <p:cNvSpPr>
              <a:spLocks noChangeArrowheads="1"/>
            </p:cNvSpPr>
            <p:nvPr/>
          </p:nvSpPr>
          <p:spPr bwMode="auto">
            <a:xfrm rot="10800000" flipV="1">
              <a:off x="3518" y="3627"/>
              <a:ext cx="330" cy="231"/>
            </a:xfrm>
            <a:prstGeom prst="rect">
              <a:avLst/>
            </a:prstGeom>
            <a:noFill/>
            <a:ln w="6350">
              <a:solidFill>
                <a:srgbClr val="FFFFFF">
                  <a:alpha val="89018"/>
                </a:srgbClr>
              </a:solidFill>
              <a:miter lim="800000"/>
              <a:headEnd/>
              <a:tailEnd/>
            </a:ln>
          </p:spPr>
          <p:txBody>
            <a:bodyPr anchor="ctr"/>
            <a:lstStyle/>
            <a:p>
              <a:pPr>
                <a:buClr>
                  <a:srgbClr val="FFFFFF"/>
                </a:buClr>
                <a:buFont typeface="Arial" charset="0"/>
                <a:buNone/>
              </a:pPr>
              <a:endParaRPr lang="en-US">
                <a:latin typeface="Futura Bk"/>
                <a:sym typeface="Arial" charset="0"/>
              </a:endParaRPr>
            </a:p>
          </p:txBody>
        </p:sp>
        <p:sp>
          <p:nvSpPr>
            <p:cNvPr id="78931" name="Rectangle 55"/>
            <p:cNvSpPr>
              <a:spLocks noChangeArrowheads="1"/>
            </p:cNvSpPr>
            <p:nvPr/>
          </p:nvSpPr>
          <p:spPr bwMode="auto">
            <a:xfrm rot="10800000" flipV="1">
              <a:off x="3944" y="3377"/>
              <a:ext cx="330" cy="231"/>
            </a:xfrm>
            <a:prstGeom prst="rect">
              <a:avLst/>
            </a:prstGeom>
            <a:noFill/>
            <a:ln w="6350">
              <a:solidFill>
                <a:srgbClr val="FFFFFF">
                  <a:alpha val="89018"/>
                </a:srgbClr>
              </a:solidFill>
              <a:miter lim="800000"/>
              <a:headEnd/>
              <a:tailEnd/>
            </a:ln>
          </p:spPr>
          <p:txBody>
            <a:bodyPr anchor="ctr"/>
            <a:lstStyle/>
            <a:p>
              <a:pPr>
                <a:buClr>
                  <a:srgbClr val="FFFFFF"/>
                </a:buClr>
                <a:buFont typeface="Arial" charset="0"/>
                <a:buNone/>
              </a:pPr>
              <a:r>
                <a:rPr lang="en-US">
                  <a:latin typeface="Futura Bk"/>
                  <a:sym typeface="Arial" charset="0"/>
                </a:rPr>
                <a:t>y</a:t>
              </a:r>
            </a:p>
          </p:txBody>
        </p:sp>
        <p:sp>
          <p:nvSpPr>
            <p:cNvPr id="78932" name="Rectangle 56"/>
            <p:cNvSpPr>
              <a:spLocks noChangeArrowheads="1"/>
            </p:cNvSpPr>
            <p:nvPr/>
          </p:nvSpPr>
          <p:spPr bwMode="auto">
            <a:xfrm rot="10800000" flipV="1">
              <a:off x="4338" y="3629"/>
              <a:ext cx="330" cy="231"/>
            </a:xfrm>
            <a:prstGeom prst="rect">
              <a:avLst/>
            </a:prstGeom>
            <a:noFill/>
            <a:ln w="6350">
              <a:solidFill>
                <a:srgbClr val="FFFFFF">
                  <a:alpha val="89018"/>
                </a:srgbClr>
              </a:solidFill>
              <a:miter lim="800000"/>
              <a:headEnd/>
              <a:tailEnd/>
            </a:ln>
          </p:spPr>
          <p:txBody>
            <a:bodyPr anchor="ctr"/>
            <a:lstStyle/>
            <a:p>
              <a:pPr>
                <a:buClr>
                  <a:srgbClr val="FFFFFF"/>
                </a:buClr>
                <a:buFont typeface="Arial" charset="0"/>
                <a:buNone/>
              </a:pPr>
              <a:endParaRPr lang="en-US">
                <a:latin typeface="Futura Bk"/>
                <a:sym typeface="Arial" charset="0"/>
              </a:endParaRPr>
            </a:p>
          </p:txBody>
        </p:sp>
        <p:sp>
          <p:nvSpPr>
            <p:cNvPr id="78933" name="Rectangle 57"/>
            <p:cNvSpPr>
              <a:spLocks noChangeArrowheads="1"/>
            </p:cNvSpPr>
            <p:nvPr/>
          </p:nvSpPr>
          <p:spPr bwMode="auto">
            <a:xfrm rot="10800000" flipV="1">
              <a:off x="3146" y="3371"/>
              <a:ext cx="330" cy="231"/>
            </a:xfrm>
            <a:prstGeom prst="rect">
              <a:avLst/>
            </a:prstGeom>
            <a:noFill/>
            <a:ln w="6350">
              <a:solidFill>
                <a:srgbClr val="FFFFFF">
                  <a:alpha val="89018"/>
                </a:srgbClr>
              </a:solidFill>
              <a:miter lim="800000"/>
              <a:headEnd/>
              <a:tailEnd/>
            </a:ln>
          </p:spPr>
          <p:txBody>
            <a:bodyPr anchor="ctr"/>
            <a:lstStyle/>
            <a:p>
              <a:pPr>
                <a:buClr>
                  <a:srgbClr val="FFFFFF"/>
                </a:buClr>
                <a:buFont typeface="Arial" charset="0"/>
                <a:buNone/>
              </a:pPr>
              <a:endParaRPr lang="en-US">
                <a:latin typeface="Futura Bk"/>
                <a:sym typeface="Arial" charset="0"/>
              </a:endParaRPr>
            </a:p>
          </p:txBody>
        </p:sp>
        <p:grpSp>
          <p:nvGrpSpPr>
            <p:cNvPr id="78934" name="Group 58"/>
            <p:cNvGrpSpPr>
              <a:grpSpLocks/>
            </p:cNvGrpSpPr>
            <p:nvPr/>
          </p:nvGrpSpPr>
          <p:grpSpPr bwMode="auto">
            <a:xfrm rot="10800000" flipV="1">
              <a:off x="3978" y="3379"/>
              <a:ext cx="254" cy="233"/>
              <a:chOff x="3978" y="3379"/>
              <a:chExt cx="254" cy="233"/>
            </a:xfrm>
          </p:grpSpPr>
          <p:sp>
            <p:nvSpPr>
              <p:cNvPr id="78955" name="Rectangle 59"/>
              <p:cNvSpPr>
                <a:spLocks noChangeArrowheads="1"/>
              </p:cNvSpPr>
              <p:nvPr/>
            </p:nvSpPr>
            <p:spPr bwMode="auto">
              <a:xfrm rot="5400000">
                <a:off x="3985" y="3490"/>
                <a:ext cx="115" cy="130"/>
              </a:xfrm>
              <a:prstGeom prst="rect">
                <a:avLst/>
              </a:prstGeom>
              <a:solidFill>
                <a:schemeClr val="accent1"/>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56" name="Rectangle 60"/>
              <p:cNvSpPr>
                <a:spLocks noChangeArrowheads="1"/>
              </p:cNvSpPr>
              <p:nvPr/>
            </p:nvSpPr>
            <p:spPr bwMode="auto">
              <a:xfrm rot="5400000">
                <a:off x="3985" y="3372"/>
                <a:ext cx="115" cy="130"/>
              </a:xfrm>
              <a:prstGeom prst="rect">
                <a:avLst/>
              </a:prstGeom>
              <a:solidFill>
                <a:schemeClr val="hlink"/>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57" name="Rectangle 61"/>
              <p:cNvSpPr>
                <a:spLocks noChangeArrowheads="1"/>
              </p:cNvSpPr>
              <p:nvPr/>
            </p:nvSpPr>
            <p:spPr bwMode="auto">
              <a:xfrm rot="5400000">
                <a:off x="4109" y="3490"/>
                <a:ext cx="115" cy="130"/>
              </a:xfrm>
              <a:prstGeom prst="rect">
                <a:avLst/>
              </a:prstGeom>
              <a:solidFill>
                <a:srgbClr val="FFCC00"/>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58" name="Rectangle 62"/>
              <p:cNvSpPr>
                <a:spLocks noChangeArrowheads="1"/>
              </p:cNvSpPr>
              <p:nvPr/>
            </p:nvSpPr>
            <p:spPr bwMode="auto">
              <a:xfrm rot="5400000">
                <a:off x="4109" y="3372"/>
                <a:ext cx="115" cy="130"/>
              </a:xfrm>
              <a:prstGeom prst="rect">
                <a:avLst/>
              </a:prstGeom>
              <a:solidFill>
                <a:srgbClr val="FF3300"/>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grpSp>
        <p:grpSp>
          <p:nvGrpSpPr>
            <p:cNvPr id="78935" name="Group 63"/>
            <p:cNvGrpSpPr>
              <a:grpSpLocks/>
            </p:cNvGrpSpPr>
            <p:nvPr/>
          </p:nvGrpSpPr>
          <p:grpSpPr bwMode="auto">
            <a:xfrm rot="10800000" flipV="1">
              <a:off x="3554" y="3626"/>
              <a:ext cx="254" cy="233"/>
              <a:chOff x="3554" y="3626"/>
              <a:chExt cx="254" cy="233"/>
            </a:xfrm>
          </p:grpSpPr>
          <p:sp>
            <p:nvSpPr>
              <p:cNvPr id="78951" name="Rectangle 64"/>
              <p:cNvSpPr>
                <a:spLocks noChangeArrowheads="1"/>
              </p:cNvSpPr>
              <p:nvPr/>
            </p:nvSpPr>
            <p:spPr bwMode="auto">
              <a:xfrm rot="5400000">
                <a:off x="3561" y="3737"/>
                <a:ext cx="115" cy="130"/>
              </a:xfrm>
              <a:prstGeom prst="rect">
                <a:avLst/>
              </a:prstGeom>
              <a:solidFill>
                <a:schemeClr val="accent1"/>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52" name="Rectangle 65"/>
              <p:cNvSpPr>
                <a:spLocks noChangeArrowheads="1"/>
              </p:cNvSpPr>
              <p:nvPr/>
            </p:nvSpPr>
            <p:spPr bwMode="auto">
              <a:xfrm rot="5400000">
                <a:off x="3561" y="3619"/>
                <a:ext cx="115" cy="130"/>
              </a:xfrm>
              <a:prstGeom prst="rect">
                <a:avLst/>
              </a:prstGeom>
              <a:solidFill>
                <a:schemeClr val="hlink"/>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53" name="Rectangle 66"/>
              <p:cNvSpPr>
                <a:spLocks noChangeArrowheads="1"/>
              </p:cNvSpPr>
              <p:nvPr/>
            </p:nvSpPr>
            <p:spPr bwMode="auto">
              <a:xfrm rot="5400000">
                <a:off x="3685" y="3737"/>
                <a:ext cx="115" cy="130"/>
              </a:xfrm>
              <a:prstGeom prst="rect">
                <a:avLst/>
              </a:prstGeom>
              <a:solidFill>
                <a:srgbClr val="FFCC00"/>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54" name="Rectangle 67"/>
              <p:cNvSpPr>
                <a:spLocks noChangeArrowheads="1"/>
              </p:cNvSpPr>
              <p:nvPr/>
            </p:nvSpPr>
            <p:spPr bwMode="auto">
              <a:xfrm rot="5400000">
                <a:off x="3685" y="3619"/>
                <a:ext cx="115" cy="130"/>
              </a:xfrm>
              <a:prstGeom prst="rect">
                <a:avLst/>
              </a:prstGeom>
              <a:solidFill>
                <a:srgbClr val="FF3300"/>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grpSp>
        <p:grpSp>
          <p:nvGrpSpPr>
            <p:cNvPr id="78936" name="Group 68"/>
            <p:cNvGrpSpPr>
              <a:grpSpLocks/>
            </p:cNvGrpSpPr>
            <p:nvPr/>
          </p:nvGrpSpPr>
          <p:grpSpPr bwMode="auto">
            <a:xfrm rot="10800000" flipV="1">
              <a:off x="4376" y="3628"/>
              <a:ext cx="254" cy="233"/>
              <a:chOff x="4376" y="3628"/>
              <a:chExt cx="254" cy="233"/>
            </a:xfrm>
          </p:grpSpPr>
          <p:sp>
            <p:nvSpPr>
              <p:cNvPr id="78947" name="Rectangle 69"/>
              <p:cNvSpPr>
                <a:spLocks noChangeArrowheads="1"/>
              </p:cNvSpPr>
              <p:nvPr/>
            </p:nvSpPr>
            <p:spPr bwMode="auto">
              <a:xfrm rot="5400000">
                <a:off x="4383" y="3739"/>
                <a:ext cx="115" cy="130"/>
              </a:xfrm>
              <a:prstGeom prst="rect">
                <a:avLst/>
              </a:prstGeom>
              <a:solidFill>
                <a:schemeClr val="accent1"/>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48" name="Rectangle 70"/>
              <p:cNvSpPr>
                <a:spLocks noChangeArrowheads="1"/>
              </p:cNvSpPr>
              <p:nvPr/>
            </p:nvSpPr>
            <p:spPr bwMode="auto">
              <a:xfrm rot="5400000">
                <a:off x="4383" y="3621"/>
                <a:ext cx="115" cy="130"/>
              </a:xfrm>
              <a:prstGeom prst="rect">
                <a:avLst/>
              </a:prstGeom>
              <a:solidFill>
                <a:schemeClr val="hlink"/>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49" name="Rectangle 71"/>
              <p:cNvSpPr>
                <a:spLocks noChangeArrowheads="1"/>
              </p:cNvSpPr>
              <p:nvPr/>
            </p:nvSpPr>
            <p:spPr bwMode="auto">
              <a:xfrm rot="5400000">
                <a:off x="4507" y="3739"/>
                <a:ext cx="115" cy="130"/>
              </a:xfrm>
              <a:prstGeom prst="rect">
                <a:avLst/>
              </a:prstGeom>
              <a:solidFill>
                <a:srgbClr val="FFCC00"/>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50" name="Rectangle 72"/>
              <p:cNvSpPr>
                <a:spLocks noChangeArrowheads="1"/>
              </p:cNvSpPr>
              <p:nvPr/>
            </p:nvSpPr>
            <p:spPr bwMode="auto">
              <a:xfrm rot="5400000">
                <a:off x="4507" y="3621"/>
                <a:ext cx="115" cy="130"/>
              </a:xfrm>
              <a:prstGeom prst="rect">
                <a:avLst/>
              </a:prstGeom>
              <a:solidFill>
                <a:srgbClr val="FF3300"/>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grpSp>
        <p:grpSp>
          <p:nvGrpSpPr>
            <p:cNvPr id="78937" name="Group 73"/>
            <p:cNvGrpSpPr>
              <a:grpSpLocks/>
            </p:cNvGrpSpPr>
            <p:nvPr/>
          </p:nvGrpSpPr>
          <p:grpSpPr bwMode="auto">
            <a:xfrm rot="10800000" flipV="1">
              <a:off x="3183" y="3372"/>
              <a:ext cx="254" cy="233"/>
              <a:chOff x="3183" y="3372"/>
              <a:chExt cx="254" cy="233"/>
            </a:xfrm>
          </p:grpSpPr>
          <p:sp>
            <p:nvSpPr>
              <p:cNvPr id="78943" name="Rectangle 74"/>
              <p:cNvSpPr>
                <a:spLocks noChangeArrowheads="1"/>
              </p:cNvSpPr>
              <p:nvPr/>
            </p:nvSpPr>
            <p:spPr bwMode="auto">
              <a:xfrm rot="5400000">
                <a:off x="3190" y="3483"/>
                <a:ext cx="115" cy="130"/>
              </a:xfrm>
              <a:prstGeom prst="rect">
                <a:avLst/>
              </a:prstGeom>
              <a:solidFill>
                <a:schemeClr val="accent1"/>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44" name="Rectangle 75"/>
              <p:cNvSpPr>
                <a:spLocks noChangeArrowheads="1"/>
              </p:cNvSpPr>
              <p:nvPr/>
            </p:nvSpPr>
            <p:spPr bwMode="auto">
              <a:xfrm rot="5400000">
                <a:off x="3190" y="3365"/>
                <a:ext cx="115" cy="130"/>
              </a:xfrm>
              <a:prstGeom prst="rect">
                <a:avLst/>
              </a:prstGeom>
              <a:solidFill>
                <a:schemeClr val="hlink"/>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45" name="Rectangle 76"/>
              <p:cNvSpPr>
                <a:spLocks noChangeArrowheads="1"/>
              </p:cNvSpPr>
              <p:nvPr/>
            </p:nvSpPr>
            <p:spPr bwMode="auto">
              <a:xfrm rot="5400000">
                <a:off x="3314" y="3483"/>
                <a:ext cx="115" cy="130"/>
              </a:xfrm>
              <a:prstGeom prst="rect">
                <a:avLst/>
              </a:prstGeom>
              <a:solidFill>
                <a:srgbClr val="FFCC00"/>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sp>
            <p:nvSpPr>
              <p:cNvPr id="78946" name="Rectangle 77"/>
              <p:cNvSpPr>
                <a:spLocks noChangeArrowheads="1"/>
              </p:cNvSpPr>
              <p:nvPr/>
            </p:nvSpPr>
            <p:spPr bwMode="auto">
              <a:xfrm rot="5400000">
                <a:off x="3314" y="3365"/>
                <a:ext cx="115" cy="130"/>
              </a:xfrm>
              <a:prstGeom prst="rect">
                <a:avLst/>
              </a:prstGeom>
              <a:solidFill>
                <a:srgbClr val="FF3300"/>
              </a:solidFill>
              <a:ln w="9525">
                <a:solidFill>
                  <a:schemeClr val="tx2"/>
                </a:solidFill>
                <a:miter lim="800000"/>
                <a:headEnd/>
                <a:tailEnd/>
              </a:ln>
            </p:spPr>
            <p:txBody>
              <a:bodyPr vert="eaVert" wrap="none" anchor="ctr"/>
              <a:lstStyle/>
              <a:p>
                <a:pPr algn="ctr">
                  <a:spcBef>
                    <a:spcPct val="20000"/>
                  </a:spcBef>
                  <a:buClr>
                    <a:srgbClr val="008000"/>
                  </a:buClr>
                  <a:buSzPct val="125000"/>
                  <a:buFont typeface="Arial" charset="0"/>
                  <a:buNone/>
                </a:pPr>
                <a:endParaRPr lang="en-US" sz="900">
                  <a:latin typeface="Futura Bk"/>
                  <a:sym typeface="Arial" charset="0"/>
                </a:endParaRPr>
              </a:p>
            </p:txBody>
          </p:sp>
        </p:grpSp>
        <p:sp>
          <p:nvSpPr>
            <p:cNvPr id="78938" name="Rectangle 78"/>
            <p:cNvSpPr>
              <a:spLocks noChangeArrowheads="1"/>
            </p:cNvSpPr>
            <p:nvPr/>
          </p:nvSpPr>
          <p:spPr bwMode="auto">
            <a:xfrm>
              <a:off x="2170" y="3276"/>
              <a:ext cx="918" cy="762"/>
            </a:xfrm>
            <a:prstGeom prst="rect">
              <a:avLst/>
            </a:prstGeom>
            <a:noFill/>
            <a:ln w="9525">
              <a:noFill/>
              <a:miter lim="800000"/>
              <a:headEnd/>
              <a:tailEnd/>
            </a:ln>
          </p:spPr>
          <p:txBody>
            <a:bodyPr/>
            <a:lstStyle/>
            <a:p>
              <a:pPr>
                <a:spcBef>
                  <a:spcPct val="20000"/>
                </a:spcBef>
                <a:buClr>
                  <a:srgbClr val="008000"/>
                </a:buClr>
                <a:buSzPct val="125000"/>
                <a:buFont typeface="Arial" charset="0"/>
                <a:buNone/>
              </a:pPr>
              <a:r>
                <a:rPr lang="en-US" sz="1200" b="1">
                  <a:latin typeface="Futura Bk"/>
                  <a:sym typeface="Arial" charset="0"/>
                </a:rPr>
                <a:t>Traditional Cache</a:t>
              </a:r>
              <a:br>
                <a:rPr lang="en-US" sz="1200" b="1">
                  <a:latin typeface="Futura Bk"/>
                  <a:sym typeface="Arial" charset="0"/>
                </a:rPr>
              </a:br>
              <a:r>
                <a:rPr lang="en-US" sz="1200" b="1">
                  <a:latin typeface="Futura Bk"/>
                  <a:sym typeface="Arial" charset="0"/>
                </a:rPr>
                <a:t>Mirroring</a:t>
              </a:r>
              <a:r>
                <a:rPr lang="en-US" sz="1200">
                  <a:latin typeface="Futura Bk"/>
                  <a:sym typeface="Arial" charset="0"/>
                </a:rPr>
                <a:t/>
              </a:r>
              <a:br>
                <a:rPr lang="en-US" sz="1200">
                  <a:latin typeface="Futura Bk"/>
                  <a:sym typeface="Arial" charset="0"/>
                </a:rPr>
              </a:br>
              <a:r>
                <a:rPr lang="en-US" sz="1200">
                  <a:latin typeface="Futura Bk"/>
                  <a:sym typeface="Arial" charset="0"/>
                </a:rPr>
                <a:t>Poor</a:t>
              </a:r>
              <a:br>
                <a:rPr lang="en-US" sz="1200">
                  <a:latin typeface="Futura Bk"/>
                  <a:sym typeface="Arial" charset="0"/>
                </a:rPr>
              </a:br>
              <a:r>
                <a:rPr lang="en-US" sz="1200">
                  <a:latin typeface="Futura Bk"/>
                  <a:sym typeface="Arial" charset="0"/>
                </a:rPr>
                <a:t>performance (write-thru mode)</a:t>
              </a:r>
            </a:p>
          </p:txBody>
        </p:sp>
        <p:pic>
          <p:nvPicPr>
            <p:cNvPr id="78939" name="Picture 79"/>
            <p:cNvPicPr>
              <a:picLocks noChangeAspect="1" noChangeArrowheads="1"/>
            </p:cNvPicPr>
            <p:nvPr/>
          </p:nvPicPr>
          <p:blipFill>
            <a:blip r:embed="rId4" cstate="print"/>
            <a:srcRect/>
            <a:stretch>
              <a:fillRect/>
            </a:stretch>
          </p:blipFill>
          <p:spPr bwMode="auto">
            <a:xfrm>
              <a:off x="1143" y="3391"/>
              <a:ext cx="458" cy="481"/>
            </a:xfrm>
            <a:prstGeom prst="rect">
              <a:avLst/>
            </a:prstGeom>
            <a:noFill/>
            <a:ln w="9525">
              <a:noFill/>
              <a:miter lim="800000"/>
              <a:headEnd/>
              <a:tailEnd/>
            </a:ln>
          </p:spPr>
        </p:pic>
        <p:sp>
          <p:nvSpPr>
            <p:cNvPr id="78940" name="Rectangle 80"/>
            <p:cNvSpPr>
              <a:spLocks noChangeArrowheads="1"/>
            </p:cNvSpPr>
            <p:nvPr/>
          </p:nvSpPr>
          <p:spPr bwMode="auto">
            <a:xfrm>
              <a:off x="4722" y="3072"/>
              <a:ext cx="888" cy="858"/>
            </a:xfrm>
            <a:prstGeom prst="rect">
              <a:avLst/>
            </a:prstGeom>
            <a:noFill/>
            <a:ln w="9525">
              <a:noFill/>
              <a:miter lim="800000"/>
              <a:headEnd/>
              <a:tailEnd/>
            </a:ln>
          </p:spPr>
          <p:txBody>
            <a:bodyPr/>
            <a:lstStyle/>
            <a:p>
              <a:pPr>
                <a:spcBef>
                  <a:spcPct val="20000"/>
                </a:spcBef>
                <a:buClr>
                  <a:srgbClr val="008000"/>
                </a:buClr>
                <a:buSzPct val="125000"/>
                <a:buFont typeface="Arial" charset="0"/>
                <a:buNone/>
              </a:pPr>
              <a:r>
                <a:rPr lang="en-US" sz="1200" b="1">
                  <a:latin typeface="Futura Bk"/>
                  <a:sym typeface="Arial" charset="0"/>
                </a:rPr>
                <a:t>Persistent</a:t>
              </a:r>
              <a:br>
                <a:rPr lang="en-US" sz="1200" b="1">
                  <a:latin typeface="Futura Bk"/>
                  <a:sym typeface="Arial" charset="0"/>
                </a:rPr>
              </a:br>
              <a:r>
                <a:rPr lang="en-US" sz="1200" b="1">
                  <a:latin typeface="Futura Bk"/>
                  <a:sym typeface="Arial" charset="0"/>
                </a:rPr>
                <a:t>Cache</a:t>
              </a:r>
              <a:br>
                <a:rPr lang="en-US" sz="1200" b="1">
                  <a:latin typeface="Futura Bk"/>
                  <a:sym typeface="Arial" charset="0"/>
                </a:rPr>
              </a:br>
              <a:r>
                <a:rPr lang="en-US" sz="1200" b="1">
                  <a:latin typeface="Futura Bk"/>
                  <a:sym typeface="Arial" charset="0"/>
                </a:rPr>
                <a:t>Mirroring</a:t>
              </a:r>
              <a:r>
                <a:rPr lang="en-US" sz="1200">
                  <a:latin typeface="Futura Bk"/>
                  <a:sym typeface="Arial" charset="0"/>
                </a:rPr>
                <a:t/>
              </a:r>
              <a:br>
                <a:rPr lang="en-US" sz="1200">
                  <a:latin typeface="Futura Bk"/>
                  <a:sym typeface="Arial" charset="0"/>
                </a:rPr>
              </a:br>
              <a:r>
                <a:rPr lang="en-US" sz="1200">
                  <a:latin typeface="Futura Bk"/>
                  <a:sym typeface="Arial" charset="0"/>
                </a:rPr>
                <a:t>Consistent performance</a:t>
              </a:r>
              <a:br>
                <a:rPr lang="en-US" sz="1200">
                  <a:latin typeface="Futura Bk"/>
                  <a:sym typeface="Arial" charset="0"/>
                </a:rPr>
              </a:br>
              <a:r>
                <a:rPr lang="en-US" sz="1200">
                  <a:latin typeface="Futura Bk"/>
                  <a:sym typeface="Arial" charset="0"/>
                </a:rPr>
                <a:t>(no write-thru</a:t>
              </a:r>
              <a:br>
                <a:rPr lang="en-US" sz="1200">
                  <a:latin typeface="Futura Bk"/>
                  <a:sym typeface="Arial" charset="0"/>
                </a:rPr>
              </a:br>
              <a:r>
                <a:rPr lang="en-US" sz="1200">
                  <a:latin typeface="Futura Bk"/>
                  <a:sym typeface="Arial" charset="0"/>
                </a:rPr>
                <a:t>mode) **</a:t>
              </a:r>
            </a:p>
          </p:txBody>
        </p:sp>
        <p:pic>
          <p:nvPicPr>
            <p:cNvPr id="78941" name="Picture 81"/>
            <p:cNvPicPr>
              <a:picLocks noChangeAspect="1" noChangeArrowheads="1"/>
            </p:cNvPicPr>
            <p:nvPr/>
          </p:nvPicPr>
          <p:blipFill>
            <a:blip r:embed="rId4" cstate="print"/>
            <a:srcRect/>
            <a:stretch>
              <a:fillRect/>
            </a:stretch>
          </p:blipFill>
          <p:spPr bwMode="auto">
            <a:xfrm>
              <a:off x="3115" y="3270"/>
              <a:ext cx="412" cy="433"/>
            </a:xfrm>
            <a:prstGeom prst="rect">
              <a:avLst/>
            </a:prstGeom>
            <a:noFill/>
            <a:ln w="9525">
              <a:noFill/>
              <a:miter lim="800000"/>
              <a:headEnd/>
              <a:tailEnd/>
            </a:ln>
          </p:spPr>
        </p:pic>
        <p:sp>
          <p:nvSpPr>
            <p:cNvPr id="14431" name="Rectangle 82"/>
            <p:cNvSpPr>
              <a:spLocks noChangeArrowheads="1"/>
            </p:cNvSpPr>
            <p:nvPr/>
          </p:nvSpPr>
          <p:spPr bwMode="auto">
            <a:xfrm>
              <a:off x="226" y="3426"/>
              <a:ext cx="672" cy="396"/>
            </a:xfrm>
            <a:prstGeom prst="rect">
              <a:avLst/>
            </a:prstGeom>
            <a:noFill/>
            <a:ln w="9525">
              <a:noFill/>
              <a:miter lim="800000"/>
              <a:headEnd/>
              <a:tailEnd/>
            </a:ln>
          </p:spPr>
          <p:txBody>
            <a:bodyPr/>
            <a:lstStyle/>
            <a:p>
              <a:pPr fontAlgn="auto">
                <a:spcBef>
                  <a:spcPct val="20000"/>
                </a:spcBef>
                <a:spcAft>
                  <a:spcPts val="0"/>
                </a:spcAft>
                <a:buClr>
                  <a:srgbClr val="008000"/>
                </a:buClr>
                <a:buSzPct val="125000"/>
                <a:defRPr/>
              </a:pPr>
              <a:r>
                <a:rPr lang="en-US" sz="1400" dirty="0">
                  <a:latin typeface="+mj-lt"/>
                  <a:sym typeface="Arial" charset="0"/>
                </a:rPr>
                <a:t>Controller Node</a:t>
              </a:r>
            </a:p>
          </p:txBody>
        </p:sp>
      </p:grpSp>
      <p:grpSp>
        <p:nvGrpSpPr>
          <p:cNvPr id="8" name="Group 84"/>
          <p:cNvGrpSpPr>
            <a:grpSpLocks/>
          </p:cNvGrpSpPr>
          <p:nvPr/>
        </p:nvGrpSpPr>
        <p:grpSpPr bwMode="auto">
          <a:xfrm>
            <a:off x="349250" y="1978025"/>
            <a:ext cx="8591550" cy="1319213"/>
            <a:chOff x="220" y="1246"/>
            <a:chExt cx="5412" cy="831"/>
          </a:xfrm>
        </p:grpSpPr>
        <p:sp>
          <p:nvSpPr>
            <p:cNvPr id="14348" name="Rectangle 85"/>
            <p:cNvSpPr>
              <a:spLocks noChangeArrowheads="1"/>
            </p:cNvSpPr>
            <p:nvPr/>
          </p:nvSpPr>
          <p:spPr bwMode="auto">
            <a:xfrm>
              <a:off x="220" y="1314"/>
              <a:ext cx="672" cy="395"/>
            </a:xfrm>
            <a:prstGeom prst="rect">
              <a:avLst/>
            </a:prstGeom>
            <a:noFill/>
            <a:ln w="9525">
              <a:noFill/>
              <a:miter lim="800000"/>
              <a:headEnd/>
              <a:tailEnd/>
            </a:ln>
          </p:spPr>
          <p:txBody>
            <a:bodyPr/>
            <a:lstStyle/>
            <a:p>
              <a:pPr fontAlgn="auto">
                <a:spcBef>
                  <a:spcPct val="20000"/>
                </a:spcBef>
                <a:spcAft>
                  <a:spcPts val="0"/>
                </a:spcAft>
                <a:buClr>
                  <a:srgbClr val="008000"/>
                </a:buClr>
                <a:buSzPct val="125000"/>
                <a:buFont typeface="Arial" charset="0"/>
                <a:buNone/>
                <a:defRPr/>
              </a:pPr>
              <a:r>
                <a:rPr lang="en-US" sz="1400" dirty="0">
                  <a:latin typeface="+mj-lt"/>
                  <a:sym typeface="Arial" charset="0"/>
                </a:rPr>
                <a:t>Disk</a:t>
              </a:r>
              <a:br>
                <a:rPr lang="en-US" sz="1400" dirty="0">
                  <a:latin typeface="+mj-lt"/>
                  <a:sym typeface="Arial" charset="0"/>
                </a:rPr>
              </a:br>
              <a:r>
                <a:rPr lang="en-US" sz="1400" dirty="0">
                  <a:latin typeface="+mj-lt"/>
                  <a:sym typeface="Arial" charset="0"/>
                </a:rPr>
                <a:t>Drive</a:t>
              </a:r>
            </a:p>
          </p:txBody>
        </p:sp>
        <p:sp>
          <p:nvSpPr>
            <p:cNvPr id="78860" name="AutoShape 86"/>
            <p:cNvSpPr>
              <a:spLocks noChangeArrowheads="1"/>
            </p:cNvSpPr>
            <p:nvPr/>
          </p:nvSpPr>
          <p:spPr bwMode="auto">
            <a:xfrm>
              <a:off x="1276" y="1266"/>
              <a:ext cx="277" cy="251"/>
            </a:xfrm>
            <a:prstGeom prst="can">
              <a:avLst>
                <a:gd name="adj" fmla="val 25000"/>
              </a:avLst>
            </a:prstGeom>
            <a:gradFill rotWithShape="0">
              <a:gsLst>
                <a:gs pos="0">
                  <a:schemeClr val="accent2"/>
                </a:gs>
                <a:gs pos="100000">
                  <a:srgbClr val="764700"/>
                </a:gs>
              </a:gsLst>
              <a:lin ang="5400000" scaled="1"/>
            </a:gra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61" name="AutoShape 87"/>
            <p:cNvSpPr>
              <a:spLocks noChangeArrowheads="1"/>
            </p:cNvSpPr>
            <p:nvPr/>
          </p:nvSpPr>
          <p:spPr bwMode="auto">
            <a:xfrm>
              <a:off x="1612" y="1266"/>
              <a:ext cx="277" cy="251"/>
            </a:xfrm>
            <a:prstGeom prst="can">
              <a:avLst>
                <a:gd name="adj" fmla="val 25000"/>
              </a:avLst>
            </a:prstGeom>
            <a:gradFill rotWithShape="0">
              <a:gsLst>
                <a:gs pos="0">
                  <a:schemeClr val="accent2"/>
                </a:gs>
                <a:gs pos="100000">
                  <a:srgbClr val="764700"/>
                </a:gs>
              </a:gsLst>
              <a:lin ang="5400000" scaled="1"/>
            </a:gra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62" name="AutoShape 88"/>
            <p:cNvSpPr>
              <a:spLocks noChangeArrowheads="1"/>
            </p:cNvSpPr>
            <p:nvPr/>
          </p:nvSpPr>
          <p:spPr bwMode="auto">
            <a:xfrm>
              <a:off x="1948" y="1266"/>
              <a:ext cx="277" cy="251"/>
            </a:xfrm>
            <a:prstGeom prst="can">
              <a:avLst>
                <a:gd name="adj" fmla="val 25000"/>
              </a:avLst>
            </a:prstGeom>
            <a:gradFill rotWithShape="0">
              <a:gsLst>
                <a:gs pos="0">
                  <a:schemeClr val="accent2"/>
                </a:gs>
                <a:gs pos="100000">
                  <a:srgbClr val="764700"/>
                </a:gs>
              </a:gsLst>
              <a:lin ang="5400000" scaled="1"/>
            </a:gra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63" name="Line 89"/>
            <p:cNvSpPr>
              <a:spLocks noChangeShapeType="1"/>
            </p:cNvSpPr>
            <p:nvPr/>
          </p:nvSpPr>
          <p:spPr bwMode="auto">
            <a:xfrm>
              <a:off x="1403" y="1535"/>
              <a:ext cx="66" cy="138"/>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864" name="Line 90"/>
            <p:cNvSpPr>
              <a:spLocks noChangeShapeType="1"/>
            </p:cNvSpPr>
            <p:nvPr/>
          </p:nvSpPr>
          <p:spPr bwMode="auto">
            <a:xfrm flipH="1">
              <a:off x="1685" y="1535"/>
              <a:ext cx="342" cy="162"/>
            </a:xfrm>
            <a:prstGeom prst="line">
              <a:avLst/>
            </a:prstGeom>
            <a:noFill/>
            <a:ln w="9525">
              <a:solidFill>
                <a:schemeClr val="tx1"/>
              </a:solidFill>
              <a:round/>
              <a:headEnd type="oval" w="sm" len="sm"/>
              <a:tailEnd type="triangle" w="med" len="med"/>
            </a:ln>
          </p:spPr>
          <p:txBody>
            <a:bodyPr>
              <a:spAutoFit/>
            </a:bodyPr>
            <a:lstStyle/>
            <a:p>
              <a:endParaRPr lang="en-US"/>
            </a:p>
          </p:txBody>
        </p:sp>
        <p:grpSp>
          <p:nvGrpSpPr>
            <p:cNvPr id="78865" name="Group 91"/>
            <p:cNvGrpSpPr>
              <a:grpSpLocks/>
            </p:cNvGrpSpPr>
            <p:nvPr/>
          </p:nvGrpSpPr>
          <p:grpSpPr bwMode="auto">
            <a:xfrm>
              <a:off x="4684" y="1272"/>
              <a:ext cx="278" cy="251"/>
              <a:chOff x="4684" y="1272"/>
              <a:chExt cx="278" cy="251"/>
            </a:xfrm>
          </p:grpSpPr>
          <p:sp>
            <p:nvSpPr>
              <p:cNvPr id="78913" name="AutoShape 92"/>
              <p:cNvSpPr>
                <a:spLocks noChangeArrowheads="1"/>
              </p:cNvSpPr>
              <p:nvPr/>
            </p:nvSpPr>
            <p:spPr bwMode="auto">
              <a:xfrm>
                <a:off x="4684" y="1272"/>
                <a:ext cx="278" cy="25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914" name="Rectangle 93"/>
              <p:cNvSpPr>
                <a:spLocks noChangeArrowheads="1"/>
              </p:cNvSpPr>
              <p:nvPr/>
            </p:nvSpPr>
            <p:spPr bwMode="auto">
              <a:xfrm flipH="1">
                <a:off x="4739" y="1428"/>
                <a:ext cx="39" cy="35"/>
              </a:xfrm>
              <a:prstGeom prst="rect">
                <a:avLst/>
              </a:prstGeom>
              <a:solidFill>
                <a:srgbClr val="6666FF"/>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915" name="Rectangle 94"/>
              <p:cNvSpPr>
                <a:spLocks noChangeArrowheads="1"/>
              </p:cNvSpPr>
              <p:nvPr/>
            </p:nvSpPr>
            <p:spPr bwMode="auto">
              <a:xfrm flipH="1">
                <a:off x="4836" y="1445"/>
                <a:ext cx="39" cy="35"/>
              </a:xfrm>
              <a:prstGeom prst="rect">
                <a:avLst/>
              </a:prstGeom>
              <a:solidFill>
                <a:srgbClr val="FFFF00"/>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916" name="Rectangle 95"/>
              <p:cNvSpPr>
                <a:spLocks noChangeArrowheads="1"/>
              </p:cNvSpPr>
              <p:nvPr/>
            </p:nvSpPr>
            <p:spPr bwMode="auto">
              <a:xfrm flipH="1">
                <a:off x="4778" y="1368"/>
                <a:ext cx="40" cy="34"/>
              </a:xfrm>
              <a:prstGeom prst="rect">
                <a:avLst/>
              </a:prstGeom>
              <a:solidFill>
                <a:schemeClr val="accent2"/>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917" name="Rectangle 96"/>
              <p:cNvSpPr>
                <a:spLocks noChangeArrowheads="1"/>
              </p:cNvSpPr>
              <p:nvPr/>
            </p:nvSpPr>
            <p:spPr bwMode="auto">
              <a:xfrm flipH="1">
                <a:off x="4865" y="1373"/>
                <a:ext cx="39" cy="34"/>
              </a:xfrm>
              <a:prstGeom prst="rect">
                <a:avLst/>
              </a:prstGeom>
              <a:solidFill>
                <a:schemeClr val="accent1"/>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grpSp>
        <p:sp>
          <p:nvSpPr>
            <p:cNvPr id="78866" name="AutoShape 97"/>
            <p:cNvSpPr>
              <a:spLocks noChangeArrowheads="1"/>
            </p:cNvSpPr>
            <p:nvPr/>
          </p:nvSpPr>
          <p:spPr bwMode="auto">
            <a:xfrm>
              <a:off x="3154" y="1272"/>
              <a:ext cx="277" cy="25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67" name="Rectangle 98"/>
            <p:cNvSpPr>
              <a:spLocks noChangeArrowheads="1"/>
            </p:cNvSpPr>
            <p:nvPr/>
          </p:nvSpPr>
          <p:spPr bwMode="auto">
            <a:xfrm flipH="1">
              <a:off x="3220" y="1433"/>
              <a:ext cx="39" cy="40"/>
            </a:xfrm>
            <a:prstGeom prst="rect">
              <a:avLst/>
            </a:prstGeom>
            <a:solidFill>
              <a:srgbClr val="6666FF"/>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68" name="Rectangle 99"/>
            <p:cNvSpPr>
              <a:spLocks noChangeArrowheads="1"/>
            </p:cNvSpPr>
            <p:nvPr/>
          </p:nvSpPr>
          <p:spPr bwMode="auto">
            <a:xfrm flipH="1">
              <a:off x="3317" y="1453"/>
              <a:ext cx="39" cy="39"/>
            </a:xfrm>
            <a:prstGeom prst="rect">
              <a:avLst/>
            </a:prstGeom>
            <a:solidFill>
              <a:srgbClr val="FFFF00"/>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69" name="Rectangle 100"/>
            <p:cNvSpPr>
              <a:spLocks noChangeArrowheads="1"/>
            </p:cNvSpPr>
            <p:nvPr/>
          </p:nvSpPr>
          <p:spPr bwMode="auto">
            <a:xfrm flipH="1">
              <a:off x="3259" y="1364"/>
              <a:ext cx="39" cy="40"/>
            </a:xfrm>
            <a:prstGeom prst="rect">
              <a:avLst/>
            </a:prstGeom>
            <a:solidFill>
              <a:schemeClr val="accent2"/>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70" name="AutoShape 101"/>
            <p:cNvSpPr>
              <a:spLocks noChangeArrowheads="1"/>
            </p:cNvSpPr>
            <p:nvPr/>
          </p:nvSpPr>
          <p:spPr bwMode="auto">
            <a:xfrm>
              <a:off x="3490" y="1272"/>
              <a:ext cx="277" cy="25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71" name="Rectangle 102"/>
            <p:cNvSpPr>
              <a:spLocks noChangeArrowheads="1"/>
            </p:cNvSpPr>
            <p:nvPr/>
          </p:nvSpPr>
          <p:spPr bwMode="auto">
            <a:xfrm flipH="1">
              <a:off x="3642" y="1453"/>
              <a:ext cx="39" cy="39"/>
            </a:xfrm>
            <a:prstGeom prst="rect">
              <a:avLst/>
            </a:prstGeom>
            <a:solidFill>
              <a:srgbClr val="FFFF00"/>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72" name="Rectangle 103"/>
            <p:cNvSpPr>
              <a:spLocks noChangeArrowheads="1"/>
            </p:cNvSpPr>
            <p:nvPr/>
          </p:nvSpPr>
          <p:spPr bwMode="auto">
            <a:xfrm flipH="1">
              <a:off x="3584" y="1364"/>
              <a:ext cx="39" cy="40"/>
            </a:xfrm>
            <a:prstGeom prst="rect">
              <a:avLst/>
            </a:prstGeom>
            <a:solidFill>
              <a:schemeClr val="accent2"/>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73" name="Rectangle 104"/>
            <p:cNvSpPr>
              <a:spLocks noChangeArrowheads="1"/>
            </p:cNvSpPr>
            <p:nvPr/>
          </p:nvSpPr>
          <p:spPr bwMode="auto">
            <a:xfrm flipH="1">
              <a:off x="3670" y="1369"/>
              <a:ext cx="39" cy="40"/>
            </a:xfrm>
            <a:prstGeom prst="rect">
              <a:avLst/>
            </a:prstGeom>
            <a:solidFill>
              <a:schemeClr val="accent1"/>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74" name="AutoShape 105"/>
            <p:cNvSpPr>
              <a:spLocks noChangeArrowheads="1"/>
            </p:cNvSpPr>
            <p:nvPr/>
          </p:nvSpPr>
          <p:spPr bwMode="auto">
            <a:xfrm>
              <a:off x="3837" y="1272"/>
              <a:ext cx="277" cy="25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75" name="Rectangle 106"/>
            <p:cNvSpPr>
              <a:spLocks noChangeArrowheads="1"/>
            </p:cNvSpPr>
            <p:nvPr/>
          </p:nvSpPr>
          <p:spPr bwMode="auto">
            <a:xfrm flipH="1">
              <a:off x="3931" y="1364"/>
              <a:ext cx="39" cy="40"/>
            </a:xfrm>
            <a:prstGeom prst="rect">
              <a:avLst/>
            </a:prstGeom>
            <a:solidFill>
              <a:schemeClr val="accent2"/>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76" name="Rectangle 107"/>
            <p:cNvSpPr>
              <a:spLocks noChangeArrowheads="1"/>
            </p:cNvSpPr>
            <p:nvPr/>
          </p:nvSpPr>
          <p:spPr bwMode="auto">
            <a:xfrm flipH="1">
              <a:off x="4017" y="1369"/>
              <a:ext cx="39" cy="40"/>
            </a:xfrm>
            <a:prstGeom prst="rect">
              <a:avLst/>
            </a:prstGeom>
            <a:solidFill>
              <a:schemeClr val="accent1"/>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77" name="AutoShape 108"/>
            <p:cNvSpPr>
              <a:spLocks noChangeArrowheads="1"/>
            </p:cNvSpPr>
            <p:nvPr/>
          </p:nvSpPr>
          <p:spPr bwMode="auto">
            <a:xfrm>
              <a:off x="4173" y="1272"/>
              <a:ext cx="277" cy="25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78" name="Rectangle 109"/>
            <p:cNvSpPr>
              <a:spLocks noChangeArrowheads="1"/>
            </p:cNvSpPr>
            <p:nvPr/>
          </p:nvSpPr>
          <p:spPr bwMode="auto">
            <a:xfrm flipH="1">
              <a:off x="4228" y="1433"/>
              <a:ext cx="39" cy="40"/>
            </a:xfrm>
            <a:prstGeom prst="rect">
              <a:avLst/>
            </a:prstGeom>
            <a:solidFill>
              <a:srgbClr val="6666FF"/>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79" name="Rectangle 110"/>
            <p:cNvSpPr>
              <a:spLocks noChangeArrowheads="1"/>
            </p:cNvSpPr>
            <p:nvPr/>
          </p:nvSpPr>
          <p:spPr bwMode="auto">
            <a:xfrm flipH="1">
              <a:off x="4325" y="1453"/>
              <a:ext cx="39" cy="39"/>
            </a:xfrm>
            <a:prstGeom prst="rect">
              <a:avLst/>
            </a:prstGeom>
            <a:solidFill>
              <a:srgbClr val="FFFF00"/>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80" name="Rectangle 111"/>
            <p:cNvSpPr>
              <a:spLocks noChangeArrowheads="1"/>
            </p:cNvSpPr>
            <p:nvPr/>
          </p:nvSpPr>
          <p:spPr bwMode="auto">
            <a:xfrm flipH="1">
              <a:off x="4353" y="1369"/>
              <a:ext cx="39" cy="40"/>
            </a:xfrm>
            <a:prstGeom prst="rect">
              <a:avLst/>
            </a:prstGeom>
            <a:solidFill>
              <a:schemeClr val="accent1"/>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81" name="Rectangle 112"/>
            <p:cNvSpPr>
              <a:spLocks noChangeArrowheads="1"/>
            </p:cNvSpPr>
            <p:nvPr/>
          </p:nvSpPr>
          <p:spPr bwMode="auto">
            <a:xfrm flipH="1">
              <a:off x="3894" y="1446"/>
              <a:ext cx="39" cy="40"/>
            </a:xfrm>
            <a:prstGeom prst="rect">
              <a:avLst/>
            </a:prstGeom>
            <a:solidFill>
              <a:srgbClr val="6666FF"/>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82" name="AutoShape 113"/>
            <p:cNvSpPr>
              <a:spLocks noChangeArrowheads="1"/>
            </p:cNvSpPr>
            <p:nvPr/>
          </p:nvSpPr>
          <p:spPr bwMode="auto">
            <a:xfrm>
              <a:off x="3154" y="1697"/>
              <a:ext cx="277" cy="25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83" name="AutoShape 114"/>
            <p:cNvSpPr>
              <a:spLocks noChangeArrowheads="1"/>
            </p:cNvSpPr>
            <p:nvPr/>
          </p:nvSpPr>
          <p:spPr bwMode="auto">
            <a:xfrm>
              <a:off x="3490" y="1697"/>
              <a:ext cx="277" cy="25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84" name="Rectangle 115"/>
            <p:cNvSpPr>
              <a:spLocks noChangeArrowheads="1"/>
            </p:cNvSpPr>
            <p:nvPr/>
          </p:nvSpPr>
          <p:spPr bwMode="auto">
            <a:xfrm flipH="1">
              <a:off x="3643" y="1849"/>
              <a:ext cx="39" cy="39"/>
            </a:xfrm>
            <a:prstGeom prst="rect">
              <a:avLst/>
            </a:prstGeom>
            <a:solidFill>
              <a:srgbClr val="FFFF00"/>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85" name="AutoShape 116"/>
            <p:cNvSpPr>
              <a:spLocks noChangeArrowheads="1"/>
            </p:cNvSpPr>
            <p:nvPr/>
          </p:nvSpPr>
          <p:spPr bwMode="auto">
            <a:xfrm>
              <a:off x="3826" y="1697"/>
              <a:ext cx="277" cy="25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86" name="Rectangle 117"/>
            <p:cNvSpPr>
              <a:spLocks noChangeArrowheads="1"/>
            </p:cNvSpPr>
            <p:nvPr/>
          </p:nvSpPr>
          <p:spPr bwMode="auto">
            <a:xfrm flipH="1">
              <a:off x="3978" y="1841"/>
              <a:ext cx="39" cy="39"/>
            </a:xfrm>
            <a:prstGeom prst="rect">
              <a:avLst/>
            </a:prstGeom>
            <a:solidFill>
              <a:schemeClr val="accent1"/>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87" name="AutoShape 118"/>
            <p:cNvSpPr>
              <a:spLocks noChangeArrowheads="1"/>
            </p:cNvSpPr>
            <p:nvPr/>
          </p:nvSpPr>
          <p:spPr bwMode="auto">
            <a:xfrm>
              <a:off x="4162" y="1697"/>
              <a:ext cx="277" cy="251"/>
            </a:xfrm>
            <a:prstGeom prst="can">
              <a:avLst>
                <a:gd name="adj" fmla="val 25000"/>
              </a:avLst>
            </a:prstGeom>
            <a:solidFill>
              <a:srgbClr val="000099">
                <a:alpha val="50195"/>
              </a:srgbClr>
            </a:soli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88" name="Rectangle 119"/>
            <p:cNvSpPr>
              <a:spLocks noChangeArrowheads="1"/>
            </p:cNvSpPr>
            <p:nvPr/>
          </p:nvSpPr>
          <p:spPr bwMode="auto">
            <a:xfrm flipH="1">
              <a:off x="4314" y="1841"/>
              <a:ext cx="39" cy="39"/>
            </a:xfrm>
            <a:prstGeom prst="rect">
              <a:avLst/>
            </a:prstGeom>
            <a:solidFill>
              <a:schemeClr val="accent2"/>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89" name="Rectangle 120"/>
            <p:cNvSpPr>
              <a:spLocks noChangeArrowheads="1"/>
            </p:cNvSpPr>
            <p:nvPr/>
          </p:nvSpPr>
          <p:spPr bwMode="auto">
            <a:xfrm flipH="1">
              <a:off x="3296" y="1841"/>
              <a:ext cx="39" cy="40"/>
            </a:xfrm>
            <a:prstGeom prst="rect">
              <a:avLst/>
            </a:prstGeom>
            <a:solidFill>
              <a:srgbClr val="6666FF"/>
            </a:solidFill>
            <a:ln w="9525">
              <a:noFill/>
              <a:miter lim="800000"/>
              <a:headEnd/>
              <a:tailEnd/>
            </a:ln>
          </p:spPr>
          <p:txBody>
            <a:bodyPr wrap="none" anchor="ctr"/>
            <a:lstStyle/>
            <a:p>
              <a:pPr>
                <a:buClr>
                  <a:srgbClr val="FFFFFF"/>
                </a:buClr>
                <a:buFont typeface="Arial" charset="0"/>
                <a:buNone/>
              </a:pPr>
              <a:endParaRPr lang="en-US" sz="800">
                <a:latin typeface="Futura Bk"/>
                <a:sym typeface="Arial" charset="0"/>
              </a:endParaRPr>
            </a:p>
          </p:txBody>
        </p:sp>
        <p:sp>
          <p:nvSpPr>
            <p:cNvPr id="78890" name="Line 121"/>
            <p:cNvSpPr>
              <a:spLocks noChangeShapeType="1"/>
            </p:cNvSpPr>
            <p:nvPr/>
          </p:nvSpPr>
          <p:spPr bwMode="auto">
            <a:xfrm flipH="1">
              <a:off x="1577" y="1547"/>
              <a:ext cx="90" cy="126"/>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14380" name="Rectangle 122"/>
            <p:cNvSpPr>
              <a:spLocks noChangeArrowheads="1"/>
            </p:cNvSpPr>
            <p:nvPr/>
          </p:nvSpPr>
          <p:spPr bwMode="auto">
            <a:xfrm>
              <a:off x="1738" y="1667"/>
              <a:ext cx="1170" cy="323"/>
            </a:xfrm>
            <a:prstGeom prst="rect">
              <a:avLst/>
            </a:prstGeom>
            <a:noFill/>
            <a:ln w="9525">
              <a:noFill/>
              <a:miter lim="800000"/>
              <a:headEnd/>
              <a:tailEnd/>
            </a:ln>
          </p:spPr>
          <p:txBody>
            <a:bodyPr/>
            <a:lstStyle/>
            <a:p>
              <a:pPr fontAlgn="auto">
                <a:spcBef>
                  <a:spcPct val="20000"/>
                </a:spcBef>
                <a:spcAft>
                  <a:spcPts val="0"/>
                </a:spcAft>
                <a:buClr>
                  <a:srgbClr val="008000"/>
                </a:buClr>
                <a:buSzPct val="125000"/>
                <a:buFont typeface="Arial" charset="0"/>
                <a:buNone/>
                <a:defRPr/>
              </a:pPr>
              <a:r>
                <a:rPr lang="en-US" sz="1200" b="1" dirty="0">
                  <a:latin typeface="+mj-lt"/>
                  <a:sym typeface="Arial" charset="0"/>
                </a:rPr>
                <a:t>Few-to-one rebuild</a:t>
              </a:r>
              <a:r>
                <a:rPr lang="en-US" sz="1200" dirty="0">
                  <a:latin typeface="+mn-lt"/>
                  <a:sym typeface="Arial" charset="0"/>
                </a:rPr>
                <a:t/>
              </a:r>
              <a:br>
                <a:rPr lang="en-US" sz="1200" dirty="0">
                  <a:latin typeface="+mn-lt"/>
                  <a:sym typeface="Arial" charset="0"/>
                </a:rPr>
              </a:br>
              <a:r>
                <a:rPr lang="en-US" sz="1200" dirty="0">
                  <a:latin typeface="+mn-lt"/>
                  <a:sym typeface="Arial" charset="0"/>
                </a:rPr>
                <a:t>Hotspots* &amp; prolonged</a:t>
              </a:r>
              <a:br>
                <a:rPr lang="en-US" sz="1200" dirty="0">
                  <a:latin typeface="+mn-lt"/>
                  <a:sym typeface="Arial" charset="0"/>
                </a:rPr>
              </a:br>
              <a:r>
                <a:rPr lang="en-US" sz="1200" dirty="0">
                  <a:latin typeface="+mn-lt"/>
                  <a:sym typeface="Arial" charset="0"/>
                </a:rPr>
                <a:t>rebuild exposure</a:t>
              </a:r>
            </a:p>
          </p:txBody>
        </p:sp>
        <p:grpSp>
          <p:nvGrpSpPr>
            <p:cNvPr id="78892" name="Group 123"/>
            <p:cNvGrpSpPr>
              <a:grpSpLocks/>
            </p:cNvGrpSpPr>
            <p:nvPr/>
          </p:nvGrpSpPr>
          <p:grpSpPr bwMode="auto">
            <a:xfrm>
              <a:off x="3202" y="1553"/>
              <a:ext cx="1200" cy="132"/>
              <a:chOff x="3202" y="1553"/>
              <a:chExt cx="1200" cy="132"/>
            </a:xfrm>
          </p:grpSpPr>
          <p:sp>
            <p:nvSpPr>
              <p:cNvPr id="78901" name="Line 124"/>
              <p:cNvSpPr>
                <a:spLocks noChangeShapeType="1"/>
              </p:cNvSpPr>
              <p:nvPr/>
            </p:nvSpPr>
            <p:spPr bwMode="auto">
              <a:xfrm>
                <a:off x="3202"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902" name="Line 125"/>
              <p:cNvSpPr>
                <a:spLocks noChangeShapeType="1"/>
              </p:cNvSpPr>
              <p:nvPr/>
            </p:nvSpPr>
            <p:spPr bwMode="auto">
              <a:xfrm>
                <a:off x="3298"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903" name="Line 126"/>
              <p:cNvSpPr>
                <a:spLocks noChangeShapeType="1"/>
              </p:cNvSpPr>
              <p:nvPr/>
            </p:nvSpPr>
            <p:spPr bwMode="auto">
              <a:xfrm>
                <a:off x="3394"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904" name="Line 127"/>
              <p:cNvSpPr>
                <a:spLocks noChangeShapeType="1"/>
              </p:cNvSpPr>
              <p:nvPr/>
            </p:nvSpPr>
            <p:spPr bwMode="auto">
              <a:xfrm>
                <a:off x="3538"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905" name="Line 128"/>
              <p:cNvSpPr>
                <a:spLocks noChangeShapeType="1"/>
              </p:cNvSpPr>
              <p:nvPr/>
            </p:nvSpPr>
            <p:spPr bwMode="auto">
              <a:xfrm>
                <a:off x="3634"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906" name="Line 129"/>
              <p:cNvSpPr>
                <a:spLocks noChangeShapeType="1"/>
              </p:cNvSpPr>
              <p:nvPr/>
            </p:nvSpPr>
            <p:spPr bwMode="auto">
              <a:xfrm>
                <a:off x="3730"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907" name="Line 130"/>
              <p:cNvSpPr>
                <a:spLocks noChangeShapeType="1"/>
              </p:cNvSpPr>
              <p:nvPr/>
            </p:nvSpPr>
            <p:spPr bwMode="auto">
              <a:xfrm>
                <a:off x="3874"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908" name="Line 131"/>
              <p:cNvSpPr>
                <a:spLocks noChangeShapeType="1"/>
              </p:cNvSpPr>
              <p:nvPr/>
            </p:nvSpPr>
            <p:spPr bwMode="auto">
              <a:xfrm>
                <a:off x="3970"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909" name="Line 132"/>
              <p:cNvSpPr>
                <a:spLocks noChangeShapeType="1"/>
              </p:cNvSpPr>
              <p:nvPr/>
            </p:nvSpPr>
            <p:spPr bwMode="auto">
              <a:xfrm>
                <a:off x="4066"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910" name="Line 133"/>
              <p:cNvSpPr>
                <a:spLocks noChangeShapeType="1"/>
              </p:cNvSpPr>
              <p:nvPr/>
            </p:nvSpPr>
            <p:spPr bwMode="auto">
              <a:xfrm>
                <a:off x="4210"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911" name="Line 134"/>
              <p:cNvSpPr>
                <a:spLocks noChangeShapeType="1"/>
              </p:cNvSpPr>
              <p:nvPr/>
            </p:nvSpPr>
            <p:spPr bwMode="auto">
              <a:xfrm>
                <a:off x="4306"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78912" name="Line 135"/>
              <p:cNvSpPr>
                <a:spLocks noChangeShapeType="1"/>
              </p:cNvSpPr>
              <p:nvPr/>
            </p:nvSpPr>
            <p:spPr bwMode="auto">
              <a:xfrm>
                <a:off x="4402" y="1553"/>
                <a:ext cx="0" cy="132"/>
              </a:xfrm>
              <a:prstGeom prst="line">
                <a:avLst/>
              </a:prstGeom>
              <a:noFill/>
              <a:ln w="9525">
                <a:solidFill>
                  <a:schemeClr val="tx1"/>
                </a:solidFill>
                <a:round/>
                <a:headEnd type="oval" w="sm" len="sm"/>
                <a:tailEnd type="triangle" w="med" len="med"/>
              </a:ln>
            </p:spPr>
            <p:txBody>
              <a:bodyPr>
                <a:spAutoFit/>
              </a:bodyPr>
              <a:lstStyle/>
              <a:p>
                <a:endParaRPr lang="en-US"/>
              </a:p>
            </p:txBody>
          </p:sp>
        </p:grpSp>
        <p:sp>
          <p:nvSpPr>
            <p:cNvPr id="78893" name="AutoShape 136"/>
            <p:cNvSpPr>
              <a:spLocks noChangeArrowheads="1"/>
            </p:cNvSpPr>
            <p:nvPr/>
          </p:nvSpPr>
          <p:spPr bwMode="auto">
            <a:xfrm>
              <a:off x="2284" y="1272"/>
              <a:ext cx="277" cy="251"/>
            </a:xfrm>
            <a:prstGeom prst="can">
              <a:avLst>
                <a:gd name="adj" fmla="val 25000"/>
              </a:avLst>
            </a:prstGeom>
            <a:gradFill rotWithShape="0">
              <a:gsLst>
                <a:gs pos="0">
                  <a:schemeClr val="accent2"/>
                </a:gs>
                <a:gs pos="100000">
                  <a:srgbClr val="764700"/>
                </a:gs>
              </a:gsLst>
              <a:lin ang="5400000" scaled="1"/>
            </a:gra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94" name="AutoShape 137"/>
            <p:cNvSpPr>
              <a:spLocks noChangeArrowheads="1"/>
            </p:cNvSpPr>
            <p:nvPr/>
          </p:nvSpPr>
          <p:spPr bwMode="auto">
            <a:xfrm>
              <a:off x="1366" y="1703"/>
              <a:ext cx="277" cy="251"/>
            </a:xfrm>
            <a:prstGeom prst="can">
              <a:avLst>
                <a:gd name="adj" fmla="val 25000"/>
              </a:avLst>
            </a:prstGeom>
            <a:gradFill rotWithShape="0">
              <a:gsLst>
                <a:gs pos="0">
                  <a:schemeClr val="accent2"/>
                </a:gs>
                <a:gs pos="100000">
                  <a:srgbClr val="764700"/>
                </a:gs>
              </a:gsLst>
              <a:lin ang="5400000" scaled="1"/>
            </a:gradFill>
            <a:ln w="9525">
              <a:solidFill>
                <a:schemeClr val="tx2"/>
              </a:solidFill>
              <a:round/>
              <a:headEnd/>
              <a:tailEnd/>
            </a:ln>
          </p:spPr>
          <p:txBody>
            <a:bodyPr wrap="none" anchor="ctr"/>
            <a:lstStyle/>
            <a:p>
              <a:pPr>
                <a:buClr>
                  <a:srgbClr val="FFFFFF"/>
                </a:buClr>
                <a:buFont typeface="Arial" charset="0"/>
                <a:buNone/>
              </a:pPr>
              <a:endParaRPr lang="en-US">
                <a:latin typeface="Futura Bk"/>
                <a:sym typeface="Arial" charset="0"/>
              </a:endParaRPr>
            </a:p>
          </p:txBody>
        </p:sp>
        <p:sp>
          <p:nvSpPr>
            <p:cNvPr id="78895" name="Rectangle 138"/>
            <p:cNvSpPr>
              <a:spLocks noChangeArrowheads="1"/>
            </p:cNvSpPr>
            <p:nvPr/>
          </p:nvSpPr>
          <p:spPr bwMode="auto">
            <a:xfrm>
              <a:off x="4504" y="1667"/>
              <a:ext cx="1128" cy="395"/>
            </a:xfrm>
            <a:prstGeom prst="rect">
              <a:avLst/>
            </a:prstGeom>
            <a:noFill/>
            <a:ln w="9525">
              <a:noFill/>
              <a:miter lim="800000"/>
              <a:headEnd/>
              <a:tailEnd/>
            </a:ln>
          </p:spPr>
          <p:txBody>
            <a:bodyPr/>
            <a:lstStyle/>
            <a:p>
              <a:pPr>
                <a:spcBef>
                  <a:spcPct val="20000"/>
                </a:spcBef>
                <a:buClr>
                  <a:srgbClr val="008000"/>
                </a:buClr>
                <a:buSzPct val="125000"/>
                <a:buFont typeface="Arial" charset="0"/>
                <a:buNone/>
              </a:pPr>
              <a:r>
                <a:rPr lang="en-US" sz="1200" b="1">
                  <a:latin typeface="Futura Bk"/>
                  <a:sym typeface="Arial" charset="0"/>
                </a:rPr>
                <a:t>Many-to-many rebuild</a:t>
              </a:r>
              <a:r>
                <a:rPr lang="en-US" sz="1200">
                  <a:latin typeface="Futura Bk"/>
                  <a:sym typeface="Arial" charset="0"/>
                </a:rPr>
                <a:t/>
              </a:r>
              <a:br>
                <a:rPr lang="en-US" sz="1200">
                  <a:latin typeface="Futura Bk"/>
                  <a:sym typeface="Arial" charset="0"/>
                </a:rPr>
              </a:br>
              <a:r>
                <a:rPr lang="en-US" sz="1200">
                  <a:latin typeface="Futura Bk"/>
                  <a:sym typeface="Arial" charset="0"/>
                </a:rPr>
                <a:t>Non-disruptive</a:t>
              </a:r>
              <a:br>
                <a:rPr lang="en-US" sz="1200">
                  <a:latin typeface="Futura Bk"/>
                  <a:sym typeface="Arial" charset="0"/>
                </a:rPr>
              </a:br>
              <a:r>
                <a:rPr lang="en-US" sz="1200">
                  <a:latin typeface="Futura Bk"/>
                  <a:sym typeface="Arial" charset="0"/>
                </a:rPr>
                <a:t>rebuilds in ½ the time</a:t>
              </a:r>
            </a:p>
          </p:txBody>
        </p:sp>
        <p:sp>
          <p:nvSpPr>
            <p:cNvPr id="78896" name="Line 139"/>
            <p:cNvSpPr>
              <a:spLocks noChangeShapeType="1"/>
            </p:cNvSpPr>
            <p:nvPr/>
          </p:nvSpPr>
          <p:spPr bwMode="auto">
            <a:xfrm flipH="1">
              <a:off x="4451" y="1613"/>
              <a:ext cx="205" cy="0"/>
            </a:xfrm>
            <a:prstGeom prst="line">
              <a:avLst/>
            </a:prstGeom>
            <a:noFill/>
            <a:ln w="57150">
              <a:solidFill>
                <a:schemeClr val="tx1"/>
              </a:solidFill>
              <a:prstDash val="sysDot"/>
              <a:round/>
              <a:headEnd type="none" w="sm" len="sm"/>
              <a:tailEnd/>
            </a:ln>
          </p:spPr>
          <p:txBody>
            <a:bodyPr>
              <a:spAutoFit/>
            </a:bodyPr>
            <a:lstStyle/>
            <a:p>
              <a:endParaRPr lang="en-US"/>
            </a:p>
          </p:txBody>
        </p:sp>
        <p:pic>
          <p:nvPicPr>
            <p:cNvPr id="78897" name="Picture 140"/>
            <p:cNvPicPr>
              <a:picLocks noChangeAspect="1" noChangeArrowheads="1"/>
            </p:cNvPicPr>
            <p:nvPr/>
          </p:nvPicPr>
          <p:blipFill>
            <a:blip r:embed="rId4" cstate="print"/>
            <a:srcRect/>
            <a:stretch>
              <a:fillRect/>
            </a:stretch>
          </p:blipFill>
          <p:spPr bwMode="auto">
            <a:xfrm>
              <a:off x="2269" y="1252"/>
              <a:ext cx="307" cy="321"/>
            </a:xfrm>
            <a:prstGeom prst="rect">
              <a:avLst/>
            </a:prstGeom>
            <a:noFill/>
            <a:ln w="9525">
              <a:noFill/>
              <a:miter lim="800000"/>
              <a:headEnd/>
              <a:tailEnd/>
            </a:ln>
          </p:spPr>
        </p:pic>
        <p:pic>
          <p:nvPicPr>
            <p:cNvPr id="78898" name="Picture 141"/>
            <p:cNvPicPr>
              <a:picLocks noChangeAspect="1" noChangeArrowheads="1"/>
            </p:cNvPicPr>
            <p:nvPr/>
          </p:nvPicPr>
          <p:blipFill>
            <a:blip r:embed="rId4" cstate="print"/>
            <a:srcRect/>
            <a:stretch>
              <a:fillRect/>
            </a:stretch>
          </p:blipFill>
          <p:spPr bwMode="auto">
            <a:xfrm>
              <a:off x="4669" y="1246"/>
              <a:ext cx="307" cy="321"/>
            </a:xfrm>
            <a:prstGeom prst="rect">
              <a:avLst/>
            </a:prstGeom>
            <a:noFill/>
            <a:ln w="9525">
              <a:noFill/>
              <a:miter lim="800000"/>
              <a:headEnd/>
              <a:tailEnd/>
            </a:ln>
          </p:spPr>
        </p:pic>
        <p:sp>
          <p:nvSpPr>
            <p:cNvPr id="78899" name="Text Box 142"/>
            <p:cNvSpPr txBox="1">
              <a:spLocks noChangeArrowheads="1"/>
            </p:cNvSpPr>
            <p:nvPr/>
          </p:nvSpPr>
          <p:spPr bwMode="auto">
            <a:xfrm>
              <a:off x="1074" y="1746"/>
              <a:ext cx="312" cy="231"/>
            </a:xfrm>
            <a:prstGeom prst="rect">
              <a:avLst/>
            </a:prstGeom>
            <a:noFill/>
            <a:ln w="9525">
              <a:noFill/>
              <a:miter lim="800000"/>
              <a:headEnd/>
              <a:tailEnd/>
            </a:ln>
          </p:spPr>
          <p:txBody>
            <a:bodyPr>
              <a:spAutoFit/>
            </a:bodyPr>
            <a:lstStyle/>
            <a:p>
              <a:pPr algn="r">
                <a:spcBef>
                  <a:spcPct val="20000"/>
                </a:spcBef>
                <a:buClr>
                  <a:srgbClr val="008000"/>
                </a:buClr>
                <a:buSzPct val="125000"/>
                <a:buFont typeface="Arial" charset="0"/>
                <a:buNone/>
              </a:pPr>
              <a:r>
                <a:rPr lang="en-US" sz="900">
                  <a:latin typeface="Futura Bk"/>
                  <a:sym typeface="Arial" charset="0"/>
                </a:rPr>
                <a:t>spare</a:t>
              </a:r>
              <a:br>
                <a:rPr lang="en-US" sz="900">
                  <a:latin typeface="Futura Bk"/>
                  <a:sym typeface="Arial" charset="0"/>
                </a:rPr>
              </a:br>
              <a:r>
                <a:rPr lang="en-US" sz="900">
                  <a:latin typeface="Futura Bk"/>
                  <a:sym typeface="Arial" charset="0"/>
                </a:rPr>
                <a:t>drive</a:t>
              </a:r>
            </a:p>
          </p:txBody>
        </p:sp>
        <p:sp>
          <p:nvSpPr>
            <p:cNvPr id="78900" name="Text Box 143"/>
            <p:cNvSpPr txBox="1">
              <a:spLocks noChangeArrowheads="1"/>
            </p:cNvSpPr>
            <p:nvPr/>
          </p:nvSpPr>
          <p:spPr bwMode="auto">
            <a:xfrm>
              <a:off x="3114" y="1931"/>
              <a:ext cx="714" cy="144"/>
            </a:xfrm>
            <a:prstGeom prst="rect">
              <a:avLst/>
            </a:prstGeom>
            <a:noFill/>
            <a:ln w="9525">
              <a:noFill/>
              <a:miter lim="800000"/>
              <a:headEnd/>
              <a:tailEnd/>
            </a:ln>
          </p:spPr>
          <p:txBody>
            <a:bodyPr>
              <a:spAutoFit/>
            </a:bodyPr>
            <a:lstStyle/>
            <a:p>
              <a:pPr>
                <a:spcBef>
                  <a:spcPct val="20000"/>
                </a:spcBef>
                <a:buClr>
                  <a:srgbClr val="008000"/>
                </a:buClr>
                <a:buSzPct val="125000"/>
                <a:buFont typeface="Arial" charset="0"/>
                <a:buNone/>
              </a:pPr>
              <a:r>
                <a:rPr lang="en-US" sz="900">
                  <a:latin typeface="Futura Bk"/>
                  <a:sym typeface="Arial" charset="0"/>
                </a:rPr>
                <a:t>spare chunklets</a:t>
              </a:r>
            </a:p>
          </p:txBody>
        </p:sp>
      </p:grpSp>
      <p:sp>
        <p:nvSpPr>
          <p:cNvPr id="14347" name="Rectangle 144"/>
          <p:cNvSpPr>
            <a:spLocks noChangeArrowheads="1"/>
          </p:cNvSpPr>
          <p:nvPr/>
        </p:nvSpPr>
        <p:spPr bwMode="auto">
          <a:xfrm>
            <a:off x="228600" y="1314450"/>
            <a:ext cx="1381125" cy="342900"/>
          </a:xfrm>
          <a:prstGeom prst="rect">
            <a:avLst/>
          </a:prstGeom>
          <a:noFill/>
          <a:ln w="9525">
            <a:noFill/>
            <a:miter lim="800000"/>
            <a:headEnd/>
            <a:tailEnd/>
          </a:ln>
        </p:spPr>
        <p:txBody>
          <a:bodyPr/>
          <a:lstStyle/>
          <a:p>
            <a:pPr marL="228600" indent="-228600" algn="ctr" fontAlgn="auto">
              <a:spcBef>
                <a:spcPct val="20000"/>
              </a:spcBef>
              <a:spcAft>
                <a:spcPts val="0"/>
              </a:spcAft>
              <a:buClr>
                <a:srgbClr val="008000"/>
              </a:buClr>
              <a:buSzPct val="125000"/>
              <a:buFont typeface="Arial" charset="0"/>
              <a:buNone/>
              <a:defRPr/>
            </a:pPr>
            <a:r>
              <a:rPr lang="en-US" sz="1600" dirty="0">
                <a:latin typeface="+mj-lt"/>
                <a:sym typeface="Arial" charset="0"/>
              </a:rPr>
              <a:t>Component</a:t>
            </a:r>
            <a:endParaRPr lang="en-US" sz="1400" dirty="0">
              <a:latin typeface="+mj-lt"/>
              <a:sym typeface="Arial"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41313" y="338138"/>
            <a:ext cx="8504237" cy="874712"/>
          </a:xfrm>
        </p:spPr>
        <p:txBody>
          <a:bodyPr/>
          <a:lstStyle/>
          <a:p>
            <a:pPr>
              <a:defRPr/>
            </a:pPr>
            <a:r>
              <a:rPr lang="en-US" dirty="0" smtClean="0">
                <a:sym typeface="Arial" charset="0"/>
              </a:rPr>
              <a:t>Adaptive Optimization Features, benefits</a:t>
            </a:r>
            <a:endParaRPr lang="en-US" dirty="0">
              <a:sym typeface="Arial" charset="0"/>
            </a:endParaRPr>
          </a:p>
        </p:txBody>
      </p:sp>
      <p:grpSp>
        <p:nvGrpSpPr>
          <p:cNvPr id="281" name="Group 280"/>
          <p:cNvGrpSpPr/>
          <p:nvPr/>
        </p:nvGrpSpPr>
        <p:grpSpPr>
          <a:xfrm>
            <a:off x="628650" y="1214438"/>
            <a:ext cx="7958138" cy="5008561"/>
            <a:chOff x="914400" y="1225550"/>
            <a:chExt cx="7239000" cy="4997450"/>
          </a:xfrm>
        </p:grpSpPr>
        <p:sp>
          <p:nvSpPr>
            <p:cNvPr id="129" name="Rectangle 3"/>
            <p:cNvSpPr txBox="1">
              <a:spLocks noChangeArrowheads="1"/>
            </p:cNvSpPr>
            <p:nvPr/>
          </p:nvSpPr>
          <p:spPr bwMode="auto">
            <a:xfrm>
              <a:off x="914400" y="2954338"/>
              <a:ext cx="1931988" cy="193357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p>
              <a:pPr marL="111125" marR="0" lvl="0" indent="0" algn="l" defTabSz="914400" rtl="0" eaLnBrk="1" fontAlgn="base" latinLnBrk="0" hangingPunct="1">
                <a:lnSpc>
                  <a:spcPct val="100000"/>
                </a:lnSpc>
                <a:spcBef>
                  <a:spcPct val="0"/>
                </a:spcBef>
                <a:spcAft>
                  <a:spcPts val="600"/>
                </a:spcAft>
                <a:buClr>
                  <a:schemeClr val="tx2">
                    <a:lumMod val="60000"/>
                    <a:lumOff val="40000"/>
                  </a:schemeClr>
                </a:buClr>
                <a:buSzPct val="100000"/>
                <a:buFont typeface="Lucida Grande"/>
                <a:buNone/>
                <a:tabLst/>
                <a:defRPr/>
              </a:pPr>
              <a:r>
                <a:rPr kumimoji="0" lang="en-US" sz="1200" b="0" i="0" u="none" strike="noStrike" kern="1200" cap="none" spc="0" normalizeH="0" baseline="0" noProof="0" smtClean="0">
                  <a:ln>
                    <a:noFill/>
                  </a:ln>
                  <a:solidFill>
                    <a:schemeClr val="tx1"/>
                  </a:solidFill>
                  <a:effectLst/>
                  <a:uLnTx/>
                  <a:uFillTx/>
                  <a:latin typeface="Arial" pitchFamily="34" charset="0"/>
                  <a:ea typeface="+mn-ea"/>
                  <a:cs typeface="+mn-cs"/>
                </a:rPr>
                <a:t>Optimize Cost/Performance</a:t>
              </a:r>
            </a:p>
            <a:p>
              <a:pPr marL="111125" marR="0" lvl="0" indent="-111125" algn="l" defTabSz="914400" rtl="0" eaLnBrk="1" fontAlgn="base" latinLnBrk="0" hangingPunct="1">
                <a:lnSpc>
                  <a:spcPct val="100000"/>
                </a:lnSpc>
                <a:spcBef>
                  <a:spcPct val="0"/>
                </a:spcBef>
                <a:spcAft>
                  <a:spcPts val="600"/>
                </a:spcAft>
                <a:buClr>
                  <a:schemeClr val="tx2">
                    <a:lumMod val="60000"/>
                    <a:lumOff val="40000"/>
                  </a:schemeClr>
                </a:buClr>
                <a:buSzPct val="100000"/>
                <a:buFont typeface="Arial" pitchFamily="34" charset="0"/>
                <a:buChar char="•"/>
                <a:tabLst/>
                <a:defRPr/>
              </a:pPr>
              <a:r>
                <a:rPr kumimoji="0" lang="en-US" sz="1200" b="0" i="0" u="none" strike="noStrike" kern="1200" cap="none" spc="0" normalizeH="0" baseline="0" noProof="0" smtClean="0">
                  <a:ln>
                    <a:noFill/>
                  </a:ln>
                  <a:solidFill>
                    <a:schemeClr val="tx1"/>
                  </a:solidFill>
                  <a:effectLst/>
                  <a:uLnTx/>
                  <a:uFillTx/>
                  <a:latin typeface="Arial" pitchFamily="34" charset="0"/>
                  <a:ea typeface="+mn-ea"/>
                  <a:cs typeface="+mn-cs"/>
                </a:rPr>
                <a:t>Sub-volume, bi-directional data optimization</a:t>
              </a:r>
            </a:p>
            <a:p>
              <a:pPr marL="111125" marR="0" lvl="0" indent="-111125" algn="l" defTabSz="914400" rtl="0" eaLnBrk="1" fontAlgn="base" latinLnBrk="0" hangingPunct="1">
                <a:lnSpc>
                  <a:spcPct val="100000"/>
                </a:lnSpc>
                <a:spcBef>
                  <a:spcPct val="0"/>
                </a:spcBef>
                <a:spcAft>
                  <a:spcPts val="600"/>
                </a:spcAft>
                <a:buClr>
                  <a:schemeClr val="tx2">
                    <a:lumMod val="60000"/>
                    <a:lumOff val="40000"/>
                  </a:schemeClr>
                </a:buClr>
                <a:buSzPct val="100000"/>
                <a:buFont typeface="Arial" pitchFamily="34" charset="0"/>
                <a:buChar char="•"/>
                <a:tabLst/>
                <a:defRPr/>
              </a:pPr>
              <a:r>
                <a:rPr kumimoji="0" lang="en-US" sz="1200" b="0" i="0" u="none" strike="noStrike" kern="1200" cap="none" spc="0" normalizeH="0" baseline="0" noProof="0" smtClean="0">
                  <a:ln>
                    <a:noFill/>
                  </a:ln>
                  <a:solidFill>
                    <a:schemeClr val="tx1"/>
                  </a:solidFill>
                  <a:effectLst/>
                  <a:uLnTx/>
                  <a:uFillTx/>
                  <a:latin typeface="Arial" pitchFamily="34" charset="0"/>
                  <a:ea typeface="+mn-ea"/>
                  <a:cs typeface="+mn-cs"/>
                </a:rPr>
                <a:t>Application specific vs. global thresholds</a:t>
              </a:r>
            </a:p>
            <a:p>
              <a:pPr marL="111125" marR="0" lvl="0" indent="-111125" algn="l" defTabSz="914400" rtl="0" eaLnBrk="1" fontAlgn="base" latinLnBrk="0" hangingPunct="1">
                <a:lnSpc>
                  <a:spcPct val="100000"/>
                </a:lnSpc>
                <a:spcBef>
                  <a:spcPct val="0"/>
                </a:spcBef>
                <a:spcAft>
                  <a:spcPts val="600"/>
                </a:spcAft>
                <a:buClr>
                  <a:schemeClr val="tx2">
                    <a:lumMod val="60000"/>
                    <a:lumOff val="40000"/>
                  </a:schemeClr>
                </a:buClr>
                <a:buSzPct val="100000"/>
                <a:buFont typeface="Arial" pitchFamily="34" charset="0"/>
                <a:buChar char="•"/>
                <a:tabLst/>
                <a:defRPr/>
              </a:pPr>
              <a:r>
                <a:rPr kumimoji="0" lang="en-US" sz="1200" b="0" i="0" u="none" strike="noStrike" kern="1200" cap="none" spc="0" normalizeH="0" baseline="0" noProof="0" smtClean="0">
                  <a:ln>
                    <a:noFill/>
                  </a:ln>
                  <a:solidFill>
                    <a:schemeClr val="tx1"/>
                  </a:solidFill>
                  <a:effectLst/>
                  <a:uLnTx/>
                  <a:uFillTx/>
                  <a:latin typeface="Arial" pitchFamily="34" charset="0"/>
                  <a:ea typeface="+mn-ea"/>
                  <a:cs typeface="+mn-cs"/>
                </a:rPr>
                <a:t>Support for both Thin and Fat volumes</a:t>
              </a:r>
            </a:p>
            <a:p>
              <a:pPr marL="288925" marR="0" lvl="0" indent="-288925" algn="l" defTabSz="914400" rtl="0" eaLnBrk="1" fontAlgn="auto" latinLnBrk="0" hangingPunct="1">
                <a:lnSpc>
                  <a:spcPct val="100000"/>
                </a:lnSpc>
                <a:spcBef>
                  <a:spcPts val="200"/>
                </a:spcBef>
                <a:spcAft>
                  <a:spcPts val="600"/>
                </a:spcAft>
                <a:buClr>
                  <a:schemeClr val="tx1"/>
                </a:buClr>
                <a:buSzPct val="100000"/>
                <a:buFont typeface="Futura Bk"/>
                <a:buChar char="–"/>
                <a:tabLst/>
                <a:defRPr/>
              </a:pPr>
              <a:endParaRPr kumimoji="0" lang="en-US" sz="1200" b="0" i="0" u="none" strike="noStrike" kern="1200" cap="none" spc="0" normalizeH="0" baseline="0" noProof="0" smtClean="0">
                <a:ln>
                  <a:noFill/>
                </a:ln>
                <a:solidFill>
                  <a:srgbClr val="000000"/>
                </a:solidFill>
                <a:effectLst/>
                <a:uLnTx/>
                <a:uFillTx/>
                <a:latin typeface="+mn-lt"/>
                <a:ea typeface="+mn-ea"/>
                <a:cs typeface="+mn-cs"/>
              </a:endParaRPr>
            </a:p>
            <a:p>
              <a:pPr marL="288925" marR="0" lvl="0" indent="-288925" algn="l" defTabSz="914400" rtl="0" eaLnBrk="1" fontAlgn="auto" latinLnBrk="0" hangingPunct="1">
                <a:lnSpc>
                  <a:spcPct val="100000"/>
                </a:lnSpc>
                <a:spcBef>
                  <a:spcPts val="200"/>
                </a:spcBef>
                <a:spcAft>
                  <a:spcPts val="600"/>
                </a:spcAft>
                <a:buClr>
                  <a:schemeClr val="tx1"/>
                </a:buClr>
                <a:buSzPct val="100000"/>
                <a:buFontTx/>
                <a:buNone/>
                <a:tabLst/>
                <a:defRPr/>
              </a:pPr>
              <a:endParaRPr kumimoji="0" lang="en-US" sz="1200" b="0" i="0" u="none" strike="noStrike" kern="1200" cap="none" spc="0" normalizeH="0" baseline="0" noProof="0" dirty="0" smtClean="0">
                <a:ln>
                  <a:noFill/>
                </a:ln>
                <a:solidFill>
                  <a:srgbClr val="000000"/>
                </a:solidFill>
                <a:effectLst/>
                <a:uLnTx/>
                <a:uFillTx/>
                <a:latin typeface="+mn-lt"/>
                <a:ea typeface="+mn-ea"/>
                <a:cs typeface="+mn-cs"/>
              </a:endParaRPr>
            </a:p>
          </p:txBody>
        </p:sp>
        <p:sp>
          <p:nvSpPr>
            <p:cNvPr id="130" name="Rectangle 4"/>
            <p:cNvSpPr>
              <a:spLocks noChangeArrowheads="1"/>
            </p:cNvSpPr>
            <p:nvPr/>
          </p:nvSpPr>
          <p:spPr bwMode="auto">
            <a:xfrm>
              <a:off x="5872163" y="2954338"/>
              <a:ext cx="2281237" cy="2684462"/>
            </a:xfrm>
            <a:prstGeom prst="rect">
              <a:avLst/>
            </a:prstGeom>
            <a:noFill/>
            <a:ln w="9525">
              <a:noFill/>
              <a:miter lim="800000"/>
              <a:headEnd/>
              <a:tailEnd/>
            </a:ln>
          </p:spPr>
          <p:txBody>
            <a:bodyPr/>
            <a:lstStyle/>
            <a:p>
              <a:pPr marL="111125" defTabSz="457200">
                <a:spcAft>
                  <a:spcPts val="600"/>
                </a:spcAft>
                <a:buClr>
                  <a:schemeClr val="tx2">
                    <a:lumMod val="60000"/>
                    <a:lumOff val="40000"/>
                  </a:schemeClr>
                </a:buClr>
                <a:defRPr/>
              </a:pPr>
              <a:r>
                <a:rPr lang="en-US" sz="1200" dirty="0"/>
                <a:t>Control Timing, QoS</a:t>
              </a:r>
            </a:p>
            <a:p>
              <a:pPr marL="111125" indent="-111125" defTabSz="457200">
                <a:spcAft>
                  <a:spcPts val="600"/>
                </a:spcAft>
                <a:buClr>
                  <a:schemeClr val="tx2">
                    <a:lumMod val="60000"/>
                    <a:lumOff val="40000"/>
                  </a:schemeClr>
                </a:buClr>
                <a:buFont typeface="Arial" pitchFamily="34" charset="0"/>
                <a:buChar char="•"/>
                <a:defRPr/>
              </a:pPr>
              <a:r>
                <a:rPr lang="en-US" sz="1200" b="0" dirty="0"/>
                <a:t>Scheduled movement</a:t>
              </a:r>
            </a:p>
            <a:p>
              <a:pPr marL="111125" indent="-111125" defTabSz="457200">
                <a:spcAft>
                  <a:spcPts val="600"/>
                </a:spcAft>
                <a:buClr>
                  <a:schemeClr val="tx2">
                    <a:lumMod val="60000"/>
                    <a:lumOff val="40000"/>
                  </a:schemeClr>
                </a:buClr>
                <a:buFont typeface="Arial" pitchFamily="34" charset="0"/>
                <a:buChar char="•"/>
                <a:defRPr/>
              </a:pPr>
              <a:r>
                <a:rPr lang="en-US" sz="1200" b="0" dirty="0"/>
                <a:t>Vary usage limits and tier definitions by application</a:t>
              </a:r>
            </a:p>
            <a:p>
              <a:pPr marL="111125" defTabSz="457200">
                <a:spcAft>
                  <a:spcPts val="600"/>
                </a:spcAft>
                <a:buClr>
                  <a:schemeClr val="tx2">
                    <a:lumMod val="60000"/>
                    <a:lumOff val="40000"/>
                  </a:schemeClr>
                </a:buClr>
                <a:defRPr/>
              </a:pPr>
              <a:r>
                <a:rPr lang="en-US" sz="1200" dirty="0"/>
                <a:t>Minimize Technology Risk</a:t>
              </a:r>
            </a:p>
            <a:p>
              <a:pPr marL="111125" indent="-111125" defTabSz="457200">
                <a:spcAft>
                  <a:spcPts val="600"/>
                </a:spcAft>
                <a:buClr>
                  <a:schemeClr val="tx2">
                    <a:lumMod val="60000"/>
                    <a:lumOff val="40000"/>
                  </a:schemeClr>
                </a:buClr>
                <a:buFont typeface="Arial" pitchFamily="34" charset="0"/>
                <a:buChar char="•"/>
                <a:defRPr/>
              </a:pPr>
              <a:r>
                <a:rPr lang="en-US" sz="1200" b="0" dirty="0"/>
                <a:t>Existing sub-volume data movement engine</a:t>
              </a:r>
            </a:p>
            <a:p>
              <a:pPr marL="111125" defTabSz="457200">
                <a:spcAft>
                  <a:spcPts val="600"/>
                </a:spcAft>
                <a:buClr>
                  <a:schemeClr val="tx2">
                    <a:lumMod val="60000"/>
                    <a:lumOff val="40000"/>
                  </a:schemeClr>
                </a:buClr>
                <a:defRPr/>
              </a:pPr>
              <a:r>
                <a:rPr lang="en-US" sz="1200" dirty="0"/>
                <a:t>Prevent Data Thrashing</a:t>
              </a:r>
            </a:p>
            <a:p>
              <a:pPr marL="111125" indent="-111125" defTabSz="457200">
                <a:spcAft>
                  <a:spcPts val="600"/>
                </a:spcAft>
                <a:buClr>
                  <a:schemeClr val="tx2">
                    <a:lumMod val="60000"/>
                    <a:lumOff val="40000"/>
                  </a:schemeClr>
                </a:buClr>
                <a:buFont typeface="Arial" pitchFamily="34" charset="0"/>
                <a:buChar char="•"/>
                <a:defRPr/>
              </a:pPr>
              <a:r>
                <a:rPr lang="en-US" sz="1200" b="0" dirty="0"/>
                <a:t>Performance data collected after cache</a:t>
              </a:r>
            </a:p>
            <a:p>
              <a:pPr marL="111125" indent="-111125" defTabSz="457200">
                <a:spcAft>
                  <a:spcPts val="600"/>
                </a:spcAft>
                <a:buClr>
                  <a:schemeClr val="tx2">
                    <a:lumMod val="60000"/>
                    <a:lumOff val="40000"/>
                  </a:schemeClr>
                </a:buClr>
                <a:buFont typeface="Arial" pitchFamily="34" charset="0"/>
                <a:buChar char="•"/>
                <a:defRPr/>
              </a:pPr>
              <a:r>
                <a:rPr lang="en-US" sz="1200" b="0" dirty="0"/>
                <a:t>Configurable analysis period</a:t>
              </a:r>
            </a:p>
          </p:txBody>
        </p:sp>
        <p:sp>
          <p:nvSpPr>
            <p:cNvPr id="131" name="Rectangle 5"/>
            <p:cNvSpPr>
              <a:spLocks noChangeArrowheads="1"/>
            </p:cNvSpPr>
            <p:nvPr/>
          </p:nvSpPr>
          <p:spPr bwMode="auto">
            <a:xfrm>
              <a:off x="5872163" y="5638800"/>
              <a:ext cx="2205037" cy="523875"/>
            </a:xfrm>
            <a:prstGeom prst="rect">
              <a:avLst/>
            </a:prstGeom>
            <a:solidFill>
              <a:schemeClr val="accent2"/>
            </a:solidFill>
            <a:ln w="9525">
              <a:noFill/>
              <a:miter lim="800000"/>
              <a:headEnd/>
              <a:tailEnd/>
            </a:ln>
          </p:spPr>
          <p:txBody>
            <a:bodyPr anchor="ctr">
              <a:spAutoFit/>
            </a:bodyPr>
            <a:lstStyle/>
            <a:p>
              <a:r>
                <a:rPr lang="en-US" sz="1400">
                  <a:solidFill>
                    <a:schemeClr val="bg1"/>
                  </a:solidFill>
                </a:rPr>
                <a:t>No Impacts to Users</a:t>
              </a:r>
            </a:p>
            <a:p>
              <a:endParaRPr lang="en-US" sz="1400">
                <a:solidFill>
                  <a:schemeClr val="bg1"/>
                </a:solidFill>
              </a:endParaRPr>
            </a:p>
          </p:txBody>
        </p:sp>
        <p:sp>
          <p:nvSpPr>
            <p:cNvPr id="132" name="Rectangle 6"/>
            <p:cNvSpPr>
              <a:spLocks noChangeArrowheads="1"/>
            </p:cNvSpPr>
            <p:nvPr/>
          </p:nvSpPr>
          <p:spPr bwMode="auto">
            <a:xfrm>
              <a:off x="3127375" y="5638800"/>
              <a:ext cx="2511425" cy="523875"/>
            </a:xfrm>
            <a:prstGeom prst="rect">
              <a:avLst/>
            </a:prstGeom>
            <a:solidFill>
              <a:schemeClr val="accent2"/>
            </a:solidFill>
            <a:ln w="9525">
              <a:noFill/>
              <a:miter lim="800000"/>
              <a:headEnd/>
              <a:tailEnd/>
            </a:ln>
          </p:spPr>
          <p:txBody>
            <a:bodyPr anchor="ctr">
              <a:spAutoFit/>
            </a:bodyPr>
            <a:lstStyle/>
            <a:p>
              <a:r>
                <a:rPr lang="en-US" sz="1400">
                  <a:solidFill>
                    <a:schemeClr val="bg1"/>
                  </a:solidFill>
                </a:rPr>
                <a:t>React Swiftly to Changing Needs</a:t>
              </a:r>
            </a:p>
          </p:txBody>
        </p:sp>
        <p:sp>
          <p:nvSpPr>
            <p:cNvPr id="133" name="Rectangle 7"/>
            <p:cNvSpPr>
              <a:spLocks noChangeArrowheads="1"/>
            </p:cNvSpPr>
            <p:nvPr/>
          </p:nvSpPr>
          <p:spPr bwMode="auto">
            <a:xfrm>
              <a:off x="1011238" y="5638800"/>
              <a:ext cx="1820862" cy="523875"/>
            </a:xfrm>
            <a:prstGeom prst="rect">
              <a:avLst/>
            </a:prstGeom>
            <a:solidFill>
              <a:schemeClr val="accent2"/>
            </a:solidFill>
            <a:ln w="9525">
              <a:noFill/>
              <a:miter lim="800000"/>
              <a:headEnd/>
              <a:tailEnd/>
            </a:ln>
          </p:spPr>
          <p:txBody>
            <a:bodyPr anchor="ctr">
              <a:spAutoFit/>
            </a:bodyPr>
            <a:lstStyle/>
            <a:p>
              <a:r>
                <a:rPr lang="en-US" sz="1400">
                  <a:solidFill>
                    <a:schemeClr val="bg1"/>
                  </a:solidFill>
                </a:rPr>
                <a:t>Service Levels at a Lower Cost</a:t>
              </a:r>
            </a:p>
          </p:txBody>
        </p:sp>
        <p:sp>
          <p:nvSpPr>
            <p:cNvPr id="134" name="Rectangle 8"/>
            <p:cNvSpPr>
              <a:spLocks noChangeArrowheads="1"/>
            </p:cNvSpPr>
            <p:nvPr/>
          </p:nvSpPr>
          <p:spPr bwMode="auto">
            <a:xfrm>
              <a:off x="1011238" y="1225550"/>
              <a:ext cx="2857500" cy="839788"/>
            </a:xfrm>
            <a:prstGeom prst="rect">
              <a:avLst/>
            </a:prstGeom>
            <a:noFill/>
            <a:ln w="9525">
              <a:noFill/>
              <a:miter lim="800000"/>
              <a:headEnd/>
              <a:tailEnd/>
            </a:ln>
          </p:spPr>
          <p:txBody>
            <a:bodyPr/>
            <a:lstStyle/>
            <a:p>
              <a:pPr marL="342900" indent="-342900">
                <a:lnSpc>
                  <a:spcPct val="90000"/>
                </a:lnSpc>
                <a:buClr>
                  <a:srgbClr val="FFD911"/>
                </a:buClr>
              </a:pPr>
              <a:r>
                <a:rPr lang="en-US" sz="1700" dirty="0">
                  <a:solidFill>
                    <a:srgbClr val="0099CC"/>
                  </a:solidFill>
                </a:rPr>
                <a:t>Reduce Cost</a:t>
              </a:r>
            </a:p>
          </p:txBody>
        </p:sp>
        <p:sp>
          <p:nvSpPr>
            <p:cNvPr id="135" name="Rectangle 9"/>
            <p:cNvSpPr>
              <a:spLocks noChangeArrowheads="1"/>
            </p:cNvSpPr>
            <p:nvPr/>
          </p:nvSpPr>
          <p:spPr bwMode="auto">
            <a:xfrm>
              <a:off x="3200400" y="2954338"/>
              <a:ext cx="2365375" cy="2684462"/>
            </a:xfrm>
            <a:prstGeom prst="rect">
              <a:avLst/>
            </a:prstGeom>
            <a:noFill/>
            <a:ln w="9525">
              <a:noFill/>
              <a:miter lim="800000"/>
              <a:headEnd/>
              <a:tailEnd/>
            </a:ln>
          </p:spPr>
          <p:txBody>
            <a:bodyPr/>
            <a:lstStyle/>
            <a:p>
              <a:pPr marL="111125" defTabSz="457200">
                <a:spcAft>
                  <a:spcPts val="600"/>
                </a:spcAft>
                <a:buClr>
                  <a:schemeClr val="tx2">
                    <a:lumMod val="60000"/>
                    <a:lumOff val="40000"/>
                  </a:schemeClr>
                </a:buClr>
                <a:defRPr/>
              </a:pPr>
              <a:r>
                <a:rPr lang="en-US" sz="1200" dirty="0"/>
                <a:t>Scalable, Granular, Policy-Driven</a:t>
              </a:r>
            </a:p>
            <a:p>
              <a:pPr marL="111125" indent="-111125" defTabSz="457200">
                <a:spcAft>
                  <a:spcPts val="600"/>
                </a:spcAft>
                <a:buClr>
                  <a:schemeClr val="tx2">
                    <a:lumMod val="60000"/>
                    <a:lumOff val="40000"/>
                  </a:schemeClr>
                </a:buClr>
                <a:buFont typeface="Arial" pitchFamily="34" charset="0"/>
                <a:buChar char="•"/>
                <a:defRPr/>
              </a:pPr>
              <a:r>
                <a:rPr lang="en-US" sz="1200" b="0" dirty="0"/>
                <a:t>Autonomic, sub-volume data movement</a:t>
              </a:r>
            </a:p>
            <a:p>
              <a:pPr marL="111125" defTabSz="457200">
                <a:spcAft>
                  <a:spcPts val="600"/>
                </a:spcAft>
                <a:buClr>
                  <a:schemeClr val="tx2">
                    <a:lumMod val="60000"/>
                    <a:lumOff val="40000"/>
                  </a:schemeClr>
                </a:buClr>
                <a:defRPr/>
              </a:pPr>
              <a:r>
                <a:rPr lang="en-US" sz="1200" dirty="0"/>
                <a:t>Apply Flexibly per-Application</a:t>
              </a:r>
            </a:p>
            <a:p>
              <a:pPr marL="111125" indent="-111125" defTabSz="457200">
                <a:spcAft>
                  <a:spcPts val="600"/>
                </a:spcAft>
                <a:buClr>
                  <a:schemeClr val="tx2">
                    <a:lumMod val="60000"/>
                    <a:lumOff val="40000"/>
                  </a:schemeClr>
                </a:buClr>
                <a:buFont typeface="Arial" pitchFamily="34" charset="0"/>
                <a:buChar char="•"/>
                <a:defRPr/>
              </a:pPr>
              <a:r>
                <a:rPr lang="en-US" sz="1200" b="0" dirty="0"/>
                <a:t>Coexistence of tiered and non-tiered application volumes</a:t>
              </a:r>
            </a:p>
            <a:p>
              <a:pPr marL="111125" indent="-111125" defTabSz="457200">
                <a:spcAft>
                  <a:spcPts val="600"/>
                </a:spcAft>
                <a:buClr>
                  <a:schemeClr val="tx2">
                    <a:lumMod val="60000"/>
                    <a:lumOff val="40000"/>
                  </a:schemeClr>
                </a:buClr>
                <a:buFont typeface="Arial" pitchFamily="34" charset="0"/>
                <a:buChar char="•"/>
                <a:defRPr/>
              </a:pPr>
              <a:r>
                <a:rPr lang="en-US" sz="1200" b="0" dirty="0"/>
                <a:t>Quality of service prioritization modes with QoS Gradients</a:t>
              </a:r>
            </a:p>
          </p:txBody>
        </p:sp>
        <p:sp>
          <p:nvSpPr>
            <p:cNvPr id="136" name="Rectangle 10"/>
            <p:cNvSpPr>
              <a:spLocks noChangeArrowheads="1"/>
            </p:cNvSpPr>
            <p:nvPr/>
          </p:nvSpPr>
          <p:spPr bwMode="auto">
            <a:xfrm>
              <a:off x="5945188" y="1236663"/>
              <a:ext cx="1674812" cy="201612"/>
            </a:xfrm>
            <a:prstGeom prst="rect">
              <a:avLst/>
            </a:prstGeom>
            <a:noFill/>
            <a:ln w="9525">
              <a:noFill/>
              <a:miter lim="800000"/>
              <a:headEnd/>
              <a:tailEnd/>
            </a:ln>
          </p:spPr>
          <p:txBody>
            <a:bodyPr/>
            <a:lstStyle/>
            <a:p>
              <a:pPr marL="342900" indent="-342900">
                <a:lnSpc>
                  <a:spcPct val="90000"/>
                </a:lnSpc>
                <a:buClr>
                  <a:srgbClr val="FFD911"/>
                </a:buClr>
              </a:pPr>
              <a:r>
                <a:rPr lang="en-US" sz="1700">
                  <a:solidFill>
                    <a:srgbClr val="0099CC"/>
                  </a:solidFill>
                </a:rPr>
                <a:t>Minimize Risk</a:t>
              </a:r>
            </a:p>
          </p:txBody>
        </p:sp>
        <p:sp>
          <p:nvSpPr>
            <p:cNvPr id="137" name="Rectangle 11"/>
            <p:cNvSpPr>
              <a:spLocks noChangeArrowheads="1"/>
            </p:cNvSpPr>
            <p:nvPr/>
          </p:nvSpPr>
          <p:spPr bwMode="auto">
            <a:xfrm>
              <a:off x="3314700" y="1225550"/>
              <a:ext cx="2857500" cy="839788"/>
            </a:xfrm>
            <a:prstGeom prst="rect">
              <a:avLst/>
            </a:prstGeom>
            <a:noFill/>
            <a:ln w="9525">
              <a:noFill/>
              <a:miter lim="800000"/>
              <a:headEnd/>
              <a:tailEnd/>
            </a:ln>
          </p:spPr>
          <p:txBody>
            <a:bodyPr/>
            <a:lstStyle/>
            <a:p>
              <a:pPr marL="342900" indent="-342900">
                <a:lnSpc>
                  <a:spcPct val="90000"/>
                </a:lnSpc>
                <a:buClr>
                  <a:srgbClr val="FFD911"/>
                </a:buClr>
              </a:pPr>
              <a:r>
                <a:rPr lang="en-US" sz="1700">
                  <a:solidFill>
                    <a:srgbClr val="0099CC"/>
                  </a:solidFill>
                </a:rPr>
                <a:t>Gain Agility</a:t>
              </a:r>
            </a:p>
          </p:txBody>
        </p:sp>
        <p:sp>
          <p:nvSpPr>
            <p:cNvPr id="138" name="Line 12"/>
            <p:cNvSpPr>
              <a:spLocks noChangeShapeType="1"/>
            </p:cNvSpPr>
            <p:nvPr/>
          </p:nvSpPr>
          <p:spPr bwMode="auto">
            <a:xfrm>
              <a:off x="2971800" y="1295400"/>
              <a:ext cx="12700" cy="4927600"/>
            </a:xfrm>
            <a:prstGeom prst="line">
              <a:avLst/>
            </a:prstGeom>
            <a:ln>
              <a:solidFill>
                <a:srgbClr val="FEF085"/>
              </a:solidFill>
            </a:ln>
          </p:spPr>
          <p:style>
            <a:lnRef idx="1">
              <a:schemeClr val="accent1"/>
            </a:lnRef>
            <a:fillRef idx="0">
              <a:schemeClr val="accent1"/>
            </a:fillRef>
            <a:effectRef idx="0">
              <a:schemeClr val="accent1"/>
            </a:effectRef>
            <a:fontRef idx="minor">
              <a:schemeClr val="tx1"/>
            </a:fontRef>
          </p:style>
          <p:txBody>
            <a:bodyPr>
              <a:spAutoFit/>
            </a:bodyPr>
            <a:lstStyle/>
            <a:p>
              <a:pPr>
                <a:defRPr/>
              </a:pPr>
              <a:endParaRPr lang="en-US"/>
            </a:p>
          </p:txBody>
        </p:sp>
        <p:sp>
          <p:nvSpPr>
            <p:cNvPr id="139" name="Line 13"/>
            <p:cNvSpPr>
              <a:spLocks noChangeShapeType="1"/>
            </p:cNvSpPr>
            <p:nvPr/>
          </p:nvSpPr>
          <p:spPr bwMode="auto">
            <a:xfrm>
              <a:off x="5791200" y="1295400"/>
              <a:ext cx="1588" cy="4914900"/>
            </a:xfrm>
            <a:prstGeom prst="line">
              <a:avLst/>
            </a:prstGeom>
            <a:ln>
              <a:solidFill>
                <a:srgbClr val="FEF085"/>
              </a:solidFill>
            </a:ln>
          </p:spPr>
          <p:style>
            <a:lnRef idx="1">
              <a:schemeClr val="accent1"/>
            </a:lnRef>
            <a:fillRef idx="0">
              <a:schemeClr val="accent1"/>
            </a:fillRef>
            <a:effectRef idx="0">
              <a:schemeClr val="accent1"/>
            </a:effectRef>
            <a:fontRef idx="minor">
              <a:schemeClr val="tx1"/>
            </a:fontRef>
          </p:style>
          <p:txBody>
            <a:bodyPr>
              <a:spAutoFit/>
            </a:bodyPr>
            <a:lstStyle/>
            <a:p>
              <a:pPr>
                <a:defRPr/>
              </a:pPr>
              <a:endParaRPr lang="en-US"/>
            </a:p>
          </p:txBody>
        </p:sp>
        <p:pic>
          <p:nvPicPr>
            <p:cNvPr id="140" name="Picture 34" descr="MCj03796790000[1]"/>
            <p:cNvPicPr>
              <a:picLocks noChangeAspect="1" noChangeArrowheads="1"/>
            </p:cNvPicPr>
            <p:nvPr/>
          </p:nvPicPr>
          <p:blipFill>
            <a:blip r:embed="rId4" cstate="print"/>
            <a:srcRect/>
            <a:stretch>
              <a:fillRect/>
            </a:stretch>
          </p:blipFill>
          <p:spPr bwMode="auto">
            <a:xfrm>
              <a:off x="1044575" y="1655763"/>
              <a:ext cx="1149350" cy="1220787"/>
            </a:xfrm>
            <a:prstGeom prst="rect">
              <a:avLst/>
            </a:prstGeom>
            <a:noFill/>
            <a:ln w="9525">
              <a:noFill/>
              <a:miter lim="800000"/>
              <a:headEnd/>
              <a:tailEnd/>
            </a:ln>
          </p:spPr>
        </p:pic>
        <p:grpSp>
          <p:nvGrpSpPr>
            <p:cNvPr id="141" name="Group 37"/>
            <p:cNvGrpSpPr>
              <a:grpSpLocks/>
            </p:cNvGrpSpPr>
            <p:nvPr/>
          </p:nvGrpSpPr>
          <p:grpSpPr bwMode="auto">
            <a:xfrm>
              <a:off x="3386138" y="1752600"/>
              <a:ext cx="1109662" cy="998538"/>
              <a:chOff x="4389" y="1253"/>
              <a:chExt cx="768" cy="691"/>
            </a:xfrm>
          </p:grpSpPr>
          <p:grpSp>
            <p:nvGrpSpPr>
              <p:cNvPr id="142" name="Group 38"/>
              <p:cNvGrpSpPr>
                <a:grpSpLocks/>
              </p:cNvGrpSpPr>
              <p:nvPr/>
            </p:nvGrpSpPr>
            <p:grpSpPr bwMode="auto">
              <a:xfrm>
                <a:off x="4395" y="1253"/>
                <a:ext cx="737" cy="607"/>
                <a:chOff x="4362" y="1337"/>
                <a:chExt cx="737" cy="607"/>
              </a:xfrm>
            </p:grpSpPr>
            <p:grpSp>
              <p:nvGrpSpPr>
                <p:cNvPr id="270" name="Group 39"/>
                <p:cNvGrpSpPr>
                  <a:grpSpLocks/>
                </p:cNvGrpSpPr>
                <p:nvPr/>
              </p:nvGrpSpPr>
              <p:grpSpPr bwMode="auto">
                <a:xfrm>
                  <a:off x="4687" y="1674"/>
                  <a:ext cx="154" cy="270"/>
                  <a:chOff x="3731" y="2448"/>
                  <a:chExt cx="493" cy="1152"/>
                </a:xfrm>
              </p:grpSpPr>
              <p:pic>
                <p:nvPicPr>
                  <p:cNvPr id="278" name="Picture 40" descr="3par_server"/>
                  <p:cNvPicPr>
                    <a:picLocks noChangeAspect="1" noChangeArrowheads="1"/>
                  </p:cNvPicPr>
                  <p:nvPr/>
                </p:nvPicPr>
                <p:blipFill>
                  <a:blip r:embed="rId5" cstate="print"/>
                  <a:srcRect/>
                  <a:stretch>
                    <a:fillRect/>
                  </a:stretch>
                </p:blipFill>
                <p:spPr bwMode="auto">
                  <a:xfrm>
                    <a:off x="3731" y="2448"/>
                    <a:ext cx="493" cy="1152"/>
                  </a:xfrm>
                  <a:prstGeom prst="rect">
                    <a:avLst/>
                  </a:prstGeom>
                  <a:noFill/>
                  <a:ln w="9525">
                    <a:noFill/>
                    <a:miter lim="800000"/>
                    <a:headEnd/>
                    <a:tailEnd/>
                  </a:ln>
                </p:spPr>
              </p:pic>
              <p:pic>
                <p:nvPicPr>
                  <p:cNvPr id="279" name="Picture 41"/>
                  <p:cNvPicPr>
                    <a:picLocks noChangeAspect="1" noChangeArrowheads="1"/>
                  </p:cNvPicPr>
                  <p:nvPr/>
                </p:nvPicPr>
                <p:blipFill>
                  <a:blip r:embed="rId6" cstate="print"/>
                  <a:srcRect/>
                  <a:stretch>
                    <a:fillRect/>
                  </a:stretch>
                </p:blipFill>
                <p:spPr bwMode="auto">
                  <a:xfrm>
                    <a:off x="3808" y="3401"/>
                    <a:ext cx="382" cy="144"/>
                  </a:xfrm>
                  <a:prstGeom prst="rect">
                    <a:avLst/>
                  </a:prstGeom>
                  <a:noFill/>
                  <a:ln w="9525">
                    <a:noFill/>
                    <a:miter lim="800000"/>
                    <a:headEnd/>
                    <a:tailEnd/>
                  </a:ln>
                </p:spPr>
              </p:pic>
            </p:grpSp>
            <p:pic>
              <p:nvPicPr>
                <p:cNvPr id="271" name="Picture 42" descr="MCj04421300000[1]"/>
                <p:cNvPicPr>
                  <a:picLocks noChangeAspect="1" noChangeArrowheads="1"/>
                </p:cNvPicPr>
                <p:nvPr/>
              </p:nvPicPr>
              <p:blipFill>
                <a:blip r:embed="rId7" cstate="print"/>
                <a:srcRect/>
                <a:stretch>
                  <a:fillRect/>
                </a:stretch>
              </p:blipFill>
              <p:spPr bwMode="auto">
                <a:xfrm>
                  <a:off x="4934" y="1337"/>
                  <a:ext cx="165" cy="163"/>
                </a:xfrm>
                <a:prstGeom prst="rect">
                  <a:avLst/>
                </a:prstGeom>
                <a:noFill/>
                <a:ln w="9525">
                  <a:noFill/>
                  <a:miter lim="800000"/>
                  <a:headEnd/>
                  <a:tailEnd/>
                </a:ln>
              </p:spPr>
            </p:pic>
            <p:grpSp>
              <p:nvGrpSpPr>
                <p:cNvPr id="272" name="Group 43"/>
                <p:cNvGrpSpPr>
                  <a:grpSpLocks/>
                </p:cNvGrpSpPr>
                <p:nvPr/>
              </p:nvGrpSpPr>
              <p:grpSpPr bwMode="auto">
                <a:xfrm>
                  <a:off x="4362" y="1485"/>
                  <a:ext cx="564" cy="393"/>
                  <a:chOff x="4221" y="1182"/>
                  <a:chExt cx="564" cy="393"/>
                </a:xfrm>
              </p:grpSpPr>
              <p:sp>
                <p:nvSpPr>
                  <p:cNvPr id="273" name="Line 44"/>
                  <p:cNvSpPr>
                    <a:spLocks noChangeShapeType="1"/>
                  </p:cNvSpPr>
                  <p:nvPr/>
                </p:nvSpPr>
                <p:spPr bwMode="auto">
                  <a:xfrm flipV="1">
                    <a:off x="4221" y="1344"/>
                    <a:ext cx="252" cy="231"/>
                  </a:xfrm>
                  <a:prstGeom prst="line">
                    <a:avLst/>
                  </a:prstGeom>
                  <a:noFill/>
                  <a:ln w="19050">
                    <a:solidFill>
                      <a:schemeClr val="tx1"/>
                    </a:solidFill>
                    <a:round/>
                    <a:headEnd/>
                    <a:tailEnd/>
                  </a:ln>
                </p:spPr>
                <p:txBody>
                  <a:bodyPr>
                    <a:spAutoFit/>
                  </a:bodyPr>
                  <a:lstStyle/>
                  <a:p>
                    <a:endParaRPr lang="en-US"/>
                  </a:p>
                </p:txBody>
              </p:sp>
              <p:sp>
                <p:nvSpPr>
                  <p:cNvPr id="274" name="Line 45"/>
                  <p:cNvSpPr>
                    <a:spLocks noChangeShapeType="1"/>
                  </p:cNvSpPr>
                  <p:nvPr/>
                </p:nvSpPr>
                <p:spPr bwMode="auto">
                  <a:xfrm>
                    <a:off x="4470" y="1341"/>
                    <a:ext cx="33" cy="39"/>
                  </a:xfrm>
                  <a:prstGeom prst="line">
                    <a:avLst/>
                  </a:prstGeom>
                  <a:noFill/>
                  <a:ln w="19050">
                    <a:solidFill>
                      <a:schemeClr val="tx1"/>
                    </a:solidFill>
                    <a:round/>
                    <a:headEnd/>
                    <a:tailEnd/>
                  </a:ln>
                </p:spPr>
                <p:txBody>
                  <a:bodyPr>
                    <a:spAutoFit/>
                  </a:bodyPr>
                  <a:lstStyle/>
                  <a:p>
                    <a:endParaRPr lang="en-US"/>
                  </a:p>
                </p:txBody>
              </p:sp>
              <p:sp>
                <p:nvSpPr>
                  <p:cNvPr id="275" name="Line 46"/>
                  <p:cNvSpPr>
                    <a:spLocks noChangeShapeType="1"/>
                  </p:cNvSpPr>
                  <p:nvPr/>
                </p:nvSpPr>
                <p:spPr bwMode="auto">
                  <a:xfrm flipV="1">
                    <a:off x="4503" y="1299"/>
                    <a:ext cx="102" cy="81"/>
                  </a:xfrm>
                  <a:prstGeom prst="line">
                    <a:avLst/>
                  </a:prstGeom>
                  <a:noFill/>
                  <a:ln w="19050">
                    <a:solidFill>
                      <a:schemeClr val="tx1"/>
                    </a:solidFill>
                    <a:round/>
                    <a:headEnd/>
                    <a:tailEnd/>
                  </a:ln>
                </p:spPr>
                <p:txBody>
                  <a:bodyPr>
                    <a:spAutoFit/>
                  </a:bodyPr>
                  <a:lstStyle/>
                  <a:p>
                    <a:endParaRPr lang="en-US"/>
                  </a:p>
                </p:txBody>
              </p:sp>
              <p:sp>
                <p:nvSpPr>
                  <p:cNvPr id="276" name="Line 47"/>
                  <p:cNvSpPr>
                    <a:spLocks noChangeShapeType="1"/>
                  </p:cNvSpPr>
                  <p:nvPr/>
                </p:nvSpPr>
                <p:spPr bwMode="auto">
                  <a:xfrm>
                    <a:off x="4602" y="1302"/>
                    <a:ext cx="33" cy="30"/>
                  </a:xfrm>
                  <a:prstGeom prst="line">
                    <a:avLst/>
                  </a:prstGeom>
                  <a:noFill/>
                  <a:ln w="19050">
                    <a:solidFill>
                      <a:schemeClr val="tx1"/>
                    </a:solidFill>
                    <a:round/>
                    <a:headEnd/>
                    <a:tailEnd/>
                  </a:ln>
                </p:spPr>
                <p:txBody>
                  <a:bodyPr>
                    <a:spAutoFit/>
                  </a:bodyPr>
                  <a:lstStyle/>
                  <a:p>
                    <a:endParaRPr lang="en-US"/>
                  </a:p>
                </p:txBody>
              </p:sp>
              <p:sp>
                <p:nvSpPr>
                  <p:cNvPr id="277" name="Line 48"/>
                  <p:cNvSpPr>
                    <a:spLocks noChangeShapeType="1"/>
                  </p:cNvSpPr>
                  <p:nvPr/>
                </p:nvSpPr>
                <p:spPr bwMode="auto">
                  <a:xfrm flipV="1">
                    <a:off x="4632" y="1182"/>
                    <a:ext cx="153" cy="144"/>
                  </a:xfrm>
                  <a:prstGeom prst="line">
                    <a:avLst/>
                  </a:prstGeom>
                  <a:noFill/>
                  <a:ln w="19050">
                    <a:solidFill>
                      <a:schemeClr val="tx1"/>
                    </a:solidFill>
                    <a:round/>
                    <a:headEnd/>
                    <a:tailEnd type="triangle" w="med" len="med"/>
                  </a:ln>
                </p:spPr>
                <p:txBody>
                  <a:bodyPr>
                    <a:spAutoFit/>
                  </a:bodyPr>
                  <a:lstStyle/>
                  <a:p>
                    <a:endParaRPr lang="en-US"/>
                  </a:p>
                </p:txBody>
              </p:sp>
            </p:grpSp>
          </p:grpSp>
          <p:grpSp>
            <p:nvGrpSpPr>
              <p:cNvPr id="144" name="Group 49"/>
              <p:cNvGrpSpPr>
                <a:grpSpLocks/>
              </p:cNvGrpSpPr>
              <p:nvPr/>
            </p:nvGrpSpPr>
            <p:grpSpPr bwMode="auto">
              <a:xfrm>
                <a:off x="4389" y="1253"/>
                <a:ext cx="768" cy="691"/>
                <a:chOff x="4320" y="1277"/>
                <a:chExt cx="768" cy="691"/>
              </a:xfrm>
            </p:grpSpPr>
            <p:sp>
              <p:nvSpPr>
                <p:cNvPr id="268" name="Line 50"/>
                <p:cNvSpPr>
                  <a:spLocks noChangeShapeType="1"/>
                </p:cNvSpPr>
                <p:nvPr/>
              </p:nvSpPr>
              <p:spPr bwMode="auto">
                <a:xfrm flipH="1">
                  <a:off x="4320" y="1277"/>
                  <a:ext cx="5" cy="691"/>
                </a:xfrm>
                <a:prstGeom prst="line">
                  <a:avLst/>
                </a:prstGeom>
                <a:noFill/>
                <a:ln w="9525">
                  <a:solidFill>
                    <a:srgbClr val="969696"/>
                  </a:solidFill>
                  <a:round/>
                  <a:headEnd/>
                  <a:tailEnd/>
                </a:ln>
              </p:spPr>
              <p:txBody>
                <a:bodyPr>
                  <a:spAutoFit/>
                </a:bodyPr>
                <a:lstStyle/>
                <a:p>
                  <a:endParaRPr lang="en-US"/>
                </a:p>
              </p:txBody>
            </p:sp>
            <p:sp>
              <p:nvSpPr>
                <p:cNvPr id="269" name="Line 51"/>
                <p:cNvSpPr>
                  <a:spLocks noChangeShapeType="1"/>
                </p:cNvSpPr>
                <p:nvPr/>
              </p:nvSpPr>
              <p:spPr bwMode="auto">
                <a:xfrm flipV="1">
                  <a:off x="4320" y="1968"/>
                  <a:ext cx="768" cy="0"/>
                </a:xfrm>
                <a:prstGeom prst="line">
                  <a:avLst/>
                </a:prstGeom>
                <a:noFill/>
                <a:ln w="9525">
                  <a:solidFill>
                    <a:srgbClr val="969696"/>
                  </a:solidFill>
                  <a:round/>
                  <a:headEnd/>
                  <a:tailEnd/>
                </a:ln>
              </p:spPr>
              <p:txBody>
                <a:bodyPr>
                  <a:spAutoFit/>
                </a:bodyPr>
                <a:lstStyle/>
                <a:p>
                  <a:endParaRPr lang="en-US"/>
                </a:p>
              </p:txBody>
            </p:sp>
          </p:grpSp>
        </p:grpSp>
        <p:pic>
          <p:nvPicPr>
            <p:cNvPr id="280" name="Picture 13" descr="C:\Documents and Settings\craig\Local Settings\Temporary Internet Files\Content.IE5\ZYGDQM27\MCj04421360000[1].png"/>
            <p:cNvPicPr>
              <a:picLocks noChangeAspect="1" noChangeArrowheads="1"/>
            </p:cNvPicPr>
            <p:nvPr/>
          </p:nvPicPr>
          <p:blipFill>
            <a:blip r:embed="rId8" cstate="print"/>
            <a:srcRect/>
            <a:stretch>
              <a:fillRect/>
            </a:stretch>
          </p:blipFill>
          <p:spPr bwMode="auto">
            <a:xfrm>
              <a:off x="5945188" y="1617663"/>
              <a:ext cx="1296987" cy="1306512"/>
            </a:xfrm>
            <a:prstGeom prst="rect">
              <a:avLst/>
            </a:prstGeom>
            <a:noFill/>
            <a:ln w="9525">
              <a:noFill/>
              <a:miter lim="800000"/>
              <a:headEnd/>
              <a:tailEnd/>
            </a:ln>
          </p:spPr>
        </p:pic>
      </p:gr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42" name="Rectangle 2"/>
          <p:cNvSpPr>
            <a:spLocks noGrp="1" noChangeArrowheads="1"/>
          </p:cNvSpPr>
          <p:nvPr>
            <p:ph type="title"/>
          </p:nvPr>
        </p:nvSpPr>
        <p:spPr>
          <a:xfrm>
            <a:off x="339725" y="338138"/>
            <a:ext cx="8504238" cy="439737"/>
          </a:xfrm>
        </p:spPr>
        <p:txBody>
          <a:bodyPr/>
          <a:lstStyle/>
          <a:p>
            <a:pPr>
              <a:defRPr/>
            </a:pPr>
            <a:r>
              <a:rPr lang="en-US" smtClean="0"/>
              <a:t>3PAR InServ Virtual Volume</a:t>
            </a:r>
            <a:endParaRPr lang="en-US" dirty="0"/>
          </a:p>
        </p:txBody>
      </p:sp>
      <p:sp>
        <p:nvSpPr>
          <p:cNvPr id="38914" name="Text Box 4"/>
          <p:cNvSpPr txBox="1">
            <a:spLocks noChangeArrowheads="1"/>
          </p:cNvSpPr>
          <p:nvPr/>
        </p:nvSpPr>
        <p:spPr bwMode="auto">
          <a:xfrm>
            <a:off x="228600" y="1371600"/>
            <a:ext cx="8763000" cy="830263"/>
          </a:xfrm>
          <a:prstGeom prst="rect">
            <a:avLst/>
          </a:prstGeom>
          <a:noFill/>
          <a:ln w="9525">
            <a:noFill/>
            <a:miter lim="800000"/>
            <a:headEnd/>
            <a:tailEnd/>
          </a:ln>
        </p:spPr>
        <p:txBody>
          <a:bodyPr>
            <a:spAutoFit/>
          </a:bodyPr>
          <a:lstStyle/>
          <a:p>
            <a:pPr>
              <a:spcBef>
                <a:spcPct val="50000"/>
              </a:spcBef>
            </a:pPr>
            <a:r>
              <a:rPr lang="en-US" sz="2400" dirty="0">
                <a:latin typeface="Futura Bk"/>
              </a:rPr>
              <a:t>A virtual disk.  Assembled by policy.  Backed by every physical disk of the specified service level.</a:t>
            </a:r>
          </a:p>
        </p:txBody>
      </p:sp>
      <p:sp>
        <p:nvSpPr>
          <p:cNvPr id="38917" name="Text Box 8"/>
          <p:cNvSpPr txBox="1">
            <a:spLocks noChangeArrowheads="1"/>
          </p:cNvSpPr>
          <p:nvPr/>
        </p:nvSpPr>
        <p:spPr bwMode="auto">
          <a:xfrm>
            <a:off x="5562600" y="2514600"/>
            <a:ext cx="3200400" cy="701675"/>
          </a:xfrm>
          <a:prstGeom prst="rect">
            <a:avLst/>
          </a:prstGeom>
          <a:noFill/>
          <a:ln w="9525">
            <a:noFill/>
            <a:miter lim="800000"/>
            <a:headEnd/>
            <a:tailEnd/>
          </a:ln>
        </p:spPr>
        <p:txBody>
          <a:bodyPr>
            <a:spAutoFit/>
          </a:bodyPr>
          <a:lstStyle/>
          <a:p>
            <a:pPr>
              <a:spcBef>
                <a:spcPct val="50000"/>
              </a:spcBef>
            </a:pPr>
            <a:endParaRPr lang="en-US" sz="4000">
              <a:latin typeface="Futura Bk"/>
            </a:endParaRPr>
          </a:p>
        </p:txBody>
      </p:sp>
      <p:grpSp>
        <p:nvGrpSpPr>
          <p:cNvPr id="8" name="Group 7"/>
          <p:cNvGrpSpPr/>
          <p:nvPr/>
        </p:nvGrpSpPr>
        <p:grpSpPr>
          <a:xfrm>
            <a:off x="609600" y="2471718"/>
            <a:ext cx="8153400" cy="2628900"/>
            <a:chOff x="609600" y="3028950"/>
            <a:chExt cx="8153400" cy="2628900"/>
          </a:xfrm>
        </p:grpSpPr>
        <p:pic>
          <p:nvPicPr>
            <p:cNvPr id="38915" name="Picture 5" descr="3PAR_12_InServ_S400"/>
            <p:cNvPicPr>
              <a:picLocks noChangeAspect="1" noChangeArrowheads="1"/>
            </p:cNvPicPr>
            <p:nvPr/>
          </p:nvPicPr>
          <p:blipFill>
            <a:blip r:embed="rId3" cstate="print"/>
            <a:srcRect/>
            <a:stretch>
              <a:fillRect/>
            </a:stretch>
          </p:blipFill>
          <p:spPr bwMode="auto">
            <a:xfrm>
              <a:off x="609600" y="3028950"/>
              <a:ext cx="1504950" cy="2628900"/>
            </a:xfrm>
            <a:prstGeom prst="rect">
              <a:avLst/>
            </a:prstGeom>
            <a:noFill/>
            <a:ln w="9525">
              <a:solidFill>
                <a:schemeClr val="tx1"/>
              </a:solidFill>
              <a:miter lim="800000"/>
              <a:headEnd/>
              <a:tailEnd/>
            </a:ln>
          </p:spPr>
        </p:pic>
        <p:sp>
          <p:nvSpPr>
            <p:cNvPr id="1751046" name="AutoShape 6"/>
            <p:cNvSpPr>
              <a:spLocks noChangeArrowheads="1"/>
            </p:cNvSpPr>
            <p:nvPr/>
          </p:nvSpPr>
          <p:spPr bwMode="auto">
            <a:xfrm>
              <a:off x="2514600" y="3810000"/>
              <a:ext cx="2819400" cy="1066800"/>
            </a:xfrm>
            <a:prstGeom prst="chevron">
              <a:avLst>
                <a:gd name="adj" fmla="val 66071"/>
              </a:avLst>
            </a:prstGeom>
            <a:gradFill flip="none" rotWithShape="1">
              <a:gsLst>
                <a:gs pos="0">
                  <a:srgbClr val="00A4E6"/>
                </a:gs>
                <a:gs pos="100000">
                  <a:srgbClr val="1742DB"/>
                </a:gs>
              </a:gsLst>
              <a:lin ang="540000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dirty="0">
                  <a:solidFill>
                    <a:prstClr val="white"/>
                  </a:solidFill>
                </a:rPr>
                <a:t>Virtual</a:t>
              </a:r>
            </a:p>
            <a:p>
              <a:pPr algn="ctr" fontAlgn="auto">
                <a:spcBef>
                  <a:spcPts val="0"/>
                </a:spcBef>
                <a:spcAft>
                  <a:spcPts val="0"/>
                </a:spcAft>
                <a:defRPr/>
              </a:pPr>
              <a:r>
                <a:rPr lang="en-US" sz="2000" dirty="0">
                  <a:solidFill>
                    <a:prstClr val="white"/>
                  </a:solidFill>
                </a:rPr>
                <a:t> Volume</a:t>
              </a:r>
            </a:p>
          </p:txBody>
        </p:sp>
        <p:sp>
          <p:nvSpPr>
            <p:cNvPr id="38918" name="Text Box 9"/>
            <p:cNvSpPr txBox="1">
              <a:spLocks noChangeArrowheads="1"/>
            </p:cNvSpPr>
            <p:nvPr/>
          </p:nvSpPr>
          <p:spPr bwMode="auto">
            <a:xfrm>
              <a:off x="5562600" y="4111625"/>
              <a:ext cx="3200400" cy="646113"/>
            </a:xfrm>
            <a:prstGeom prst="rect">
              <a:avLst/>
            </a:prstGeom>
            <a:noFill/>
            <a:ln w="38100">
              <a:solidFill>
                <a:srgbClr val="FF0000"/>
              </a:solidFill>
              <a:miter lim="800000"/>
              <a:headEnd/>
              <a:tailEnd/>
            </a:ln>
          </p:spPr>
          <p:txBody>
            <a:bodyPr>
              <a:spAutoFit/>
            </a:bodyPr>
            <a:lstStyle/>
            <a:p>
              <a:pPr algn="ctr">
                <a:spcBef>
                  <a:spcPct val="50000"/>
                </a:spcBef>
              </a:pPr>
              <a:r>
                <a:rPr lang="en-US">
                  <a:latin typeface="Futura Bk"/>
                </a:rPr>
                <a:t>Host Sees Virtual Volume as a LUN</a:t>
              </a:r>
            </a:p>
          </p:txBody>
        </p:sp>
      </p:grpSp>
      <p:sp>
        <p:nvSpPr>
          <p:cNvPr id="9" name="Text Box 4"/>
          <p:cNvSpPr txBox="1">
            <a:spLocks noChangeArrowheads="1"/>
          </p:cNvSpPr>
          <p:nvPr/>
        </p:nvSpPr>
        <p:spPr bwMode="auto">
          <a:xfrm>
            <a:off x="180975" y="5253038"/>
            <a:ext cx="8763000" cy="461665"/>
          </a:xfrm>
          <a:prstGeom prst="rect">
            <a:avLst/>
          </a:prstGeom>
          <a:noFill/>
          <a:ln w="9525">
            <a:noFill/>
            <a:miter lim="800000"/>
            <a:headEnd/>
            <a:tailEnd/>
          </a:ln>
        </p:spPr>
        <p:txBody>
          <a:bodyPr>
            <a:spAutoFit/>
          </a:bodyPr>
          <a:lstStyle/>
          <a:p>
            <a:pPr algn="ctr">
              <a:spcBef>
                <a:spcPct val="50000"/>
              </a:spcBef>
            </a:pPr>
            <a:r>
              <a:rPr lang="en-US" sz="2400" dirty="0" smtClean="0">
                <a:latin typeface="Futura Bk"/>
              </a:rPr>
              <a:t>The only storage component visible to Hosts</a:t>
            </a:r>
            <a:endParaRPr lang="en-US" sz="2400" dirty="0">
              <a:latin typeface="Futura Bk"/>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725" y="338138"/>
            <a:ext cx="8504238" cy="439737"/>
          </a:xfrm>
        </p:spPr>
        <p:txBody>
          <a:bodyPr/>
          <a:lstStyle/>
          <a:p>
            <a:pPr>
              <a:defRPr/>
            </a:pPr>
            <a:r>
              <a:rPr lang="en-US" smtClean="0"/>
              <a:t>3PAR Host Definition</a:t>
            </a:r>
            <a:endParaRPr lang="en-US" dirty="0"/>
          </a:p>
        </p:txBody>
      </p:sp>
      <p:sp>
        <p:nvSpPr>
          <p:cNvPr id="80898" name="Content Placeholder 2"/>
          <p:cNvSpPr>
            <a:spLocks noGrp="1"/>
          </p:cNvSpPr>
          <p:nvPr>
            <p:ph type="body" sz="quarter" idx="10"/>
          </p:nvPr>
        </p:nvSpPr>
        <p:spPr>
          <a:xfrm>
            <a:off x="365125" y="1000125"/>
            <a:ext cx="8504238" cy="5121275"/>
          </a:xfrm>
        </p:spPr>
        <p:txBody>
          <a:bodyPr/>
          <a:lstStyle/>
          <a:p>
            <a:pPr>
              <a:spcBef>
                <a:spcPts val="1200"/>
              </a:spcBef>
            </a:pPr>
            <a:r>
              <a:rPr lang="en-US" sz="2200" smtClean="0"/>
              <a:t>Host Definition (Stand alone or into Host Set)</a:t>
            </a:r>
          </a:p>
          <a:p>
            <a:pPr>
              <a:spcBef>
                <a:spcPts val="1200"/>
              </a:spcBef>
            </a:pPr>
            <a:r>
              <a:rPr lang="en-US" sz="2200" smtClean="0"/>
              <a:t>Host Persona - Different operating systems require slightly different behaviors both from the port level and the SCSI layer</a:t>
            </a:r>
          </a:p>
          <a:p>
            <a:pPr>
              <a:spcBef>
                <a:spcPts val="1200"/>
              </a:spcBef>
            </a:pPr>
            <a:r>
              <a:rPr lang="en-US" sz="2200" smtClean="0"/>
              <a:t>Follow Implementation Guides Per Host OS</a:t>
            </a:r>
          </a:p>
          <a:p>
            <a:pPr>
              <a:spcBef>
                <a:spcPts val="1200"/>
              </a:spcBef>
            </a:pPr>
            <a:r>
              <a:rPr lang="en-US" sz="2200" smtClean="0"/>
              <a:t>VLUNS are what you get when you match a Virtual Volume (VV) to a host definition (or host set)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41313" y="338138"/>
            <a:ext cx="8504237" cy="874712"/>
          </a:xfrm>
        </p:spPr>
        <p:txBody>
          <a:bodyPr/>
          <a:lstStyle/>
          <a:p>
            <a:pPr>
              <a:defRPr/>
            </a:pPr>
            <a:r>
              <a:rPr lang="en-US" smtClean="0"/>
              <a:t>Clustered environments add additional complexity to storage provisioning</a:t>
            </a:r>
            <a:endParaRPr lang="en-US" dirty="0"/>
          </a:p>
        </p:txBody>
      </p:sp>
      <p:sp>
        <p:nvSpPr>
          <p:cNvPr id="81922" name="Rectangle 3"/>
          <p:cNvSpPr>
            <a:spLocks noGrp="1" noChangeArrowheads="1"/>
          </p:cNvSpPr>
          <p:nvPr>
            <p:ph type="body" sz="quarter" idx="10"/>
          </p:nvPr>
        </p:nvSpPr>
        <p:spPr>
          <a:xfrm>
            <a:off x="365125" y="1371600"/>
            <a:ext cx="4438650" cy="4754563"/>
          </a:xfrm>
        </p:spPr>
        <p:txBody>
          <a:bodyPr/>
          <a:lstStyle/>
          <a:p>
            <a:pPr>
              <a:spcBef>
                <a:spcPts val="1200"/>
              </a:spcBef>
            </a:pPr>
            <a:r>
              <a:rPr lang="en-US" smtClean="0"/>
              <a:t>VMware clusters create new storage management challenges</a:t>
            </a:r>
          </a:p>
          <a:p>
            <a:pPr>
              <a:spcBef>
                <a:spcPts val="1200"/>
              </a:spcBef>
            </a:pPr>
            <a:r>
              <a:rPr lang="en-US" smtClean="0"/>
              <a:t>1 cluster of 5 hosts and 10 volumes,  requires 50 provisioning actions on most traditional arrays!</a:t>
            </a:r>
          </a:p>
          <a:p>
            <a:pPr lvl="1">
              <a:spcBef>
                <a:spcPts val="600"/>
              </a:spcBef>
              <a:buFont typeface="Arial" charset="0"/>
              <a:buChar char="•"/>
            </a:pPr>
            <a:r>
              <a:rPr lang="en-US" smtClean="0"/>
              <a:t>At 10 min/action: More than 1 day!</a:t>
            </a:r>
          </a:p>
          <a:p>
            <a:pPr lvl="1">
              <a:spcBef>
                <a:spcPts val="600"/>
              </a:spcBef>
              <a:buFont typeface="Arial" charset="0"/>
              <a:buChar char="•"/>
            </a:pPr>
            <a:r>
              <a:rPr lang="en-US" smtClean="0"/>
              <a:t>Error-prone</a:t>
            </a:r>
          </a:p>
          <a:p>
            <a:pPr>
              <a:spcBef>
                <a:spcPts val="1200"/>
              </a:spcBef>
            </a:pPr>
            <a:r>
              <a:rPr lang="en-US" smtClean="0"/>
              <a:t>VMware clusters are </a:t>
            </a:r>
            <a:br>
              <a:rPr lang="en-US" smtClean="0"/>
            </a:br>
            <a:r>
              <a:rPr lang="en-US" smtClean="0"/>
              <a:t>dynamic resources subject to growth and frequent change</a:t>
            </a:r>
          </a:p>
        </p:txBody>
      </p:sp>
      <p:pic>
        <p:nvPicPr>
          <p:cNvPr id="81923"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754563" y="1476375"/>
            <a:ext cx="4071937" cy="4060825"/>
          </a:xfrm>
          <a:prstGeom prst="rect">
            <a:avLst/>
          </a:prstGeom>
          <a:noFill/>
          <a:ln w="9525">
            <a:noFill/>
            <a:miter lim="800000"/>
            <a:headEnd/>
            <a:tailEnd/>
          </a:ln>
        </p:spPr>
      </p:pic>
      <p:pic>
        <p:nvPicPr>
          <p:cNvPr id="81924" name="Picture 5" descr="SimplifyAdministration.png"/>
          <p:cNvPicPr>
            <a:picLocks noChangeAspect="1"/>
          </p:cNvPicPr>
          <p:nvPr/>
        </p:nvPicPr>
        <p:blipFill>
          <a:blip r:embed="rId4" cstate="print"/>
          <a:srcRect/>
          <a:stretch>
            <a:fillRect/>
          </a:stretch>
        </p:blipFill>
        <p:spPr bwMode="auto">
          <a:xfrm>
            <a:off x="8534400" y="76200"/>
            <a:ext cx="5334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4"/>
          <p:cNvSpPr>
            <a:spLocks noGrp="1" noChangeArrowheads="1"/>
          </p:cNvSpPr>
          <p:nvPr>
            <p:ph type="title"/>
          </p:nvPr>
        </p:nvSpPr>
        <p:spPr>
          <a:xfrm>
            <a:off x="341313" y="338138"/>
            <a:ext cx="8504237" cy="874712"/>
          </a:xfrm>
        </p:spPr>
        <p:txBody>
          <a:bodyPr/>
          <a:lstStyle/>
          <a:p>
            <a:pPr>
              <a:defRPr/>
            </a:pPr>
            <a:r>
              <a:rPr lang="en-US" smtClean="0"/>
              <a:t>3PAR Autonomic Groups eliminates repetitive error-prone tasks</a:t>
            </a:r>
            <a:endParaRPr lang="en-US"/>
          </a:p>
        </p:txBody>
      </p:sp>
      <p:sp>
        <p:nvSpPr>
          <p:cNvPr id="83970" name="Rectangle 25"/>
          <p:cNvSpPr>
            <a:spLocks noGrp="1" noChangeArrowheads="1"/>
          </p:cNvSpPr>
          <p:nvPr>
            <p:ph type="body" sz="quarter" idx="10"/>
          </p:nvPr>
        </p:nvSpPr>
        <p:spPr>
          <a:xfrm>
            <a:off x="365125" y="1371600"/>
            <a:ext cx="4478338" cy="4754563"/>
          </a:xfrm>
        </p:spPr>
        <p:txBody>
          <a:bodyPr/>
          <a:lstStyle/>
          <a:p>
            <a:pPr>
              <a:spcBef>
                <a:spcPts val="1200"/>
              </a:spcBef>
            </a:pPr>
            <a:r>
              <a:rPr lang="en-US" smtClean="0"/>
              <a:t>3PAR Autonomic Groups</a:t>
            </a:r>
          </a:p>
          <a:p>
            <a:pPr lvl="1">
              <a:buFont typeface="Arial" charset="0"/>
              <a:buChar char="•"/>
            </a:pPr>
            <a:r>
              <a:rPr lang="en-US" smtClean="0"/>
              <a:t>Simplifies and automates volume provisioning in a single command</a:t>
            </a:r>
          </a:p>
          <a:p>
            <a:pPr>
              <a:spcBef>
                <a:spcPts val="1200"/>
              </a:spcBef>
            </a:pPr>
            <a:r>
              <a:rPr lang="en-US" smtClean="0"/>
              <a:t>Exports a group of volumes to a host or cluster of hosts </a:t>
            </a:r>
          </a:p>
          <a:p>
            <a:pPr lvl="1">
              <a:buFont typeface="Arial" charset="0"/>
              <a:buChar char="•"/>
            </a:pPr>
            <a:r>
              <a:rPr lang="en-US" smtClean="0"/>
              <a:t>Automatically preserve same LUN ID for each volume across hosts</a:t>
            </a:r>
          </a:p>
          <a:p>
            <a:pPr>
              <a:spcBef>
                <a:spcPts val="1200"/>
              </a:spcBef>
            </a:pPr>
            <a:r>
              <a:rPr lang="en-US" smtClean="0"/>
              <a:t>When a new host is added into the host group:</a:t>
            </a:r>
          </a:p>
          <a:p>
            <a:pPr lvl="1">
              <a:buFont typeface="Arial" charset="0"/>
              <a:buChar char="•"/>
            </a:pPr>
            <a:r>
              <a:rPr lang="en-US" smtClean="0"/>
              <a:t>All volumes are autonomically exported to the new host</a:t>
            </a:r>
          </a:p>
          <a:p>
            <a:pPr>
              <a:spcBef>
                <a:spcPts val="1200"/>
              </a:spcBef>
            </a:pPr>
            <a:r>
              <a:rPr lang="en-US" smtClean="0"/>
              <a:t>When a new volume is added into the volume group: </a:t>
            </a:r>
          </a:p>
          <a:p>
            <a:pPr lvl="1">
              <a:buFont typeface="Arial" charset="0"/>
              <a:buChar char="•"/>
            </a:pPr>
            <a:r>
              <a:rPr lang="en-US" smtClean="0"/>
              <a:t>New volume is autonomically exported to all hosts in the host group</a:t>
            </a:r>
          </a:p>
        </p:txBody>
      </p:sp>
      <p:pic>
        <p:nvPicPr>
          <p:cNvPr id="83971" name="Picture 5"/>
          <p:cNvPicPr>
            <a:picLocks noChangeAspect="1" noChangeArrowheads="1"/>
          </p:cNvPicPr>
          <p:nvPr/>
        </p:nvPicPr>
        <p:blipFill>
          <a:blip r:embed="rId3" cstate="print"/>
          <a:srcRect r="4758"/>
          <a:stretch>
            <a:fillRect/>
          </a:stretch>
        </p:blipFill>
        <p:spPr bwMode="auto">
          <a:xfrm>
            <a:off x="4786313" y="1436688"/>
            <a:ext cx="4206875" cy="3744912"/>
          </a:xfrm>
          <a:prstGeom prst="rect">
            <a:avLst/>
          </a:prstGeom>
          <a:noFill/>
          <a:ln w="9525">
            <a:noFill/>
            <a:miter lim="800000"/>
            <a:headEnd/>
            <a:tailEnd/>
          </a:ln>
        </p:spPr>
      </p:pic>
      <p:pic>
        <p:nvPicPr>
          <p:cNvPr id="83972" name="Picture 5" descr="SimplifyAdministration.png"/>
          <p:cNvPicPr>
            <a:picLocks noChangeAspect="1"/>
          </p:cNvPicPr>
          <p:nvPr/>
        </p:nvPicPr>
        <p:blipFill>
          <a:blip r:embed="rId4" cstate="print"/>
          <a:srcRect/>
          <a:stretch>
            <a:fillRect/>
          </a:stretch>
        </p:blipFill>
        <p:spPr bwMode="auto">
          <a:xfrm>
            <a:off x="8534400" y="76200"/>
            <a:ext cx="5334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Content Placeholder 2"/>
          <p:cNvSpPr>
            <a:spLocks noGrp="1"/>
          </p:cNvSpPr>
          <p:nvPr>
            <p:ph type="body" sz="quarter" idx="4294967295"/>
          </p:nvPr>
        </p:nvSpPr>
        <p:spPr>
          <a:xfrm>
            <a:off x="365125" y="1158875"/>
            <a:ext cx="4114800" cy="4732338"/>
          </a:xfrm>
        </p:spPr>
        <p:txBody>
          <a:bodyPr/>
          <a:lstStyle/>
          <a:p>
            <a:r>
              <a:rPr lang="en-US" smtClean="0"/>
              <a:t>PD (Physical Disk)</a:t>
            </a:r>
          </a:p>
          <a:p>
            <a:r>
              <a:rPr lang="en-US" smtClean="0"/>
              <a:t>Chunklet</a:t>
            </a:r>
          </a:p>
          <a:p>
            <a:r>
              <a:rPr lang="en-US" smtClean="0"/>
              <a:t>Mesh-Active Cluster</a:t>
            </a:r>
          </a:p>
          <a:p>
            <a:r>
              <a:rPr lang="en-US" smtClean="0"/>
              <a:t>Wide Striping</a:t>
            </a:r>
          </a:p>
          <a:p>
            <a:r>
              <a:rPr lang="en-US" smtClean="0"/>
              <a:t>Virtual Volume</a:t>
            </a:r>
          </a:p>
          <a:p>
            <a:r>
              <a:rPr lang="en-US" smtClean="0"/>
              <a:t>Set Size</a:t>
            </a:r>
          </a:p>
          <a:p>
            <a:r>
              <a:rPr lang="en-US" smtClean="0"/>
              <a:t>Step Size</a:t>
            </a:r>
          </a:p>
          <a:p>
            <a:endParaRPr lang="en-US" smtClean="0"/>
          </a:p>
          <a:p>
            <a:endParaRPr lang="en-US" smtClean="0"/>
          </a:p>
        </p:txBody>
      </p:sp>
      <p:sp>
        <p:nvSpPr>
          <p:cNvPr id="96259" name="Text Placeholder 7"/>
          <p:cNvSpPr>
            <a:spLocks noGrp="1"/>
          </p:cNvSpPr>
          <p:nvPr>
            <p:ph type="body" sz="quarter" idx="4294967295"/>
          </p:nvPr>
        </p:nvSpPr>
        <p:spPr>
          <a:xfrm>
            <a:off x="4754563" y="1158875"/>
            <a:ext cx="4114800" cy="4732338"/>
          </a:xfrm>
        </p:spPr>
        <p:txBody>
          <a:bodyPr/>
          <a:lstStyle/>
          <a:p>
            <a:r>
              <a:rPr lang="en-US" smtClean="0"/>
              <a:t>Virtual LUN</a:t>
            </a:r>
          </a:p>
          <a:p>
            <a:r>
              <a:rPr lang="en-US" smtClean="0"/>
              <a:t>CPG (Common Provisioning Group)</a:t>
            </a:r>
          </a:p>
          <a:p>
            <a:r>
              <a:rPr lang="en-US" smtClean="0"/>
              <a:t>Region</a:t>
            </a:r>
          </a:p>
          <a:p>
            <a:r>
              <a:rPr lang="en-US" smtClean="0"/>
              <a:t>Host</a:t>
            </a:r>
          </a:p>
          <a:p>
            <a:r>
              <a:rPr lang="en-US" smtClean="0"/>
              <a:t>VV Set, Host Set, (Autonomic Group)</a:t>
            </a:r>
          </a:p>
        </p:txBody>
      </p:sp>
      <p:sp>
        <p:nvSpPr>
          <p:cNvPr id="2" name="Title 1"/>
          <p:cNvSpPr>
            <a:spLocks noGrp="1"/>
          </p:cNvSpPr>
          <p:nvPr>
            <p:ph type="title" idx="4294967295"/>
          </p:nvPr>
        </p:nvSpPr>
        <p:spPr>
          <a:xfrm>
            <a:off x="338138" y="334963"/>
            <a:ext cx="8504237" cy="438150"/>
          </a:xfrm>
        </p:spPr>
        <p:txBody>
          <a:bodyPr/>
          <a:lstStyle/>
          <a:p>
            <a:pPr fontAlgn="auto">
              <a:spcAft>
                <a:spcPts val="0"/>
              </a:spcAft>
              <a:defRPr/>
            </a:pPr>
            <a:r>
              <a:rPr lang="en-US" smtClean="0"/>
              <a:t>Key Concepts and Terms*</a:t>
            </a:r>
            <a:br>
              <a:rPr lang="en-US" smtClean="0"/>
            </a:br>
            <a:endParaRPr lang="en-US" dirty="0"/>
          </a:p>
        </p:txBody>
      </p:sp>
      <p:sp>
        <p:nvSpPr>
          <p:cNvPr id="96261" name="TextBox 3"/>
          <p:cNvSpPr txBox="1">
            <a:spLocks noChangeArrowheads="1"/>
          </p:cNvSpPr>
          <p:nvPr/>
        </p:nvSpPr>
        <p:spPr bwMode="auto">
          <a:xfrm>
            <a:off x="6837363" y="5894388"/>
            <a:ext cx="1905000" cy="369887"/>
          </a:xfrm>
          <a:prstGeom prst="rect">
            <a:avLst/>
          </a:prstGeom>
          <a:noFill/>
          <a:ln w="9525">
            <a:noFill/>
            <a:miter lim="800000"/>
            <a:headEnd/>
            <a:tailEnd/>
          </a:ln>
        </p:spPr>
        <p:txBody>
          <a:bodyPr>
            <a:spAutoFit/>
          </a:bodyPr>
          <a:lstStyle/>
          <a:p>
            <a:r>
              <a:rPr lang="en-US">
                <a:latin typeface="Futura Bk"/>
              </a:rPr>
              <a:t>*</a:t>
            </a:r>
            <a:r>
              <a:rPr lang="en-US" sz="800">
                <a:latin typeface="Futura Bk"/>
              </a:rPr>
              <a:t>There will be a quiz.</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725" y="338138"/>
            <a:ext cx="8504238" cy="439737"/>
          </a:xfrm>
        </p:spPr>
        <p:txBody>
          <a:bodyPr/>
          <a:lstStyle/>
          <a:p>
            <a:pPr>
              <a:defRPr/>
            </a:pPr>
            <a:r>
              <a:rPr lang="en-US" smtClean="0"/>
              <a:t>Quiz!</a:t>
            </a:r>
            <a:endParaRPr lang="en-US" dirty="0"/>
          </a:p>
        </p:txBody>
      </p:sp>
      <p:sp>
        <p:nvSpPr>
          <p:cNvPr id="86018" name="Rectangle 4"/>
          <p:cNvSpPr>
            <a:spLocks noChangeArrowheads="1"/>
          </p:cNvSpPr>
          <p:nvPr/>
        </p:nvSpPr>
        <p:spPr bwMode="auto">
          <a:xfrm>
            <a:off x="374650" y="1247775"/>
            <a:ext cx="7573963" cy="4786313"/>
          </a:xfrm>
          <a:prstGeom prst="rect">
            <a:avLst/>
          </a:prstGeom>
          <a:noFill/>
          <a:ln w="9525">
            <a:noFill/>
            <a:miter lim="800000"/>
            <a:headEnd/>
            <a:tailEnd/>
          </a:ln>
        </p:spPr>
        <p:txBody>
          <a:bodyPr>
            <a:spAutoFit/>
          </a:bodyPr>
          <a:lstStyle/>
          <a:p>
            <a:pPr marL="457200" indent="-457200">
              <a:lnSpc>
                <a:spcPct val="150000"/>
              </a:lnSpc>
              <a:spcBef>
                <a:spcPts val="1200"/>
              </a:spcBef>
              <a:buFontTx/>
              <a:buAutoNum type="arabicPeriod"/>
            </a:pPr>
            <a:r>
              <a:rPr lang="en-US">
                <a:latin typeface="Futura Bk"/>
              </a:rPr>
              <a:t>Explain the concept behind “setsize” for RAID.</a:t>
            </a:r>
          </a:p>
          <a:p>
            <a:pPr marL="457200" indent="-457200">
              <a:lnSpc>
                <a:spcPct val="150000"/>
              </a:lnSpc>
              <a:spcBef>
                <a:spcPts val="1200"/>
              </a:spcBef>
              <a:buFontTx/>
              <a:buAutoNum type="arabicPeriod"/>
            </a:pPr>
            <a:r>
              <a:rPr lang="en-US">
                <a:latin typeface="Futura Bk"/>
              </a:rPr>
              <a:t>What does an InServ Virtual Volume look like to a host?</a:t>
            </a:r>
          </a:p>
          <a:p>
            <a:pPr marL="457200" indent="-457200">
              <a:lnSpc>
                <a:spcPct val="150000"/>
              </a:lnSpc>
              <a:spcBef>
                <a:spcPts val="1200"/>
              </a:spcBef>
              <a:buFontTx/>
              <a:buAutoNum type="arabicPeriod"/>
            </a:pPr>
            <a:r>
              <a:rPr lang="en-US">
                <a:latin typeface="Futura Bk"/>
              </a:rPr>
              <a:t>What is the size of a 3PAR “region” and why is this important?</a:t>
            </a:r>
          </a:p>
          <a:p>
            <a:pPr marL="457200" indent="-457200">
              <a:lnSpc>
                <a:spcPct val="150000"/>
              </a:lnSpc>
              <a:spcBef>
                <a:spcPts val="1200"/>
              </a:spcBef>
              <a:buFontTx/>
              <a:buAutoNum type="arabicPeriod"/>
            </a:pPr>
            <a:r>
              <a:rPr lang="en-US">
                <a:latin typeface="Futura Bk"/>
              </a:rPr>
              <a:t>Where is data stored when a disk drive is being rebuilt?</a:t>
            </a:r>
          </a:p>
          <a:p>
            <a:pPr marL="457200" indent="-457200">
              <a:lnSpc>
                <a:spcPct val="150000"/>
              </a:lnSpc>
              <a:spcBef>
                <a:spcPts val="1200"/>
              </a:spcBef>
              <a:buFontTx/>
              <a:buAutoNum type="arabicPeriod"/>
            </a:pPr>
            <a:r>
              <a:rPr lang="en-US">
                <a:latin typeface="Futura Bk"/>
              </a:rPr>
              <a:t>Can you specify a “setsize” of 9 if you have 4 drive cages?</a:t>
            </a:r>
          </a:p>
          <a:p>
            <a:pPr marL="457200" indent="-457200">
              <a:lnSpc>
                <a:spcPct val="150000"/>
              </a:lnSpc>
              <a:spcBef>
                <a:spcPts val="1200"/>
              </a:spcBef>
              <a:buFontTx/>
              <a:buAutoNum type="arabicPeriod"/>
            </a:pPr>
            <a:r>
              <a:rPr lang="en-US">
                <a:latin typeface="Futura Bk"/>
              </a:rPr>
              <a:t>Name 3 functions that CPGs provide.</a:t>
            </a:r>
          </a:p>
          <a:p>
            <a:pPr marL="457200" indent="-457200">
              <a:lnSpc>
                <a:spcPct val="150000"/>
              </a:lnSpc>
              <a:spcBef>
                <a:spcPts val="1200"/>
              </a:spcBef>
              <a:buFontTx/>
              <a:buAutoNum type="arabicPeriod"/>
            </a:pPr>
            <a:endParaRPr lang="en-US">
              <a:latin typeface="Futura Bk"/>
            </a:endParaRPr>
          </a:p>
          <a:p>
            <a:pPr marL="457200" indent="-457200">
              <a:spcBef>
                <a:spcPts val="1200"/>
              </a:spcBef>
            </a:pPr>
            <a:endParaRPr lang="en-US">
              <a:latin typeface="Futura Bk"/>
            </a:endParaRPr>
          </a:p>
          <a:p>
            <a:pPr marL="457200" indent="-457200">
              <a:spcBef>
                <a:spcPts val="1200"/>
              </a:spcBef>
            </a:pPr>
            <a:endParaRPr lang="en-US">
              <a:latin typeface="Futura Bk"/>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8036" name="Rectangle 4"/>
          <p:cNvSpPr>
            <a:spLocks noChangeArrowheads="1"/>
          </p:cNvSpPr>
          <p:nvPr/>
        </p:nvSpPr>
        <p:spPr bwMode="auto">
          <a:xfrm>
            <a:off x="787031" y="5428209"/>
            <a:ext cx="7607300" cy="895350"/>
          </a:xfrm>
          <a:prstGeom prst="rect">
            <a:avLst/>
          </a:prstGeom>
          <a:noFill/>
          <a:ln w="9525">
            <a:solidFill>
              <a:schemeClr val="tx1"/>
            </a:solidFill>
            <a:miter lim="800000"/>
            <a:headEnd/>
            <a:tailEnd/>
          </a:ln>
          <a:effectLst/>
        </p:spPr>
        <p:txBody>
          <a:bodyPr anchor="ctr">
            <a:spAutoFit/>
          </a:bodyPr>
          <a:lstStyle/>
          <a:p>
            <a:pPr>
              <a:defRPr/>
            </a:pPr>
            <a:endParaRPr lang="en-US"/>
          </a:p>
        </p:txBody>
      </p:sp>
      <p:sp>
        <p:nvSpPr>
          <p:cNvPr id="18478" name="Rectangle 6"/>
          <p:cNvSpPr>
            <a:spLocks noChangeArrowheads="1"/>
          </p:cNvSpPr>
          <p:nvPr/>
        </p:nvSpPr>
        <p:spPr bwMode="auto">
          <a:xfrm>
            <a:off x="3849319" y="5774254"/>
            <a:ext cx="769938" cy="400110"/>
          </a:xfrm>
          <a:prstGeom prst="rect">
            <a:avLst/>
          </a:prstGeom>
          <a:noFill/>
          <a:ln w="9525">
            <a:noFill/>
            <a:miter lim="800000"/>
            <a:headEnd/>
            <a:tailEnd/>
          </a:ln>
        </p:spPr>
        <p:txBody>
          <a:bodyPr anchor="ctr">
            <a:spAutoFit/>
          </a:bodyPr>
          <a:lstStyle/>
          <a:p>
            <a:pPr algn="ctr"/>
            <a:r>
              <a:rPr lang="en-US" sz="1000" b="1">
                <a:solidFill>
                  <a:srgbClr val="002060"/>
                </a:solidFill>
              </a:rPr>
              <a:t>Gen3</a:t>
            </a:r>
            <a:br>
              <a:rPr lang="en-US" sz="1000" b="1">
                <a:solidFill>
                  <a:srgbClr val="002060"/>
                </a:solidFill>
              </a:rPr>
            </a:br>
            <a:r>
              <a:rPr lang="en-US" sz="1000" b="1">
                <a:solidFill>
                  <a:srgbClr val="002060"/>
                </a:solidFill>
              </a:rPr>
              <a:t>ASIC</a:t>
            </a:r>
          </a:p>
        </p:txBody>
      </p:sp>
      <p:pic>
        <p:nvPicPr>
          <p:cNvPr id="18479" name="Picture 7"/>
          <p:cNvPicPr>
            <a:picLocks noChangeAspect="1" noChangeArrowheads="1"/>
          </p:cNvPicPr>
          <p:nvPr/>
        </p:nvPicPr>
        <p:blipFill>
          <a:blip r:embed="rId3" cstate="print"/>
          <a:srcRect/>
          <a:stretch>
            <a:fillRect/>
          </a:stretch>
        </p:blipFill>
        <p:spPr bwMode="auto">
          <a:xfrm>
            <a:off x="3723906" y="5491709"/>
            <a:ext cx="911225" cy="277813"/>
          </a:xfrm>
          <a:prstGeom prst="rect">
            <a:avLst/>
          </a:prstGeom>
          <a:noFill/>
          <a:ln w="9525">
            <a:noFill/>
            <a:miter lim="800000"/>
            <a:headEnd/>
            <a:tailEnd/>
          </a:ln>
        </p:spPr>
      </p:pic>
      <p:grpSp>
        <p:nvGrpSpPr>
          <p:cNvPr id="2" name="Group 8"/>
          <p:cNvGrpSpPr>
            <a:grpSpLocks/>
          </p:cNvGrpSpPr>
          <p:nvPr/>
        </p:nvGrpSpPr>
        <p:grpSpPr bwMode="auto">
          <a:xfrm rot="20548240">
            <a:off x="4497019" y="5634584"/>
            <a:ext cx="968375" cy="692150"/>
            <a:chOff x="912" y="3648"/>
            <a:chExt cx="1008" cy="786"/>
          </a:xfrm>
          <a:noFill/>
        </p:grpSpPr>
        <p:sp>
          <p:nvSpPr>
            <p:cNvPr id="18489" name="Rectangle 9"/>
            <p:cNvSpPr>
              <a:spLocks noChangeArrowheads="1"/>
            </p:cNvSpPr>
            <p:nvPr/>
          </p:nvSpPr>
          <p:spPr bwMode="auto">
            <a:xfrm>
              <a:off x="1248" y="3840"/>
              <a:ext cx="336" cy="336"/>
            </a:xfrm>
            <a:prstGeom prst="rect">
              <a:avLst/>
            </a:prstGeom>
            <a:grpFill/>
            <a:ln w="9525" algn="ctr">
              <a:noFill/>
              <a:miter lim="800000"/>
              <a:headEnd/>
              <a:tailEnd/>
            </a:ln>
          </p:spPr>
          <p:txBody>
            <a:bodyPr anchor="ctr">
              <a:spAutoFit/>
            </a:bodyPr>
            <a:lstStyle/>
            <a:p>
              <a:endParaRPr lang="en-US"/>
            </a:p>
          </p:txBody>
        </p:sp>
        <p:pic>
          <p:nvPicPr>
            <p:cNvPr id="18490" name="Picture 10" descr="asic_020_v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912" y="3648"/>
              <a:ext cx="1008" cy="786"/>
            </a:xfrm>
            <a:prstGeom prst="rect">
              <a:avLst/>
            </a:prstGeom>
            <a:grpFill/>
            <a:ln w="57150">
              <a:noFill/>
              <a:miter lim="800000"/>
              <a:headEnd/>
              <a:tailEnd/>
            </a:ln>
          </p:spPr>
        </p:pic>
      </p:grpSp>
      <p:sp>
        <p:nvSpPr>
          <p:cNvPr id="2988047" name="Rectangle 15"/>
          <p:cNvSpPr>
            <a:spLocks noChangeArrowheads="1"/>
          </p:cNvSpPr>
          <p:nvPr/>
        </p:nvSpPr>
        <p:spPr bwMode="auto">
          <a:xfrm>
            <a:off x="5763132" y="5436147"/>
            <a:ext cx="2621674" cy="433388"/>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a:effectLst/>
        </p:spPr>
        <p:txBody>
          <a:bodyPr anchor="ctr"/>
          <a:lstStyle/>
          <a:p>
            <a:pPr algn="ctr">
              <a:defRPr/>
            </a:pPr>
            <a:r>
              <a:rPr lang="en-US" sz="1600">
                <a:solidFill>
                  <a:schemeClr val="bg1"/>
                </a:solidFill>
              </a:rPr>
              <a:t>Mixed Workload</a:t>
            </a:r>
          </a:p>
        </p:txBody>
      </p:sp>
      <p:sp>
        <p:nvSpPr>
          <p:cNvPr id="2988048" name="Rectangle 16"/>
          <p:cNvSpPr>
            <a:spLocks noChangeArrowheads="1"/>
          </p:cNvSpPr>
          <p:nvPr/>
        </p:nvSpPr>
        <p:spPr bwMode="auto">
          <a:xfrm>
            <a:off x="5764720" y="5866359"/>
            <a:ext cx="2621674" cy="455613"/>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a:effectLst/>
        </p:spPr>
        <p:txBody>
          <a:bodyPr anchor="ctr"/>
          <a:lstStyle/>
          <a:p>
            <a:pPr algn="ctr">
              <a:defRPr/>
            </a:pPr>
            <a:r>
              <a:rPr lang="en-US" sz="1600">
                <a:solidFill>
                  <a:schemeClr val="bg1"/>
                </a:solidFill>
              </a:rPr>
              <a:t>Zero Detection</a:t>
            </a:r>
          </a:p>
        </p:txBody>
      </p:sp>
      <p:sp>
        <p:nvSpPr>
          <p:cNvPr id="2988049" name="Rectangle 17"/>
          <p:cNvSpPr>
            <a:spLocks noChangeArrowheads="1"/>
          </p:cNvSpPr>
          <p:nvPr/>
        </p:nvSpPr>
        <p:spPr bwMode="auto">
          <a:xfrm>
            <a:off x="790206" y="5436147"/>
            <a:ext cx="2623924" cy="433388"/>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a:effectLst/>
        </p:spPr>
        <p:txBody>
          <a:bodyPr anchor="ctr"/>
          <a:lstStyle/>
          <a:p>
            <a:pPr algn="ctr">
              <a:defRPr/>
            </a:pPr>
            <a:r>
              <a:rPr lang="en-US" sz="1600">
                <a:solidFill>
                  <a:schemeClr val="bg1"/>
                </a:solidFill>
              </a:rPr>
              <a:t>Mesh Active</a:t>
            </a:r>
          </a:p>
        </p:txBody>
      </p:sp>
      <p:sp>
        <p:nvSpPr>
          <p:cNvPr id="2988050" name="Rectangle 18"/>
          <p:cNvSpPr>
            <a:spLocks noChangeArrowheads="1"/>
          </p:cNvSpPr>
          <p:nvPr/>
        </p:nvSpPr>
        <p:spPr bwMode="auto">
          <a:xfrm>
            <a:off x="791794" y="5866359"/>
            <a:ext cx="2623924" cy="455613"/>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a:effectLst/>
        </p:spPr>
        <p:txBody>
          <a:bodyPr anchor="ctr"/>
          <a:lstStyle/>
          <a:p>
            <a:pPr algn="ctr">
              <a:defRPr/>
            </a:pPr>
            <a:r>
              <a:rPr lang="en-US" sz="1600" dirty="0">
                <a:solidFill>
                  <a:schemeClr val="bg1"/>
                </a:solidFill>
              </a:rPr>
              <a:t>Fast RAID 5 / 6</a:t>
            </a:r>
          </a:p>
        </p:txBody>
      </p:sp>
      <p:sp>
        <p:nvSpPr>
          <p:cNvPr id="18463" name="Rectangle 20"/>
          <p:cNvSpPr>
            <a:spLocks noChangeArrowheads="1"/>
          </p:cNvSpPr>
          <p:nvPr/>
        </p:nvSpPr>
        <p:spPr bwMode="auto">
          <a:xfrm>
            <a:off x="793381" y="4412826"/>
            <a:ext cx="7569200" cy="885825"/>
          </a:xfrm>
          <a:prstGeom prst="rect">
            <a:avLst/>
          </a:prstGeom>
          <a:noFill/>
          <a:ln w="9525">
            <a:solidFill>
              <a:schemeClr val="tx1"/>
            </a:solidFill>
            <a:miter lim="800000"/>
            <a:headEnd/>
            <a:tailEnd/>
          </a:ln>
        </p:spPr>
        <p:txBody>
          <a:bodyPr anchor="ctr">
            <a:spAutoFit/>
          </a:bodyPr>
          <a:lstStyle/>
          <a:p>
            <a:endParaRPr lang="en-US"/>
          </a:p>
        </p:txBody>
      </p:sp>
      <p:sp>
        <p:nvSpPr>
          <p:cNvPr id="18465" name="Rectangle 22"/>
          <p:cNvSpPr>
            <a:spLocks noChangeArrowheads="1"/>
          </p:cNvSpPr>
          <p:nvPr/>
        </p:nvSpPr>
        <p:spPr bwMode="auto">
          <a:xfrm>
            <a:off x="3747718" y="4756209"/>
            <a:ext cx="914400" cy="553998"/>
          </a:xfrm>
          <a:prstGeom prst="rect">
            <a:avLst/>
          </a:prstGeom>
          <a:noFill/>
          <a:ln w="9525">
            <a:noFill/>
            <a:miter lim="800000"/>
            <a:headEnd/>
            <a:tailEnd/>
          </a:ln>
        </p:spPr>
        <p:txBody>
          <a:bodyPr anchor="ctr">
            <a:spAutoFit/>
          </a:bodyPr>
          <a:lstStyle/>
          <a:p>
            <a:pPr algn="ctr"/>
            <a:r>
              <a:rPr lang="en-US" sz="1000" b="1" dirty="0">
                <a:solidFill>
                  <a:srgbClr val="002060"/>
                </a:solidFill>
              </a:rPr>
              <a:t>InForm</a:t>
            </a:r>
            <a:br>
              <a:rPr lang="en-US" sz="1000" b="1" dirty="0">
                <a:solidFill>
                  <a:srgbClr val="002060"/>
                </a:solidFill>
              </a:rPr>
            </a:br>
            <a:r>
              <a:rPr lang="en-US" sz="1000" b="1" dirty="0">
                <a:solidFill>
                  <a:srgbClr val="002060"/>
                </a:solidFill>
              </a:rPr>
              <a:t>fine-grained</a:t>
            </a:r>
            <a:br>
              <a:rPr lang="en-US" sz="1000" b="1" dirty="0">
                <a:solidFill>
                  <a:srgbClr val="002060"/>
                </a:solidFill>
              </a:rPr>
            </a:br>
            <a:r>
              <a:rPr lang="en-US" sz="1000" b="1" dirty="0">
                <a:solidFill>
                  <a:srgbClr val="002060"/>
                </a:solidFill>
              </a:rPr>
              <a:t>OS</a:t>
            </a:r>
          </a:p>
        </p:txBody>
      </p:sp>
      <p:pic>
        <p:nvPicPr>
          <p:cNvPr id="18466" name="Picture 23"/>
          <p:cNvPicPr>
            <a:picLocks noChangeAspect="1" noChangeArrowheads="1"/>
          </p:cNvPicPr>
          <p:nvPr/>
        </p:nvPicPr>
        <p:blipFill>
          <a:blip r:embed="rId3" cstate="print"/>
          <a:srcRect/>
          <a:stretch>
            <a:fillRect/>
          </a:stretch>
        </p:blipFill>
        <p:spPr bwMode="auto">
          <a:xfrm>
            <a:off x="3727081" y="4468389"/>
            <a:ext cx="911225" cy="277813"/>
          </a:xfrm>
          <a:prstGeom prst="rect">
            <a:avLst/>
          </a:prstGeom>
          <a:noFill/>
          <a:ln w="9525">
            <a:noFill/>
            <a:miter lim="800000"/>
            <a:headEnd/>
            <a:tailEnd/>
          </a:ln>
        </p:spPr>
      </p:pic>
      <p:pic>
        <p:nvPicPr>
          <p:cNvPr id="18467" name="Picture 24" descr="Instant, Application-Tailored Volume Provisioning"/>
          <p:cNvPicPr>
            <a:picLocks noChangeAspect="1" noChangeArrowheads="1"/>
          </p:cNvPicPr>
          <p:nvPr/>
        </p:nvPicPr>
        <p:blipFill>
          <a:blip r:embed="rId5" cstate="print"/>
          <a:srcRect l="21848" t="3975" r="59586" b="39679"/>
          <a:stretch>
            <a:fillRect/>
          </a:stretch>
        </p:blipFill>
        <p:spPr bwMode="auto">
          <a:xfrm>
            <a:off x="4641481" y="4460451"/>
            <a:ext cx="776287" cy="793750"/>
          </a:xfrm>
          <a:prstGeom prst="rect">
            <a:avLst/>
          </a:prstGeom>
          <a:noFill/>
          <a:ln w="9525">
            <a:noFill/>
            <a:miter lim="800000"/>
            <a:headEnd/>
            <a:tailEnd/>
          </a:ln>
        </p:spPr>
      </p:pic>
      <p:sp>
        <p:nvSpPr>
          <p:cNvPr id="18472" name="Rectangle 29"/>
          <p:cNvSpPr>
            <a:spLocks noChangeArrowheads="1"/>
          </p:cNvSpPr>
          <p:nvPr/>
        </p:nvSpPr>
        <p:spPr bwMode="auto">
          <a:xfrm>
            <a:off x="5763132" y="4414414"/>
            <a:ext cx="2621674" cy="433388"/>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p:spPr>
        <p:txBody>
          <a:bodyPr anchor="ctr"/>
          <a:lstStyle/>
          <a:p>
            <a:pPr algn="ctr"/>
            <a:r>
              <a:rPr lang="en-US" sz="1600">
                <a:solidFill>
                  <a:schemeClr val="bg1"/>
                </a:solidFill>
              </a:rPr>
              <a:t>Performance</a:t>
            </a:r>
          </a:p>
        </p:txBody>
      </p:sp>
      <p:sp>
        <p:nvSpPr>
          <p:cNvPr id="18473" name="Rectangle 30"/>
          <p:cNvSpPr>
            <a:spLocks noChangeArrowheads="1"/>
          </p:cNvSpPr>
          <p:nvPr/>
        </p:nvSpPr>
        <p:spPr bwMode="auto">
          <a:xfrm>
            <a:off x="5764719" y="4844626"/>
            <a:ext cx="2621674" cy="455613"/>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p:spPr>
        <p:txBody>
          <a:bodyPr anchor="ctr"/>
          <a:lstStyle/>
          <a:p>
            <a:pPr algn="ctr"/>
            <a:r>
              <a:rPr lang="en-US" sz="1600">
                <a:solidFill>
                  <a:schemeClr val="bg1"/>
                </a:solidFill>
              </a:rPr>
              <a:t>Instrumentation</a:t>
            </a:r>
          </a:p>
        </p:txBody>
      </p:sp>
      <p:sp>
        <p:nvSpPr>
          <p:cNvPr id="18474" name="Rectangle 31"/>
          <p:cNvSpPr>
            <a:spLocks noChangeArrowheads="1"/>
          </p:cNvSpPr>
          <p:nvPr/>
        </p:nvSpPr>
        <p:spPr bwMode="auto">
          <a:xfrm>
            <a:off x="790206" y="4414414"/>
            <a:ext cx="2623924" cy="433388"/>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p:spPr>
        <p:txBody>
          <a:bodyPr anchor="ctr"/>
          <a:lstStyle/>
          <a:p>
            <a:pPr algn="ctr"/>
            <a:r>
              <a:rPr lang="en-US" sz="1600">
                <a:solidFill>
                  <a:schemeClr val="bg1"/>
                </a:solidFill>
              </a:rPr>
              <a:t>Utilization</a:t>
            </a:r>
          </a:p>
        </p:txBody>
      </p:sp>
      <p:sp>
        <p:nvSpPr>
          <p:cNvPr id="18475" name="Rectangle 32"/>
          <p:cNvSpPr>
            <a:spLocks noChangeArrowheads="1"/>
          </p:cNvSpPr>
          <p:nvPr/>
        </p:nvSpPr>
        <p:spPr bwMode="auto">
          <a:xfrm>
            <a:off x="791793" y="4844626"/>
            <a:ext cx="2623924" cy="455613"/>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p:spPr>
        <p:txBody>
          <a:bodyPr anchor="ctr"/>
          <a:lstStyle/>
          <a:p>
            <a:pPr algn="ctr"/>
            <a:r>
              <a:rPr lang="en-US" sz="1600">
                <a:solidFill>
                  <a:schemeClr val="bg1"/>
                </a:solidFill>
              </a:rPr>
              <a:t>Manageability</a:t>
            </a:r>
          </a:p>
        </p:txBody>
      </p:sp>
      <p:sp>
        <p:nvSpPr>
          <p:cNvPr id="18450" name="Rectangle 34"/>
          <p:cNvSpPr>
            <a:spLocks noChangeArrowheads="1"/>
          </p:cNvSpPr>
          <p:nvPr/>
        </p:nvSpPr>
        <p:spPr bwMode="auto">
          <a:xfrm>
            <a:off x="801318" y="3413627"/>
            <a:ext cx="7569200" cy="885825"/>
          </a:xfrm>
          <a:prstGeom prst="rect">
            <a:avLst/>
          </a:prstGeom>
          <a:noFill/>
          <a:ln w="9525">
            <a:solidFill>
              <a:schemeClr val="tx1"/>
            </a:solidFill>
            <a:miter lim="800000"/>
            <a:headEnd/>
            <a:tailEnd/>
          </a:ln>
        </p:spPr>
        <p:txBody>
          <a:bodyPr anchor="ctr">
            <a:spAutoFit/>
          </a:bodyPr>
          <a:lstStyle/>
          <a:p>
            <a:endParaRPr lang="en-US"/>
          </a:p>
        </p:txBody>
      </p:sp>
      <p:sp>
        <p:nvSpPr>
          <p:cNvPr id="18452" name="Rectangle 36"/>
          <p:cNvSpPr>
            <a:spLocks noChangeArrowheads="1"/>
          </p:cNvSpPr>
          <p:nvPr/>
        </p:nvSpPr>
        <p:spPr bwMode="auto">
          <a:xfrm>
            <a:off x="3685806" y="3747485"/>
            <a:ext cx="1017588" cy="553998"/>
          </a:xfrm>
          <a:prstGeom prst="rect">
            <a:avLst/>
          </a:prstGeom>
          <a:noFill/>
          <a:ln w="9525">
            <a:noFill/>
            <a:miter lim="800000"/>
            <a:headEnd/>
            <a:tailEnd/>
          </a:ln>
        </p:spPr>
        <p:txBody>
          <a:bodyPr wrap="square" anchor="ctr">
            <a:spAutoFit/>
          </a:bodyPr>
          <a:lstStyle/>
          <a:p>
            <a:pPr algn="ctr"/>
            <a:r>
              <a:rPr lang="en-US" sz="1000" b="1" dirty="0">
                <a:solidFill>
                  <a:srgbClr val="002060"/>
                </a:solidFill>
              </a:rPr>
              <a:t>Autonomic Policy Management</a:t>
            </a:r>
          </a:p>
        </p:txBody>
      </p:sp>
      <p:pic>
        <p:nvPicPr>
          <p:cNvPr id="18453" name="Picture 37"/>
          <p:cNvPicPr>
            <a:picLocks noChangeAspect="1" noChangeArrowheads="1"/>
          </p:cNvPicPr>
          <p:nvPr/>
        </p:nvPicPr>
        <p:blipFill>
          <a:blip r:embed="rId3" cstate="print"/>
          <a:srcRect/>
          <a:stretch>
            <a:fillRect/>
          </a:stretch>
        </p:blipFill>
        <p:spPr bwMode="auto">
          <a:xfrm>
            <a:off x="3735018" y="3469189"/>
            <a:ext cx="911225" cy="277812"/>
          </a:xfrm>
          <a:prstGeom prst="rect">
            <a:avLst/>
          </a:prstGeom>
          <a:noFill/>
          <a:ln w="9525">
            <a:noFill/>
            <a:miter lim="800000"/>
            <a:headEnd/>
            <a:tailEnd/>
          </a:ln>
        </p:spPr>
      </p:pic>
      <p:sp>
        <p:nvSpPr>
          <p:cNvPr id="18458" name="Rectangle 42"/>
          <p:cNvSpPr>
            <a:spLocks noChangeArrowheads="1"/>
          </p:cNvSpPr>
          <p:nvPr/>
        </p:nvSpPr>
        <p:spPr bwMode="auto">
          <a:xfrm>
            <a:off x="5771069" y="3415214"/>
            <a:ext cx="2621674" cy="433387"/>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p:spPr>
        <p:txBody>
          <a:bodyPr anchor="ctr"/>
          <a:lstStyle/>
          <a:p>
            <a:pPr algn="ctr"/>
            <a:r>
              <a:rPr lang="en-US" sz="1600">
                <a:solidFill>
                  <a:schemeClr val="bg1"/>
                </a:solidFill>
              </a:rPr>
              <a:t>Self-Healing</a:t>
            </a:r>
          </a:p>
        </p:txBody>
      </p:sp>
      <p:sp>
        <p:nvSpPr>
          <p:cNvPr id="18459" name="Rectangle 43"/>
          <p:cNvSpPr>
            <a:spLocks noChangeArrowheads="1"/>
          </p:cNvSpPr>
          <p:nvPr/>
        </p:nvSpPr>
        <p:spPr bwMode="auto">
          <a:xfrm>
            <a:off x="5772657" y="3845427"/>
            <a:ext cx="2621674" cy="455612"/>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p:spPr>
        <p:txBody>
          <a:bodyPr anchor="ctr"/>
          <a:lstStyle/>
          <a:p>
            <a:pPr algn="ctr"/>
            <a:r>
              <a:rPr lang="en-US" sz="1600">
                <a:solidFill>
                  <a:schemeClr val="bg1"/>
                </a:solidFill>
              </a:rPr>
              <a:t>Self-Monitoring</a:t>
            </a:r>
          </a:p>
        </p:txBody>
      </p:sp>
      <p:sp>
        <p:nvSpPr>
          <p:cNvPr id="18460" name="Rectangle 44"/>
          <p:cNvSpPr>
            <a:spLocks noChangeArrowheads="1"/>
          </p:cNvSpPr>
          <p:nvPr/>
        </p:nvSpPr>
        <p:spPr bwMode="auto">
          <a:xfrm>
            <a:off x="798143" y="3415214"/>
            <a:ext cx="2623924" cy="433387"/>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p:spPr>
        <p:txBody>
          <a:bodyPr anchor="ctr"/>
          <a:lstStyle/>
          <a:p>
            <a:pPr algn="ctr"/>
            <a:r>
              <a:rPr lang="en-US" sz="1600" dirty="0">
                <a:solidFill>
                  <a:schemeClr val="bg1"/>
                </a:solidFill>
              </a:rPr>
              <a:t>Self-Configuring</a:t>
            </a:r>
          </a:p>
        </p:txBody>
      </p:sp>
      <p:sp>
        <p:nvSpPr>
          <p:cNvPr id="18461" name="Rectangle 45"/>
          <p:cNvSpPr>
            <a:spLocks noChangeArrowheads="1"/>
          </p:cNvSpPr>
          <p:nvPr/>
        </p:nvSpPr>
        <p:spPr bwMode="auto">
          <a:xfrm>
            <a:off x="799731" y="3845427"/>
            <a:ext cx="2623924" cy="455612"/>
          </a:xfrm>
          <a:prstGeom prst="rect">
            <a:avLst/>
          </a:prstGeom>
          <a:gradFill flip="none" rotWithShape="1">
            <a:gsLst>
              <a:gs pos="41000">
                <a:srgbClr val="3366CC">
                  <a:shade val="30000"/>
                  <a:satMod val="115000"/>
                </a:srgbClr>
              </a:gs>
              <a:gs pos="100000">
                <a:srgbClr val="3366CC">
                  <a:shade val="100000"/>
                  <a:satMod val="115000"/>
                </a:srgbClr>
              </a:gs>
            </a:gsLst>
            <a:lin ang="16200000" scaled="1"/>
            <a:tileRect/>
          </a:gradFill>
          <a:ln w="9525">
            <a:solidFill>
              <a:schemeClr val="tx1"/>
            </a:solidFill>
            <a:miter lim="800000"/>
            <a:headEnd/>
            <a:tailEnd/>
          </a:ln>
        </p:spPr>
        <p:txBody>
          <a:bodyPr anchor="ctr"/>
          <a:lstStyle/>
          <a:p>
            <a:pPr algn="ctr"/>
            <a:r>
              <a:rPr lang="en-US" sz="1600" dirty="0">
                <a:solidFill>
                  <a:schemeClr val="bg1"/>
                </a:solidFill>
              </a:rPr>
              <a:t>Self-Optimizing</a:t>
            </a:r>
          </a:p>
        </p:txBody>
      </p:sp>
      <p:pic>
        <p:nvPicPr>
          <p:cNvPr id="18462" name="Picture 46" descr="decision_tree-773313"/>
          <p:cNvPicPr>
            <a:picLocks noChangeAspect="1" noChangeArrowheads="1"/>
          </p:cNvPicPr>
          <p:nvPr/>
        </p:nvPicPr>
        <p:blipFill>
          <a:blip r:embed="rId6" cstate="print"/>
          <a:srcRect/>
          <a:stretch>
            <a:fillRect/>
          </a:stretch>
        </p:blipFill>
        <p:spPr bwMode="auto">
          <a:xfrm>
            <a:off x="4687518" y="3610477"/>
            <a:ext cx="701675" cy="617537"/>
          </a:xfrm>
          <a:prstGeom prst="rect">
            <a:avLst/>
          </a:prstGeom>
          <a:noFill/>
          <a:ln w="9525">
            <a:noFill/>
            <a:miter lim="800000"/>
            <a:headEnd/>
            <a:tailEnd/>
          </a:ln>
        </p:spPr>
      </p:pic>
      <p:sp>
        <p:nvSpPr>
          <p:cNvPr id="18439" name="Rectangle 54"/>
          <p:cNvSpPr>
            <a:spLocks noChangeArrowheads="1"/>
          </p:cNvSpPr>
          <p:nvPr/>
        </p:nvSpPr>
        <p:spPr bwMode="auto">
          <a:xfrm>
            <a:off x="804493" y="1374043"/>
            <a:ext cx="7558088" cy="471487"/>
          </a:xfrm>
          <a:prstGeom prst="rect">
            <a:avLst/>
          </a:prstGeom>
          <a:gradFill flip="none" rotWithShape="1">
            <a:gsLst>
              <a:gs pos="100000">
                <a:schemeClr val="accent1">
                  <a:lumMod val="60000"/>
                  <a:lumOff val="40000"/>
                </a:schemeClr>
              </a:gs>
              <a:gs pos="50000">
                <a:srgbClr val="0070C0">
                  <a:shade val="67500"/>
                  <a:satMod val="115000"/>
                </a:srgbClr>
              </a:gs>
              <a:gs pos="100000">
                <a:srgbClr val="0070C0">
                  <a:shade val="100000"/>
                  <a:satMod val="115000"/>
                </a:srgbClr>
              </a:gs>
            </a:gsLst>
            <a:lin ang="16200000" scaled="1"/>
            <a:tileRect/>
          </a:gradFill>
          <a:ln w="9525">
            <a:solidFill>
              <a:schemeClr val="tx2"/>
            </a:solidFill>
            <a:miter lim="800000"/>
            <a:headEnd/>
            <a:tailEnd/>
          </a:ln>
        </p:spPr>
        <p:txBody>
          <a:bodyPr anchor="ctr"/>
          <a:lstStyle/>
          <a:p>
            <a:pPr algn="ctr"/>
            <a:r>
              <a:rPr lang="en-US" sz="1800" dirty="0">
                <a:solidFill>
                  <a:schemeClr val="bg1"/>
                </a:solidFill>
              </a:rPr>
              <a:t>Utility Storage</a:t>
            </a:r>
          </a:p>
        </p:txBody>
      </p:sp>
      <p:sp>
        <p:nvSpPr>
          <p:cNvPr id="18440" name="Rectangle 55"/>
          <p:cNvSpPr>
            <a:spLocks noChangeArrowheads="1"/>
          </p:cNvSpPr>
          <p:nvPr/>
        </p:nvSpPr>
        <p:spPr bwMode="auto">
          <a:xfrm>
            <a:off x="1782393" y="1969355"/>
            <a:ext cx="912813" cy="776288"/>
          </a:xfrm>
          <a:prstGeom prst="rect">
            <a:avLst/>
          </a:prstGeom>
          <a:gradFill flip="none" rotWithShape="1">
            <a:gsLst>
              <a:gs pos="100000">
                <a:schemeClr val="accent1">
                  <a:lumMod val="60000"/>
                  <a:lumOff val="40000"/>
                </a:schemeClr>
              </a:gs>
              <a:gs pos="50000">
                <a:srgbClr val="0070C0">
                  <a:shade val="67500"/>
                  <a:satMod val="115000"/>
                </a:srgbClr>
              </a:gs>
              <a:gs pos="100000">
                <a:srgbClr val="0070C0">
                  <a:shade val="100000"/>
                  <a:satMod val="115000"/>
                </a:srgbClr>
              </a:gs>
            </a:gsLst>
            <a:lin ang="16200000" scaled="1"/>
            <a:tileRect/>
          </a:gradFill>
          <a:ln w="9525">
            <a:solidFill>
              <a:schemeClr val="tx1"/>
            </a:solidFill>
            <a:miter lim="800000"/>
            <a:headEnd/>
            <a:tailEnd/>
          </a:ln>
        </p:spPr>
        <p:txBody>
          <a:bodyPr anchor="ctr"/>
          <a:lstStyle/>
          <a:p>
            <a:pPr algn="ctr"/>
            <a:r>
              <a:rPr lang="en-US" sz="1000" b="0">
                <a:solidFill>
                  <a:schemeClr val="bg1"/>
                </a:solidFill>
              </a:rPr>
              <a:t>Thin</a:t>
            </a:r>
          </a:p>
          <a:p>
            <a:pPr algn="ctr"/>
            <a:r>
              <a:rPr lang="en-US" sz="1000" b="0">
                <a:solidFill>
                  <a:schemeClr val="bg1"/>
                </a:solidFill>
              </a:rPr>
              <a:t>Provisioning</a:t>
            </a:r>
          </a:p>
        </p:txBody>
      </p:sp>
      <p:sp>
        <p:nvSpPr>
          <p:cNvPr id="18441" name="Rectangle 56"/>
          <p:cNvSpPr>
            <a:spLocks noChangeArrowheads="1"/>
          </p:cNvSpPr>
          <p:nvPr/>
        </p:nvSpPr>
        <p:spPr bwMode="auto">
          <a:xfrm>
            <a:off x="2738068" y="1969355"/>
            <a:ext cx="912813" cy="776288"/>
          </a:xfrm>
          <a:prstGeom prst="rect">
            <a:avLst/>
          </a:prstGeom>
          <a:gradFill flip="none" rotWithShape="1">
            <a:gsLst>
              <a:gs pos="100000">
                <a:schemeClr val="accent1">
                  <a:lumMod val="60000"/>
                  <a:lumOff val="40000"/>
                </a:schemeClr>
              </a:gs>
              <a:gs pos="50000">
                <a:srgbClr val="0070C0">
                  <a:shade val="67500"/>
                  <a:satMod val="115000"/>
                </a:srgbClr>
              </a:gs>
              <a:gs pos="100000">
                <a:srgbClr val="0070C0">
                  <a:shade val="100000"/>
                  <a:satMod val="115000"/>
                </a:srgbClr>
              </a:gs>
            </a:gsLst>
            <a:lin ang="16200000" scaled="1"/>
            <a:tileRect/>
          </a:gradFill>
          <a:ln w="9525">
            <a:solidFill>
              <a:schemeClr val="tx1"/>
            </a:solidFill>
            <a:miter lim="800000"/>
            <a:headEnd/>
            <a:tailEnd/>
          </a:ln>
        </p:spPr>
        <p:txBody>
          <a:bodyPr anchor="ctr"/>
          <a:lstStyle/>
          <a:p>
            <a:pPr algn="ctr"/>
            <a:r>
              <a:rPr lang="en-US" sz="1000" b="0">
                <a:solidFill>
                  <a:schemeClr val="bg1"/>
                </a:solidFill>
              </a:rPr>
              <a:t>Virtual Domains</a:t>
            </a:r>
          </a:p>
        </p:txBody>
      </p:sp>
      <p:sp>
        <p:nvSpPr>
          <p:cNvPr id="18442" name="Rectangle 57"/>
          <p:cNvSpPr>
            <a:spLocks noChangeArrowheads="1"/>
          </p:cNvSpPr>
          <p:nvPr/>
        </p:nvSpPr>
        <p:spPr bwMode="auto">
          <a:xfrm>
            <a:off x="3685806" y="1969355"/>
            <a:ext cx="912812" cy="776288"/>
          </a:xfrm>
          <a:prstGeom prst="rect">
            <a:avLst/>
          </a:prstGeom>
          <a:gradFill flip="none" rotWithShape="1">
            <a:gsLst>
              <a:gs pos="100000">
                <a:schemeClr val="accent1">
                  <a:lumMod val="60000"/>
                  <a:lumOff val="40000"/>
                </a:schemeClr>
              </a:gs>
              <a:gs pos="50000">
                <a:srgbClr val="0070C0">
                  <a:shade val="67500"/>
                  <a:satMod val="115000"/>
                </a:srgbClr>
              </a:gs>
              <a:gs pos="100000">
                <a:srgbClr val="0070C0">
                  <a:shade val="100000"/>
                  <a:satMod val="115000"/>
                </a:srgbClr>
              </a:gs>
            </a:gsLst>
            <a:lin ang="16200000" scaled="1"/>
            <a:tileRect/>
          </a:gradFill>
          <a:ln w="9525">
            <a:solidFill>
              <a:schemeClr val="tx1"/>
            </a:solidFill>
            <a:miter lim="800000"/>
            <a:headEnd/>
            <a:tailEnd/>
          </a:ln>
        </p:spPr>
        <p:txBody>
          <a:bodyPr anchor="ctr"/>
          <a:lstStyle/>
          <a:p>
            <a:pPr algn="ctr"/>
            <a:r>
              <a:rPr lang="en-US" sz="1000" b="0">
                <a:solidFill>
                  <a:schemeClr val="bg1"/>
                </a:solidFill>
              </a:rPr>
              <a:t>Dynamic Optimization</a:t>
            </a:r>
          </a:p>
        </p:txBody>
      </p:sp>
      <p:sp>
        <p:nvSpPr>
          <p:cNvPr id="18443" name="Rectangle 58"/>
          <p:cNvSpPr>
            <a:spLocks noChangeArrowheads="1"/>
          </p:cNvSpPr>
          <p:nvPr/>
        </p:nvSpPr>
        <p:spPr bwMode="auto">
          <a:xfrm>
            <a:off x="5576518" y="1969355"/>
            <a:ext cx="911225" cy="776288"/>
          </a:xfrm>
          <a:prstGeom prst="rect">
            <a:avLst/>
          </a:prstGeom>
          <a:gradFill flip="none" rotWithShape="1">
            <a:gsLst>
              <a:gs pos="100000">
                <a:schemeClr val="accent1">
                  <a:lumMod val="60000"/>
                  <a:lumOff val="40000"/>
                </a:schemeClr>
              </a:gs>
              <a:gs pos="50000">
                <a:srgbClr val="0070C0">
                  <a:shade val="67500"/>
                  <a:satMod val="115000"/>
                </a:srgbClr>
              </a:gs>
              <a:gs pos="100000">
                <a:srgbClr val="0070C0">
                  <a:shade val="100000"/>
                  <a:satMod val="115000"/>
                </a:srgbClr>
              </a:gs>
            </a:gsLst>
            <a:lin ang="16200000" scaled="1"/>
            <a:tileRect/>
          </a:gradFill>
          <a:ln w="9525">
            <a:solidFill>
              <a:schemeClr val="tx1"/>
            </a:solidFill>
            <a:miter lim="800000"/>
            <a:headEnd/>
            <a:tailEnd/>
          </a:ln>
        </p:spPr>
        <p:txBody>
          <a:bodyPr anchor="ctr"/>
          <a:lstStyle/>
          <a:p>
            <a:pPr algn="ctr"/>
            <a:r>
              <a:rPr lang="en-US" sz="1000" b="0">
                <a:solidFill>
                  <a:schemeClr val="bg1"/>
                </a:solidFill>
              </a:rPr>
              <a:t>System Reporter</a:t>
            </a:r>
          </a:p>
        </p:txBody>
      </p:sp>
      <p:sp>
        <p:nvSpPr>
          <p:cNvPr id="18444" name="Rectangle 59"/>
          <p:cNvSpPr>
            <a:spLocks noChangeArrowheads="1"/>
          </p:cNvSpPr>
          <p:nvPr/>
        </p:nvSpPr>
        <p:spPr bwMode="auto">
          <a:xfrm>
            <a:off x="6532193" y="1969355"/>
            <a:ext cx="912813" cy="776288"/>
          </a:xfrm>
          <a:prstGeom prst="rect">
            <a:avLst/>
          </a:prstGeom>
          <a:gradFill flip="none" rotWithShape="1">
            <a:gsLst>
              <a:gs pos="100000">
                <a:schemeClr val="accent1">
                  <a:lumMod val="60000"/>
                  <a:lumOff val="40000"/>
                </a:schemeClr>
              </a:gs>
              <a:gs pos="50000">
                <a:srgbClr val="0070C0">
                  <a:shade val="67500"/>
                  <a:satMod val="115000"/>
                </a:srgbClr>
              </a:gs>
              <a:gs pos="100000">
                <a:srgbClr val="0070C0">
                  <a:shade val="100000"/>
                  <a:satMod val="115000"/>
                </a:srgbClr>
              </a:gs>
            </a:gsLst>
            <a:lin ang="16200000" scaled="1"/>
            <a:tileRect/>
          </a:gradFill>
          <a:ln w="9525">
            <a:solidFill>
              <a:schemeClr val="tx1"/>
            </a:solidFill>
            <a:miter lim="800000"/>
            <a:headEnd/>
            <a:tailEnd/>
          </a:ln>
        </p:spPr>
        <p:txBody>
          <a:bodyPr anchor="ctr"/>
          <a:lstStyle/>
          <a:p>
            <a:pPr algn="ctr"/>
            <a:r>
              <a:rPr lang="en-US" sz="1000" b="0">
                <a:solidFill>
                  <a:schemeClr val="bg1"/>
                </a:solidFill>
              </a:rPr>
              <a:t>Virtual</a:t>
            </a:r>
            <a:br>
              <a:rPr lang="en-US" sz="1000" b="0">
                <a:solidFill>
                  <a:schemeClr val="bg1"/>
                </a:solidFill>
              </a:rPr>
            </a:br>
            <a:r>
              <a:rPr lang="en-US" sz="1000" b="0">
                <a:solidFill>
                  <a:schemeClr val="bg1"/>
                </a:solidFill>
              </a:rPr>
              <a:t>Copy</a:t>
            </a:r>
          </a:p>
        </p:txBody>
      </p:sp>
      <p:sp>
        <p:nvSpPr>
          <p:cNvPr id="18445" name="Rectangle 60"/>
          <p:cNvSpPr>
            <a:spLocks noChangeArrowheads="1"/>
          </p:cNvSpPr>
          <p:nvPr/>
        </p:nvSpPr>
        <p:spPr bwMode="auto">
          <a:xfrm>
            <a:off x="7483106" y="1969355"/>
            <a:ext cx="912812" cy="776288"/>
          </a:xfrm>
          <a:prstGeom prst="rect">
            <a:avLst/>
          </a:prstGeom>
          <a:gradFill flip="none" rotWithShape="1">
            <a:gsLst>
              <a:gs pos="100000">
                <a:schemeClr val="accent1">
                  <a:lumMod val="60000"/>
                  <a:lumOff val="40000"/>
                </a:schemeClr>
              </a:gs>
              <a:gs pos="50000">
                <a:srgbClr val="0070C0">
                  <a:shade val="67500"/>
                  <a:satMod val="115000"/>
                </a:srgbClr>
              </a:gs>
              <a:gs pos="100000">
                <a:srgbClr val="0070C0">
                  <a:shade val="100000"/>
                  <a:satMod val="115000"/>
                </a:srgbClr>
              </a:gs>
            </a:gsLst>
            <a:lin ang="16200000" scaled="1"/>
            <a:tileRect/>
          </a:gradFill>
          <a:ln w="9525">
            <a:solidFill>
              <a:schemeClr val="tx1"/>
            </a:solidFill>
            <a:miter lim="800000"/>
            <a:headEnd/>
            <a:tailEnd/>
          </a:ln>
        </p:spPr>
        <p:txBody>
          <a:bodyPr anchor="ctr"/>
          <a:lstStyle/>
          <a:p>
            <a:pPr algn="ctr"/>
            <a:r>
              <a:rPr lang="en-US" sz="1000" b="0">
                <a:solidFill>
                  <a:schemeClr val="bg1"/>
                </a:solidFill>
              </a:rPr>
              <a:t>Remote Copy</a:t>
            </a:r>
          </a:p>
        </p:txBody>
      </p:sp>
      <p:sp>
        <p:nvSpPr>
          <p:cNvPr id="18446" name="Rectangle 61"/>
          <p:cNvSpPr>
            <a:spLocks noChangeArrowheads="1"/>
          </p:cNvSpPr>
          <p:nvPr/>
        </p:nvSpPr>
        <p:spPr bwMode="auto">
          <a:xfrm>
            <a:off x="817193" y="1969355"/>
            <a:ext cx="912813" cy="776288"/>
          </a:xfrm>
          <a:prstGeom prst="rect">
            <a:avLst/>
          </a:prstGeom>
          <a:gradFill flip="none" rotWithShape="1">
            <a:gsLst>
              <a:gs pos="100000">
                <a:schemeClr val="accent1">
                  <a:lumMod val="60000"/>
                  <a:lumOff val="40000"/>
                </a:schemeClr>
              </a:gs>
              <a:gs pos="50000">
                <a:srgbClr val="0070C0">
                  <a:shade val="67500"/>
                  <a:satMod val="115000"/>
                </a:srgbClr>
              </a:gs>
              <a:gs pos="100000">
                <a:srgbClr val="0070C0">
                  <a:shade val="100000"/>
                  <a:satMod val="115000"/>
                </a:srgbClr>
              </a:gs>
            </a:gsLst>
            <a:lin ang="16200000" scaled="1"/>
            <a:tileRect/>
          </a:gradFill>
          <a:ln w="9525">
            <a:solidFill>
              <a:schemeClr val="tx1"/>
            </a:solidFill>
            <a:miter lim="800000"/>
            <a:headEnd/>
            <a:tailEnd/>
          </a:ln>
        </p:spPr>
        <p:txBody>
          <a:bodyPr anchor="ctr"/>
          <a:lstStyle/>
          <a:p>
            <a:pPr algn="ctr"/>
            <a:r>
              <a:rPr lang="en-US" sz="1000" b="0" dirty="0">
                <a:solidFill>
                  <a:schemeClr val="bg1"/>
                </a:solidFill>
              </a:rPr>
              <a:t>Thin</a:t>
            </a:r>
          </a:p>
          <a:p>
            <a:pPr algn="ctr"/>
            <a:r>
              <a:rPr lang="en-US" sz="1000" b="0" dirty="0">
                <a:solidFill>
                  <a:schemeClr val="bg1"/>
                </a:solidFill>
              </a:rPr>
              <a:t>Conversion / Persistence</a:t>
            </a:r>
          </a:p>
        </p:txBody>
      </p:sp>
      <p:sp>
        <p:nvSpPr>
          <p:cNvPr id="18447" name="Rectangle 58"/>
          <p:cNvSpPr>
            <a:spLocks noChangeArrowheads="1"/>
          </p:cNvSpPr>
          <p:nvPr/>
        </p:nvSpPr>
        <p:spPr bwMode="auto">
          <a:xfrm>
            <a:off x="4630368" y="1975705"/>
            <a:ext cx="911225" cy="776288"/>
          </a:xfrm>
          <a:prstGeom prst="rect">
            <a:avLst/>
          </a:prstGeom>
          <a:gradFill flip="none" rotWithShape="1">
            <a:gsLst>
              <a:gs pos="100000">
                <a:schemeClr val="accent1">
                  <a:lumMod val="60000"/>
                  <a:lumOff val="40000"/>
                </a:schemeClr>
              </a:gs>
              <a:gs pos="50000">
                <a:srgbClr val="0070C0">
                  <a:shade val="67500"/>
                  <a:satMod val="115000"/>
                </a:srgbClr>
              </a:gs>
              <a:gs pos="100000">
                <a:srgbClr val="0070C0">
                  <a:shade val="100000"/>
                  <a:satMod val="115000"/>
                </a:srgbClr>
              </a:gs>
            </a:gsLst>
            <a:lin ang="16200000" scaled="1"/>
            <a:tileRect/>
          </a:gradFill>
          <a:ln w="9525">
            <a:solidFill>
              <a:schemeClr val="tx1"/>
            </a:solidFill>
            <a:miter lim="800000"/>
            <a:headEnd/>
            <a:tailEnd/>
          </a:ln>
        </p:spPr>
        <p:txBody>
          <a:bodyPr anchor="ctr"/>
          <a:lstStyle/>
          <a:p>
            <a:pPr algn="ctr"/>
            <a:r>
              <a:rPr lang="en-US" sz="1000" b="0">
                <a:solidFill>
                  <a:schemeClr val="bg1"/>
                </a:solidFill>
              </a:rPr>
              <a:t>Adaptive Optimization</a:t>
            </a:r>
          </a:p>
        </p:txBody>
      </p:sp>
      <p:sp>
        <p:nvSpPr>
          <p:cNvPr id="18448" name="Rectangle 61"/>
          <p:cNvSpPr>
            <a:spLocks noChangeArrowheads="1"/>
          </p:cNvSpPr>
          <p:nvPr/>
        </p:nvSpPr>
        <p:spPr bwMode="auto">
          <a:xfrm>
            <a:off x="820368" y="2843759"/>
            <a:ext cx="7551738" cy="344488"/>
          </a:xfrm>
          <a:prstGeom prst="rect">
            <a:avLst/>
          </a:prstGeom>
          <a:gradFill flip="none" rotWithShape="1">
            <a:gsLst>
              <a:gs pos="100000">
                <a:schemeClr val="accent1">
                  <a:lumMod val="60000"/>
                  <a:lumOff val="40000"/>
                </a:schemeClr>
              </a:gs>
              <a:gs pos="50000">
                <a:srgbClr val="0070C0">
                  <a:shade val="67500"/>
                  <a:satMod val="115000"/>
                </a:srgbClr>
              </a:gs>
              <a:gs pos="100000">
                <a:srgbClr val="0070C0">
                  <a:shade val="100000"/>
                  <a:satMod val="115000"/>
                </a:srgbClr>
              </a:gs>
            </a:gsLst>
            <a:lin ang="16200000" scaled="1"/>
            <a:tileRect/>
          </a:gradFill>
          <a:ln w="9525">
            <a:solidFill>
              <a:schemeClr val="tx1"/>
            </a:solidFill>
            <a:miter lim="800000"/>
            <a:headEnd/>
            <a:tailEnd/>
          </a:ln>
        </p:spPr>
        <p:txBody>
          <a:bodyPr anchor="ctr"/>
          <a:lstStyle/>
          <a:p>
            <a:pPr algn="ctr"/>
            <a:r>
              <a:rPr lang="en-US" sz="1000" b="0" dirty="0">
                <a:solidFill>
                  <a:schemeClr val="bg1"/>
                </a:solidFill>
              </a:rPr>
              <a:t>F-Class		</a:t>
            </a:r>
            <a:r>
              <a:rPr lang="en-US" sz="1000" b="0" dirty="0" smtClean="0">
                <a:solidFill>
                  <a:schemeClr val="bg1"/>
                </a:solidFill>
              </a:rPr>
              <a:t>			</a:t>
            </a:r>
            <a:r>
              <a:rPr lang="en-US" sz="1000" b="0" dirty="0">
                <a:solidFill>
                  <a:schemeClr val="bg1"/>
                </a:solidFill>
              </a:rPr>
              <a:t>	T-Class</a:t>
            </a:r>
          </a:p>
        </p:txBody>
      </p:sp>
      <p:sp>
        <p:nvSpPr>
          <p:cNvPr id="18449" name="AutoShape 34"/>
          <p:cNvSpPr>
            <a:spLocks noChangeArrowheads="1"/>
          </p:cNvSpPr>
          <p:nvPr/>
        </p:nvSpPr>
        <p:spPr bwMode="auto">
          <a:xfrm>
            <a:off x="3707233" y="2888397"/>
            <a:ext cx="1839913" cy="228600"/>
          </a:xfrm>
          <a:prstGeom prst="leftRightArrow">
            <a:avLst>
              <a:gd name="adj1" fmla="val 50000"/>
              <a:gd name="adj2" fmla="val 109923"/>
            </a:avLst>
          </a:prstGeom>
          <a:solidFill>
            <a:schemeClr val="bg1"/>
          </a:solidFill>
          <a:ln w="19050">
            <a:solidFill>
              <a:schemeClr val="accent2"/>
            </a:solidFill>
            <a:miter lim="800000"/>
            <a:headEnd/>
            <a:tailEnd/>
          </a:ln>
        </p:spPr>
        <p:txBody>
          <a:bodyPr anchor="ctr"/>
          <a:lstStyle/>
          <a:p>
            <a:endParaRPr lang="en-US"/>
          </a:p>
        </p:txBody>
      </p:sp>
      <p:sp>
        <p:nvSpPr>
          <p:cNvPr id="40" name="Title 39"/>
          <p:cNvSpPr>
            <a:spLocks noGrp="1"/>
          </p:cNvSpPr>
          <p:nvPr>
            <p:ph type="title"/>
          </p:nvPr>
        </p:nvSpPr>
        <p:spPr/>
        <p:txBody>
          <a:bodyPr/>
          <a:lstStyle/>
          <a:p>
            <a:pPr lvl="0">
              <a:lnSpc>
                <a:spcPts val="3300"/>
              </a:lnSpc>
            </a:pPr>
            <a:r>
              <a:rPr lang="en-US" dirty="0" smtClean="0">
                <a:sym typeface="Arial" pitchFamily="34" charset="0"/>
              </a:rPr>
              <a:t>Architectural differentiation:  </a:t>
            </a:r>
            <a:br>
              <a:rPr lang="en-US" dirty="0" smtClean="0">
                <a:sym typeface="Arial" pitchFamily="34" charset="0"/>
              </a:rPr>
            </a:br>
            <a:r>
              <a:rPr lang="en-US" dirty="0" smtClean="0">
                <a:sym typeface="Arial" pitchFamily="34" charset="0"/>
              </a:rPr>
              <a:t>purpose built</a:t>
            </a:r>
            <a:br>
              <a:rPr lang="en-US" dirty="0" smtClean="0">
                <a:sym typeface="Arial" pitchFamily="34" charset="0"/>
              </a:rPr>
            </a:br>
            <a:endParaRPr lang="en-US" dirty="0" smtClean="0">
              <a:sym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41313" y="338138"/>
            <a:ext cx="8504237" cy="874712"/>
          </a:xfrm>
        </p:spPr>
        <p:txBody>
          <a:bodyPr/>
          <a:lstStyle/>
          <a:p>
            <a:pPr>
              <a:defRPr/>
            </a:pPr>
            <a:r>
              <a:rPr lang="en-US" smtClean="0"/>
              <a:t>Simplified Storage and Server Provisioning</a:t>
            </a:r>
            <a:endParaRPr lang="en-US"/>
          </a:p>
        </p:txBody>
      </p:sp>
      <p:sp>
        <p:nvSpPr>
          <p:cNvPr id="36866" name="Content Placeholder 2"/>
          <p:cNvSpPr>
            <a:spLocks noGrp="1"/>
          </p:cNvSpPr>
          <p:nvPr>
            <p:ph type="body" sz="quarter" idx="10"/>
          </p:nvPr>
        </p:nvSpPr>
        <p:spPr>
          <a:xfrm>
            <a:off x="365125" y="1371600"/>
            <a:ext cx="5281613" cy="4754563"/>
          </a:xfrm>
        </p:spPr>
        <p:txBody>
          <a:bodyPr/>
          <a:lstStyle/>
          <a:p>
            <a:r>
              <a:rPr lang="en-US" sz="2400" smtClean="0"/>
              <a:t>3PAR Rapid Provisioning</a:t>
            </a:r>
          </a:p>
          <a:p>
            <a:pPr lvl="1">
              <a:spcBef>
                <a:spcPts val="600"/>
              </a:spcBef>
              <a:buFont typeface="Arial" charset="0"/>
              <a:buChar char="•"/>
            </a:pPr>
            <a:r>
              <a:rPr lang="en-US" sz="1800" smtClean="0"/>
              <a:t>Seconds to provision storage with no pre-planning</a:t>
            </a:r>
          </a:p>
          <a:p>
            <a:pPr lvl="1">
              <a:spcBef>
                <a:spcPts val="600"/>
              </a:spcBef>
              <a:buFont typeface="Arial" charset="0"/>
              <a:buChar char="•"/>
            </a:pPr>
            <a:r>
              <a:rPr lang="en-US" sz="1800" smtClean="0"/>
              <a:t>Self-configuring and auto load-balanced storage volumes</a:t>
            </a:r>
          </a:p>
          <a:p>
            <a:pPr lvl="1">
              <a:spcBef>
                <a:spcPts val="600"/>
              </a:spcBef>
              <a:buFont typeface="Arial" charset="0"/>
              <a:buChar char="•"/>
            </a:pPr>
            <a:r>
              <a:rPr lang="en-US" sz="1800" smtClean="0"/>
              <a:t>Labor-intensive and careful planning eliminated</a:t>
            </a:r>
          </a:p>
          <a:p>
            <a:pPr lvl="1">
              <a:buFont typeface="Arial" charset="0"/>
              <a:buChar char="•"/>
            </a:pPr>
            <a:endParaRPr lang="en-US" sz="1800" smtClean="0"/>
          </a:p>
        </p:txBody>
      </p:sp>
      <p:pic>
        <p:nvPicPr>
          <p:cNvPr id="36867" name="Picture 5" descr="stopwatch.png"/>
          <p:cNvPicPr>
            <a:picLocks noChangeAspect="1"/>
          </p:cNvPicPr>
          <p:nvPr/>
        </p:nvPicPr>
        <p:blipFill>
          <a:blip r:embed="rId3" cstate="print"/>
          <a:srcRect/>
          <a:stretch>
            <a:fillRect/>
          </a:stretch>
        </p:blipFill>
        <p:spPr bwMode="auto">
          <a:xfrm>
            <a:off x="5410200" y="1524000"/>
            <a:ext cx="2713038"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3332" name="Rectangle 4"/>
          <p:cNvSpPr>
            <a:spLocks noGrp="1" noChangeArrowheads="1"/>
          </p:cNvSpPr>
          <p:nvPr>
            <p:ph type="title"/>
          </p:nvPr>
        </p:nvSpPr>
        <p:spPr>
          <a:xfrm>
            <a:off x="339725" y="338138"/>
            <a:ext cx="8504238" cy="439737"/>
          </a:xfrm>
        </p:spPr>
        <p:txBody>
          <a:bodyPr/>
          <a:lstStyle/>
          <a:p>
            <a:pPr>
              <a:defRPr/>
            </a:pPr>
            <a:r>
              <a:rPr lang="en-US" smtClean="0"/>
              <a:t>Physical Disk – Chunklets (256 MB)</a:t>
            </a:r>
            <a:endParaRPr lang="en-US"/>
          </a:p>
        </p:txBody>
      </p:sp>
      <p:sp>
        <p:nvSpPr>
          <p:cNvPr id="45058" name="Oval 7"/>
          <p:cNvSpPr>
            <a:spLocks noChangeArrowheads="1"/>
          </p:cNvSpPr>
          <p:nvPr/>
        </p:nvSpPr>
        <p:spPr bwMode="auto">
          <a:xfrm>
            <a:off x="4038600" y="1995488"/>
            <a:ext cx="3276600" cy="609600"/>
          </a:xfrm>
          <a:prstGeom prst="ellipse">
            <a:avLst/>
          </a:prstGeom>
          <a:noFill/>
          <a:ln w="38100">
            <a:solidFill>
              <a:schemeClr val="accent1"/>
            </a:solidFill>
            <a:round/>
            <a:headEnd/>
            <a:tailEnd/>
          </a:ln>
        </p:spPr>
        <p:txBody>
          <a:bodyPr anchor="ctr">
            <a:spAutoFit/>
          </a:bodyPr>
          <a:lstStyle/>
          <a:p>
            <a:endParaRPr lang="en-US">
              <a:latin typeface="Futura Bk"/>
            </a:endParaRPr>
          </a:p>
        </p:txBody>
      </p:sp>
      <p:sp>
        <p:nvSpPr>
          <p:cNvPr id="1763336" name="Text Box 8"/>
          <p:cNvSpPr txBox="1">
            <a:spLocks noChangeArrowheads="1"/>
          </p:cNvSpPr>
          <p:nvPr/>
        </p:nvSpPr>
        <p:spPr bwMode="auto">
          <a:xfrm>
            <a:off x="609600" y="1281113"/>
            <a:ext cx="457200" cy="409575"/>
          </a:xfrm>
          <a:prstGeom prst="rect">
            <a:avLst/>
          </a:prstGeom>
          <a:noFill/>
          <a:ln w="12700">
            <a:solidFill>
              <a:srgbClr val="FF0000"/>
            </a:solidFill>
            <a:miter lim="800000"/>
            <a:headEnd/>
            <a:tailEnd/>
          </a:ln>
        </p:spPr>
        <p:txBody>
          <a:bodyPr>
            <a:spAutoFit/>
          </a:bodyPr>
          <a:lstStyle/>
          <a:p>
            <a:pPr>
              <a:spcBef>
                <a:spcPct val="50000"/>
              </a:spcBef>
            </a:pPr>
            <a:r>
              <a:rPr lang="en-US" sz="2000">
                <a:latin typeface="Futura Bk"/>
              </a:rPr>
              <a:t>C</a:t>
            </a:r>
          </a:p>
        </p:txBody>
      </p:sp>
      <p:sp>
        <p:nvSpPr>
          <p:cNvPr id="1763337" name="Text Box 9"/>
          <p:cNvSpPr txBox="1">
            <a:spLocks noChangeArrowheads="1"/>
          </p:cNvSpPr>
          <p:nvPr/>
        </p:nvSpPr>
        <p:spPr bwMode="auto">
          <a:xfrm>
            <a:off x="1143000" y="1354138"/>
            <a:ext cx="3048000" cy="336550"/>
          </a:xfrm>
          <a:prstGeom prst="rect">
            <a:avLst/>
          </a:prstGeom>
          <a:noFill/>
          <a:ln w="9525">
            <a:noFill/>
            <a:miter lim="800000"/>
            <a:headEnd/>
            <a:tailEnd/>
          </a:ln>
        </p:spPr>
        <p:txBody>
          <a:bodyPr>
            <a:spAutoFit/>
          </a:bodyPr>
          <a:lstStyle/>
          <a:p>
            <a:pPr>
              <a:spcBef>
                <a:spcPct val="50000"/>
              </a:spcBef>
            </a:pPr>
            <a:r>
              <a:rPr lang="en-US" sz="1600">
                <a:latin typeface="Futura Bk"/>
              </a:rPr>
              <a:t>= 256 MB Data Chunklet</a:t>
            </a:r>
          </a:p>
        </p:txBody>
      </p:sp>
      <p:sp>
        <p:nvSpPr>
          <p:cNvPr id="1763338" name="Text Box 10"/>
          <p:cNvSpPr txBox="1">
            <a:spLocks noChangeArrowheads="1"/>
          </p:cNvSpPr>
          <p:nvPr/>
        </p:nvSpPr>
        <p:spPr bwMode="auto">
          <a:xfrm>
            <a:off x="457200" y="1890713"/>
            <a:ext cx="609600" cy="409575"/>
          </a:xfrm>
          <a:prstGeom prst="rect">
            <a:avLst/>
          </a:prstGeom>
          <a:noFill/>
          <a:ln w="12700">
            <a:solidFill>
              <a:srgbClr val="FF0000"/>
            </a:solidFill>
            <a:miter lim="800000"/>
            <a:headEnd/>
            <a:tailEnd/>
          </a:ln>
        </p:spPr>
        <p:txBody>
          <a:bodyPr>
            <a:spAutoFit/>
          </a:bodyPr>
          <a:lstStyle/>
          <a:p>
            <a:pPr>
              <a:spcBef>
                <a:spcPct val="50000"/>
              </a:spcBef>
            </a:pPr>
            <a:r>
              <a:rPr lang="en-US" sz="2000">
                <a:latin typeface="Futura Bk"/>
              </a:rPr>
              <a:t>SC</a:t>
            </a:r>
          </a:p>
        </p:txBody>
      </p:sp>
      <p:sp>
        <p:nvSpPr>
          <p:cNvPr id="1763339" name="Text Box 11"/>
          <p:cNvSpPr txBox="1">
            <a:spLocks noChangeArrowheads="1"/>
          </p:cNvSpPr>
          <p:nvPr/>
        </p:nvSpPr>
        <p:spPr bwMode="auto">
          <a:xfrm>
            <a:off x="1143000" y="1963738"/>
            <a:ext cx="3048000" cy="336550"/>
          </a:xfrm>
          <a:prstGeom prst="rect">
            <a:avLst/>
          </a:prstGeom>
          <a:noFill/>
          <a:ln w="9525">
            <a:noFill/>
            <a:miter lim="800000"/>
            <a:headEnd/>
            <a:tailEnd/>
          </a:ln>
        </p:spPr>
        <p:txBody>
          <a:bodyPr>
            <a:spAutoFit/>
          </a:bodyPr>
          <a:lstStyle/>
          <a:p>
            <a:pPr>
              <a:spcBef>
                <a:spcPct val="50000"/>
              </a:spcBef>
            </a:pPr>
            <a:r>
              <a:rPr lang="en-US" sz="1600">
                <a:latin typeface="Futura Bk"/>
              </a:rPr>
              <a:t>= 256 MB Spare Chunklet</a:t>
            </a:r>
          </a:p>
        </p:txBody>
      </p:sp>
      <p:sp>
        <p:nvSpPr>
          <p:cNvPr id="1763340" name="Text Box 12"/>
          <p:cNvSpPr txBox="1">
            <a:spLocks noChangeArrowheads="1"/>
          </p:cNvSpPr>
          <p:nvPr/>
        </p:nvSpPr>
        <p:spPr bwMode="auto">
          <a:xfrm>
            <a:off x="4876800" y="3395663"/>
            <a:ext cx="457200" cy="409575"/>
          </a:xfrm>
          <a:prstGeom prst="rect">
            <a:avLst/>
          </a:prstGeom>
          <a:noFill/>
          <a:ln w="12700">
            <a:solidFill>
              <a:srgbClr val="FF0000"/>
            </a:solidFill>
            <a:miter lim="800000"/>
            <a:headEnd/>
            <a:tailEnd/>
          </a:ln>
        </p:spPr>
        <p:txBody>
          <a:bodyPr>
            <a:spAutoFit/>
          </a:bodyPr>
          <a:lstStyle/>
          <a:p>
            <a:pPr>
              <a:spcBef>
                <a:spcPct val="50000"/>
              </a:spcBef>
            </a:pPr>
            <a:r>
              <a:rPr lang="en-US" sz="2000">
                <a:latin typeface="Futura Bk"/>
              </a:rPr>
              <a:t>C</a:t>
            </a:r>
          </a:p>
        </p:txBody>
      </p:sp>
      <p:sp>
        <p:nvSpPr>
          <p:cNvPr id="1763341" name="Text Box 13"/>
          <p:cNvSpPr txBox="1">
            <a:spLocks noChangeArrowheads="1"/>
          </p:cNvSpPr>
          <p:nvPr/>
        </p:nvSpPr>
        <p:spPr bwMode="auto">
          <a:xfrm>
            <a:off x="5791200" y="3395663"/>
            <a:ext cx="457200" cy="409575"/>
          </a:xfrm>
          <a:prstGeom prst="rect">
            <a:avLst/>
          </a:prstGeom>
          <a:noFill/>
          <a:ln w="12700">
            <a:solidFill>
              <a:srgbClr val="FF0000"/>
            </a:solidFill>
            <a:miter lim="800000"/>
            <a:headEnd/>
            <a:tailEnd/>
          </a:ln>
        </p:spPr>
        <p:txBody>
          <a:bodyPr>
            <a:spAutoFit/>
          </a:bodyPr>
          <a:lstStyle/>
          <a:p>
            <a:pPr>
              <a:spcBef>
                <a:spcPct val="50000"/>
              </a:spcBef>
            </a:pPr>
            <a:r>
              <a:rPr lang="en-US" sz="2000">
                <a:latin typeface="Futura Bk"/>
              </a:rPr>
              <a:t>C</a:t>
            </a:r>
          </a:p>
        </p:txBody>
      </p:sp>
      <p:sp>
        <p:nvSpPr>
          <p:cNvPr id="1763342" name="Text Box 14"/>
          <p:cNvSpPr txBox="1">
            <a:spLocks noChangeArrowheads="1"/>
          </p:cNvSpPr>
          <p:nvPr/>
        </p:nvSpPr>
        <p:spPr bwMode="auto">
          <a:xfrm>
            <a:off x="4419600" y="2795588"/>
            <a:ext cx="457200" cy="409575"/>
          </a:xfrm>
          <a:prstGeom prst="rect">
            <a:avLst/>
          </a:prstGeom>
          <a:noFill/>
          <a:ln w="12700">
            <a:solidFill>
              <a:srgbClr val="FF0000"/>
            </a:solidFill>
            <a:miter lim="800000"/>
            <a:headEnd/>
            <a:tailEnd/>
          </a:ln>
        </p:spPr>
        <p:txBody>
          <a:bodyPr>
            <a:spAutoFit/>
          </a:bodyPr>
          <a:lstStyle/>
          <a:p>
            <a:pPr>
              <a:spcBef>
                <a:spcPct val="50000"/>
              </a:spcBef>
            </a:pPr>
            <a:r>
              <a:rPr lang="en-US" sz="2000">
                <a:latin typeface="Futura Bk"/>
              </a:rPr>
              <a:t>C</a:t>
            </a:r>
          </a:p>
        </p:txBody>
      </p:sp>
      <p:sp>
        <p:nvSpPr>
          <p:cNvPr id="1763343" name="Text Box 15"/>
          <p:cNvSpPr txBox="1">
            <a:spLocks noChangeArrowheads="1"/>
          </p:cNvSpPr>
          <p:nvPr/>
        </p:nvSpPr>
        <p:spPr bwMode="auto">
          <a:xfrm>
            <a:off x="5029200" y="2795588"/>
            <a:ext cx="457200" cy="409575"/>
          </a:xfrm>
          <a:prstGeom prst="rect">
            <a:avLst/>
          </a:prstGeom>
          <a:noFill/>
          <a:ln w="12700">
            <a:solidFill>
              <a:srgbClr val="FF0000"/>
            </a:solidFill>
            <a:miter lim="800000"/>
            <a:headEnd/>
            <a:tailEnd/>
          </a:ln>
        </p:spPr>
        <p:txBody>
          <a:bodyPr>
            <a:spAutoFit/>
          </a:bodyPr>
          <a:lstStyle/>
          <a:p>
            <a:pPr>
              <a:spcBef>
                <a:spcPct val="50000"/>
              </a:spcBef>
            </a:pPr>
            <a:r>
              <a:rPr lang="en-US" sz="2000">
                <a:latin typeface="Futura Bk"/>
              </a:rPr>
              <a:t>C</a:t>
            </a:r>
          </a:p>
        </p:txBody>
      </p:sp>
      <p:sp>
        <p:nvSpPr>
          <p:cNvPr id="1763344" name="Text Box 16"/>
          <p:cNvSpPr txBox="1">
            <a:spLocks noChangeArrowheads="1"/>
          </p:cNvSpPr>
          <p:nvPr/>
        </p:nvSpPr>
        <p:spPr bwMode="auto">
          <a:xfrm>
            <a:off x="5638800" y="2795588"/>
            <a:ext cx="457200" cy="409575"/>
          </a:xfrm>
          <a:prstGeom prst="rect">
            <a:avLst/>
          </a:prstGeom>
          <a:noFill/>
          <a:ln w="12700">
            <a:solidFill>
              <a:srgbClr val="FF0000"/>
            </a:solidFill>
            <a:miter lim="800000"/>
            <a:headEnd/>
            <a:tailEnd/>
          </a:ln>
        </p:spPr>
        <p:txBody>
          <a:bodyPr>
            <a:spAutoFit/>
          </a:bodyPr>
          <a:lstStyle/>
          <a:p>
            <a:pPr>
              <a:spcBef>
                <a:spcPct val="50000"/>
              </a:spcBef>
            </a:pPr>
            <a:r>
              <a:rPr lang="en-US" sz="2000">
                <a:latin typeface="Futura Bk"/>
              </a:rPr>
              <a:t>C</a:t>
            </a:r>
          </a:p>
        </p:txBody>
      </p:sp>
      <p:sp>
        <p:nvSpPr>
          <p:cNvPr id="1763345" name="Text Box 17"/>
          <p:cNvSpPr txBox="1">
            <a:spLocks noChangeArrowheads="1"/>
          </p:cNvSpPr>
          <p:nvPr/>
        </p:nvSpPr>
        <p:spPr bwMode="auto">
          <a:xfrm>
            <a:off x="6248400" y="2795588"/>
            <a:ext cx="457200" cy="409575"/>
          </a:xfrm>
          <a:prstGeom prst="rect">
            <a:avLst/>
          </a:prstGeom>
          <a:noFill/>
          <a:ln w="12700">
            <a:solidFill>
              <a:srgbClr val="FF0000"/>
            </a:solidFill>
            <a:miter lim="800000"/>
            <a:headEnd/>
            <a:tailEnd/>
          </a:ln>
        </p:spPr>
        <p:txBody>
          <a:bodyPr>
            <a:spAutoFit/>
          </a:bodyPr>
          <a:lstStyle/>
          <a:p>
            <a:pPr>
              <a:spcBef>
                <a:spcPct val="50000"/>
              </a:spcBef>
            </a:pPr>
            <a:r>
              <a:rPr lang="en-US" sz="2000">
                <a:latin typeface="Futura Bk"/>
              </a:rPr>
              <a:t>C</a:t>
            </a:r>
          </a:p>
        </p:txBody>
      </p:sp>
      <p:sp>
        <p:nvSpPr>
          <p:cNvPr id="45069" name="Text Box 18"/>
          <p:cNvSpPr txBox="1">
            <a:spLocks noChangeArrowheads="1"/>
          </p:cNvSpPr>
          <p:nvPr/>
        </p:nvSpPr>
        <p:spPr bwMode="auto">
          <a:xfrm>
            <a:off x="4038600" y="3867150"/>
            <a:ext cx="3200400" cy="523875"/>
          </a:xfrm>
          <a:prstGeom prst="rect">
            <a:avLst/>
          </a:prstGeom>
          <a:noFill/>
          <a:ln w="9525">
            <a:noFill/>
            <a:miter lim="800000"/>
            <a:headEnd/>
            <a:tailEnd/>
          </a:ln>
        </p:spPr>
        <p:txBody>
          <a:bodyPr>
            <a:spAutoFit/>
          </a:bodyPr>
          <a:lstStyle/>
          <a:p>
            <a:pPr algn="ctr">
              <a:spcBef>
                <a:spcPct val="50000"/>
              </a:spcBef>
            </a:pPr>
            <a:r>
              <a:rPr lang="en-US" sz="2800">
                <a:latin typeface="Futura Bk"/>
              </a:rPr>
              <a:t>Physical Disk</a:t>
            </a:r>
          </a:p>
        </p:txBody>
      </p:sp>
      <p:sp>
        <p:nvSpPr>
          <p:cNvPr id="1763347" name="Text Box 19"/>
          <p:cNvSpPr txBox="1">
            <a:spLocks noChangeArrowheads="1"/>
          </p:cNvSpPr>
          <p:nvPr/>
        </p:nvSpPr>
        <p:spPr bwMode="auto">
          <a:xfrm>
            <a:off x="6019800" y="4648200"/>
            <a:ext cx="609600" cy="409575"/>
          </a:xfrm>
          <a:prstGeom prst="rect">
            <a:avLst/>
          </a:prstGeom>
          <a:noFill/>
          <a:ln w="12700">
            <a:solidFill>
              <a:srgbClr val="FF0000"/>
            </a:solidFill>
            <a:miter lim="800000"/>
            <a:headEnd/>
            <a:tailEnd/>
          </a:ln>
        </p:spPr>
        <p:txBody>
          <a:bodyPr>
            <a:spAutoFit/>
          </a:bodyPr>
          <a:lstStyle/>
          <a:p>
            <a:pPr>
              <a:spcBef>
                <a:spcPct val="50000"/>
              </a:spcBef>
            </a:pPr>
            <a:r>
              <a:rPr lang="en-US" sz="2000">
                <a:latin typeface="Futura Bk"/>
              </a:rPr>
              <a:t>SC</a:t>
            </a:r>
          </a:p>
        </p:txBody>
      </p:sp>
      <p:sp>
        <p:nvSpPr>
          <p:cNvPr id="1763348" name="Text Box 20"/>
          <p:cNvSpPr txBox="1">
            <a:spLocks noChangeArrowheads="1"/>
          </p:cNvSpPr>
          <p:nvPr/>
        </p:nvSpPr>
        <p:spPr bwMode="auto">
          <a:xfrm>
            <a:off x="5257800" y="4648200"/>
            <a:ext cx="609600" cy="409575"/>
          </a:xfrm>
          <a:prstGeom prst="rect">
            <a:avLst/>
          </a:prstGeom>
          <a:noFill/>
          <a:ln w="12700">
            <a:solidFill>
              <a:srgbClr val="FF0000"/>
            </a:solidFill>
            <a:miter lim="800000"/>
            <a:headEnd/>
            <a:tailEnd/>
          </a:ln>
        </p:spPr>
        <p:txBody>
          <a:bodyPr>
            <a:spAutoFit/>
          </a:bodyPr>
          <a:lstStyle/>
          <a:p>
            <a:pPr>
              <a:spcBef>
                <a:spcPct val="50000"/>
              </a:spcBef>
            </a:pPr>
            <a:r>
              <a:rPr lang="en-US" sz="2000">
                <a:latin typeface="Futura Bk"/>
              </a:rPr>
              <a:t>SC</a:t>
            </a:r>
          </a:p>
        </p:txBody>
      </p:sp>
      <p:sp>
        <p:nvSpPr>
          <p:cNvPr id="1763349" name="Text Box 21"/>
          <p:cNvSpPr txBox="1">
            <a:spLocks noChangeArrowheads="1"/>
          </p:cNvSpPr>
          <p:nvPr/>
        </p:nvSpPr>
        <p:spPr bwMode="auto">
          <a:xfrm>
            <a:off x="4495800" y="4648200"/>
            <a:ext cx="609600" cy="409575"/>
          </a:xfrm>
          <a:prstGeom prst="rect">
            <a:avLst/>
          </a:prstGeom>
          <a:noFill/>
          <a:ln w="12700">
            <a:solidFill>
              <a:srgbClr val="FF0000"/>
            </a:solidFill>
            <a:miter lim="800000"/>
            <a:headEnd/>
            <a:tailEnd/>
          </a:ln>
        </p:spPr>
        <p:txBody>
          <a:bodyPr>
            <a:spAutoFit/>
          </a:bodyPr>
          <a:lstStyle/>
          <a:p>
            <a:pPr>
              <a:spcBef>
                <a:spcPct val="50000"/>
              </a:spcBef>
            </a:pPr>
            <a:r>
              <a:rPr lang="en-US" sz="2000">
                <a:latin typeface="Futura Bk"/>
              </a:rPr>
              <a:t>SC</a:t>
            </a:r>
          </a:p>
        </p:txBody>
      </p:sp>
      <p:sp>
        <p:nvSpPr>
          <p:cNvPr id="45073" name="Text Box 23"/>
          <p:cNvSpPr txBox="1">
            <a:spLocks noChangeArrowheads="1"/>
          </p:cNvSpPr>
          <p:nvPr/>
        </p:nvSpPr>
        <p:spPr bwMode="auto">
          <a:xfrm>
            <a:off x="431800" y="3810000"/>
            <a:ext cx="3530600" cy="1570038"/>
          </a:xfrm>
          <a:prstGeom prst="rect">
            <a:avLst/>
          </a:prstGeom>
          <a:noFill/>
          <a:ln w="9525">
            <a:noFill/>
            <a:miter lim="800000"/>
            <a:headEnd/>
            <a:tailEnd/>
          </a:ln>
        </p:spPr>
        <p:txBody>
          <a:bodyPr>
            <a:spAutoFit/>
          </a:bodyPr>
          <a:lstStyle/>
          <a:p>
            <a:pPr>
              <a:spcBef>
                <a:spcPct val="50000"/>
              </a:spcBef>
            </a:pPr>
            <a:r>
              <a:rPr lang="en-US" sz="2400">
                <a:latin typeface="Futura Bk"/>
              </a:rPr>
              <a:t>Each InServ Physical disk is initialized with data chunklets and spare chunklets</a:t>
            </a:r>
          </a:p>
        </p:txBody>
      </p:sp>
      <p:sp>
        <p:nvSpPr>
          <p:cNvPr id="45074" name="Oval 24"/>
          <p:cNvSpPr>
            <a:spLocks noChangeArrowheads="1"/>
          </p:cNvSpPr>
          <p:nvPr/>
        </p:nvSpPr>
        <p:spPr bwMode="auto">
          <a:xfrm>
            <a:off x="4038600" y="5105400"/>
            <a:ext cx="3276600" cy="609600"/>
          </a:xfrm>
          <a:prstGeom prst="ellipse">
            <a:avLst/>
          </a:prstGeom>
          <a:noFill/>
          <a:ln w="38100">
            <a:solidFill>
              <a:schemeClr val="accent1"/>
            </a:solidFill>
            <a:round/>
            <a:headEnd/>
            <a:tailEnd/>
          </a:ln>
        </p:spPr>
        <p:txBody>
          <a:bodyPr anchor="ctr">
            <a:spAutoFit/>
          </a:bodyPr>
          <a:lstStyle/>
          <a:p>
            <a:endParaRPr lang="en-US">
              <a:latin typeface="Futura Bk"/>
            </a:endParaRPr>
          </a:p>
        </p:txBody>
      </p:sp>
      <p:sp>
        <p:nvSpPr>
          <p:cNvPr id="45075" name="Line 25"/>
          <p:cNvSpPr>
            <a:spLocks noChangeShapeType="1"/>
          </p:cNvSpPr>
          <p:nvPr/>
        </p:nvSpPr>
        <p:spPr bwMode="auto">
          <a:xfrm>
            <a:off x="4038600" y="2300288"/>
            <a:ext cx="0" cy="3109912"/>
          </a:xfrm>
          <a:prstGeom prst="line">
            <a:avLst/>
          </a:prstGeom>
          <a:noFill/>
          <a:ln w="57150">
            <a:solidFill>
              <a:schemeClr val="accent1"/>
            </a:solidFill>
            <a:round/>
            <a:headEnd/>
            <a:tailEnd/>
          </a:ln>
        </p:spPr>
        <p:txBody>
          <a:bodyPr>
            <a:spAutoFit/>
          </a:bodyPr>
          <a:lstStyle/>
          <a:p>
            <a:endParaRPr lang="en-US"/>
          </a:p>
        </p:txBody>
      </p:sp>
      <p:sp>
        <p:nvSpPr>
          <p:cNvPr id="45076" name="Line 26"/>
          <p:cNvSpPr>
            <a:spLocks noChangeShapeType="1"/>
          </p:cNvSpPr>
          <p:nvPr/>
        </p:nvSpPr>
        <p:spPr bwMode="auto">
          <a:xfrm>
            <a:off x="7315200" y="2300288"/>
            <a:ext cx="0" cy="3109912"/>
          </a:xfrm>
          <a:prstGeom prst="line">
            <a:avLst/>
          </a:prstGeom>
          <a:noFill/>
          <a:ln w="57150">
            <a:solidFill>
              <a:schemeClr val="accent1"/>
            </a:solidFill>
            <a:round/>
            <a:headEnd/>
            <a:tailEnd/>
          </a:ln>
        </p:spPr>
        <p:txBody>
          <a:bodyPr>
            <a:spAutoFit/>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63336"/>
                                        </p:tgtEl>
                                        <p:attrNameLst>
                                          <p:attrName>style.visibility</p:attrName>
                                        </p:attrNameLst>
                                      </p:cBhvr>
                                      <p:to>
                                        <p:strVal val="visible"/>
                                      </p:to>
                                    </p:set>
                                    <p:anim calcmode="lin" valueType="num">
                                      <p:cBhvr additive="base">
                                        <p:cTn id="7" dur="500" fill="hold"/>
                                        <p:tgtEl>
                                          <p:spTgt spid="1763336"/>
                                        </p:tgtEl>
                                        <p:attrNameLst>
                                          <p:attrName>ppt_x</p:attrName>
                                        </p:attrNameLst>
                                      </p:cBhvr>
                                      <p:tavLst>
                                        <p:tav tm="0">
                                          <p:val>
                                            <p:strVal val="#ppt_x"/>
                                          </p:val>
                                        </p:tav>
                                        <p:tav tm="100000">
                                          <p:val>
                                            <p:strVal val="#ppt_x"/>
                                          </p:val>
                                        </p:tav>
                                      </p:tavLst>
                                    </p:anim>
                                    <p:anim calcmode="lin" valueType="num">
                                      <p:cBhvr additive="base">
                                        <p:cTn id="8" dur="500" fill="hold"/>
                                        <p:tgtEl>
                                          <p:spTgt spid="17633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63337"/>
                                        </p:tgtEl>
                                        <p:attrNameLst>
                                          <p:attrName>style.visibility</p:attrName>
                                        </p:attrNameLst>
                                      </p:cBhvr>
                                      <p:to>
                                        <p:strVal val="visible"/>
                                      </p:to>
                                    </p:set>
                                    <p:anim calcmode="lin" valueType="num">
                                      <p:cBhvr additive="base">
                                        <p:cTn id="11" dur="500" fill="hold"/>
                                        <p:tgtEl>
                                          <p:spTgt spid="1763337"/>
                                        </p:tgtEl>
                                        <p:attrNameLst>
                                          <p:attrName>ppt_x</p:attrName>
                                        </p:attrNameLst>
                                      </p:cBhvr>
                                      <p:tavLst>
                                        <p:tav tm="0">
                                          <p:val>
                                            <p:strVal val="#ppt_x"/>
                                          </p:val>
                                        </p:tav>
                                        <p:tav tm="100000">
                                          <p:val>
                                            <p:strVal val="#ppt_x"/>
                                          </p:val>
                                        </p:tav>
                                      </p:tavLst>
                                    </p:anim>
                                    <p:anim calcmode="lin" valueType="num">
                                      <p:cBhvr additive="base">
                                        <p:cTn id="12" dur="500" fill="hold"/>
                                        <p:tgtEl>
                                          <p:spTgt spid="176333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63339"/>
                                        </p:tgtEl>
                                        <p:attrNameLst>
                                          <p:attrName>style.visibility</p:attrName>
                                        </p:attrNameLst>
                                      </p:cBhvr>
                                      <p:to>
                                        <p:strVal val="visible"/>
                                      </p:to>
                                    </p:set>
                                    <p:anim calcmode="lin" valueType="num">
                                      <p:cBhvr additive="base">
                                        <p:cTn id="15" dur="500" fill="hold"/>
                                        <p:tgtEl>
                                          <p:spTgt spid="1763339"/>
                                        </p:tgtEl>
                                        <p:attrNameLst>
                                          <p:attrName>ppt_x</p:attrName>
                                        </p:attrNameLst>
                                      </p:cBhvr>
                                      <p:tavLst>
                                        <p:tav tm="0">
                                          <p:val>
                                            <p:strVal val="#ppt_x"/>
                                          </p:val>
                                        </p:tav>
                                        <p:tav tm="100000">
                                          <p:val>
                                            <p:strVal val="#ppt_x"/>
                                          </p:val>
                                        </p:tav>
                                      </p:tavLst>
                                    </p:anim>
                                    <p:anim calcmode="lin" valueType="num">
                                      <p:cBhvr additive="base">
                                        <p:cTn id="16" dur="500" fill="hold"/>
                                        <p:tgtEl>
                                          <p:spTgt spid="176333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63338"/>
                                        </p:tgtEl>
                                        <p:attrNameLst>
                                          <p:attrName>style.visibility</p:attrName>
                                        </p:attrNameLst>
                                      </p:cBhvr>
                                      <p:to>
                                        <p:strVal val="visible"/>
                                      </p:to>
                                    </p:set>
                                    <p:anim calcmode="lin" valueType="num">
                                      <p:cBhvr additive="base">
                                        <p:cTn id="19" dur="500" fill="hold"/>
                                        <p:tgtEl>
                                          <p:spTgt spid="1763338"/>
                                        </p:tgtEl>
                                        <p:attrNameLst>
                                          <p:attrName>ppt_x</p:attrName>
                                        </p:attrNameLst>
                                      </p:cBhvr>
                                      <p:tavLst>
                                        <p:tav tm="0">
                                          <p:val>
                                            <p:strVal val="#ppt_x"/>
                                          </p:val>
                                        </p:tav>
                                        <p:tav tm="100000">
                                          <p:val>
                                            <p:strVal val="#ppt_x"/>
                                          </p:val>
                                        </p:tav>
                                      </p:tavLst>
                                    </p:anim>
                                    <p:anim calcmode="lin" valueType="num">
                                      <p:cBhvr additive="base">
                                        <p:cTn id="20" dur="500" fill="hold"/>
                                        <p:tgtEl>
                                          <p:spTgt spid="176333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63340"/>
                                        </p:tgtEl>
                                        <p:attrNameLst>
                                          <p:attrName>style.visibility</p:attrName>
                                        </p:attrNameLst>
                                      </p:cBhvr>
                                      <p:to>
                                        <p:strVal val="visible"/>
                                      </p:to>
                                    </p:set>
                                    <p:anim calcmode="lin" valueType="num">
                                      <p:cBhvr additive="base">
                                        <p:cTn id="23" dur="500" fill="hold"/>
                                        <p:tgtEl>
                                          <p:spTgt spid="1763340"/>
                                        </p:tgtEl>
                                        <p:attrNameLst>
                                          <p:attrName>ppt_x</p:attrName>
                                        </p:attrNameLst>
                                      </p:cBhvr>
                                      <p:tavLst>
                                        <p:tav tm="0">
                                          <p:val>
                                            <p:strVal val="#ppt_x"/>
                                          </p:val>
                                        </p:tav>
                                        <p:tav tm="100000">
                                          <p:val>
                                            <p:strVal val="#ppt_x"/>
                                          </p:val>
                                        </p:tav>
                                      </p:tavLst>
                                    </p:anim>
                                    <p:anim calcmode="lin" valueType="num">
                                      <p:cBhvr additive="base">
                                        <p:cTn id="24" dur="500" fill="hold"/>
                                        <p:tgtEl>
                                          <p:spTgt spid="176334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763341"/>
                                        </p:tgtEl>
                                        <p:attrNameLst>
                                          <p:attrName>style.visibility</p:attrName>
                                        </p:attrNameLst>
                                      </p:cBhvr>
                                      <p:to>
                                        <p:strVal val="visible"/>
                                      </p:to>
                                    </p:set>
                                    <p:anim calcmode="lin" valueType="num">
                                      <p:cBhvr additive="base">
                                        <p:cTn id="27" dur="500" fill="hold"/>
                                        <p:tgtEl>
                                          <p:spTgt spid="1763341"/>
                                        </p:tgtEl>
                                        <p:attrNameLst>
                                          <p:attrName>ppt_x</p:attrName>
                                        </p:attrNameLst>
                                      </p:cBhvr>
                                      <p:tavLst>
                                        <p:tav tm="0">
                                          <p:val>
                                            <p:strVal val="#ppt_x"/>
                                          </p:val>
                                        </p:tav>
                                        <p:tav tm="100000">
                                          <p:val>
                                            <p:strVal val="#ppt_x"/>
                                          </p:val>
                                        </p:tav>
                                      </p:tavLst>
                                    </p:anim>
                                    <p:anim calcmode="lin" valueType="num">
                                      <p:cBhvr additive="base">
                                        <p:cTn id="28" dur="500" fill="hold"/>
                                        <p:tgtEl>
                                          <p:spTgt spid="176334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63342"/>
                                        </p:tgtEl>
                                        <p:attrNameLst>
                                          <p:attrName>style.visibility</p:attrName>
                                        </p:attrNameLst>
                                      </p:cBhvr>
                                      <p:to>
                                        <p:strVal val="visible"/>
                                      </p:to>
                                    </p:set>
                                    <p:anim calcmode="lin" valueType="num">
                                      <p:cBhvr additive="base">
                                        <p:cTn id="31" dur="500" fill="hold"/>
                                        <p:tgtEl>
                                          <p:spTgt spid="1763342"/>
                                        </p:tgtEl>
                                        <p:attrNameLst>
                                          <p:attrName>ppt_x</p:attrName>
                                        </p:attrNameLst>
                                      </p:cBhvr>
                                      <p:tavLst>
                                        <p:tav tm="0">
                                          <p:val>
                                            <p:strVal val="#ppt_x"/>
                                          </p:val>
                                        </p:tav>
                                        <p:tav tm="100000">
                                          <p:val>
                                            <p:strVal val="#ppt_x"/>
                                          </p:val>
                                        </p:tav>
                                      </p:tavLst>
                                    </p:anim>
                                    <p:anim calcmode="lin" valueType="num">
                                      <p:cBhvr additive="base">
                                        <p:cTn id="32" dur="500" fill="hold"/>
                                        <p:tgtEl>
                                          <p:spTgt spid="176334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763343"/>
                                        </p:tgtEl>
                                        <p:attrNameLst>
                                          <p:attrName>style.visibility</p:attrName>
                                        </p:attrNameLst>
                                      </p:cBhvr>
                                      <p:to>
                                        <p:strVal val="visible"/>
                                      </p:to>
                                    </p:set>
                                    <p:anim calcmode="lin" valueType="num">
                                      <p:cBhvr additive="base">
                                        <p:cTn id="35" dur="500" fill="hold"/>
                                        <p:tgtEl>
                                          <p:spTgt spid="1763343"/>
                                        </p:tgtEl>
                                        <p:attrNameLst>
                                          <p:attrName>ppt_x</p:attrName>
                                        </p:attrNameLst>
                                      </p:cBhvr>
                                      <p:tavLst>
                                        <p:tav tm="0">
                                          <p:val>
                                            <p:strVal val="#ppt_x"/>
                                          </p:val>
                                        </p:tav>
                                        <p:tav tm="100000">
                                          <p:val>
                                            <p:strVal val="#ppt_x"/>
                                          </p:val>
                                        </p:tav>
                                      </p:tavLst>
                                    </p:anim>
                                    <p:anim calcmode="lin" valueType="num">
                                      <p:cBhvr additive="base">
                                        <p:cTn id="36" dur="500" fill="hold"/>
                                        <p:tgtEl>
                                          <p:spTgt spid="176334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763344"/>
                                        </p:tgtEl>
                                        <p:attrNameLst>
                                          <p:attrName>style.visibility</p:attrName>
                                        </p:attrNameLst>
                                      </p:cBhvr>
                                      <p:to>
                                        <p:strVal val="visible"/>
                                      </p:to>
                                    </p:set>
                                    <p:anim calcmode="lin" valueType="num">
                                      <p:cBhvr additive="base">
                                        <p:cTn id="39" dur="500" fill="hold"/>
                                        <p:tgtEl>
                                          <p:spTgt spid="1763344"/>
                                        </p:tgtEl>
                                        <p:attrNameLst>
                                          <p:attrName>ppt_x</p:attrName>
                                        </p:attrNameLst>
                                      </p:cBhvr>
                                      <p:tavLst>
                                        <p:tav tm="0">
                                          <p:val>
                                            <p:strVal val="#ppt_x"/>
                                          </p:val>
                                        </p:tav>
                                        <p:tav tm="100000">
                                          <p:val>
                                            <p:strVal val="#ppt_x"/>
                                          </p:val>
                                        </p:tav>
                                      </p:tavLst>
                                    </p:anim>
                                    <p:anim calcmode="lin" valueType="num">
                                      <p:cBhvr additive="base">
                                        <p:cTn id="40" dur="500" fill="hold"/>
                                        <p:tgtEl>
                                          <p:spTgt spid="176334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763345"/>
                                        </p:tgtEl>
                                        <p:attrNameLst>
                                          <p:attrName>style.visibility</p:attrName>
                                        </p:attrNameLst>
                                      </p:cBhvr>
                                      <p:to>
                                        <p:strVal val="visible"/>
                                      </p:to>
                                    </p:set>
                                    <p:anim calcmode="lin" valueType="num">
                                      <p:cBhvr additive="base">
                                        <p:cTn id="43" dur="500" fill="hold"/>
                                        <p:tgtEl>
                                          <p:spTgt spid="1763345"/>
                                        </p:tgtEl>
                                        <p:attrNameLst>
                                          <p:attrName>ppt_x</p:attrName>
                                        </p:attrNameLst>
                                      </p:cBhvr>
                                      <p:tavLst>
                                        <p:tav tm="0">
                                          <p:val>
                                            <p:strVal val="#ppt_x"/>
                                          </p:val>
                                        </p:tav>
                                        <p:tav tm="100000">
                                          <p:val>
                                            <p:strVal val="#ppt_x"/>
                                          </p:val>
                                        </p:tav>
                                      </p:tavLst>
                                    </p:anim>
                                    <p:anim calcmode="lin" valueType="num">
                                      <p:cBhvr additive="base">
                                        <p:cTn id="44" dur="500" fill="hold"/>
                                        <p:tgtEl>
                                          <p:spTgt spid="176334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63347"/>
                                        </p:tgtEl>
                                        <p:attrNameLst>
                                          <p:attrName>style.visibility</p:attrName>
                                        </p:attrNameLst>
                                      </p:cBhvr>
                                      <p:to>
                                        <p:strVal val="visible"/>
                                      </p:to>
                                    </p:set>
                                    <p:anim calcmode="lin" valueType="num">
                                      <p:cBhvr additive="base">
                                        <p:cTn id="47" dur="500" fill="hold"/>
                                        <p:tgtEl>
                                          <p:spTgt spid="1763347"/>
                                        </p:tgtEl>
                                        <p:attrNameLst>
                                          <p:attrName>ppt_x</p:attrName>
                                        </p:attrNameLst>
                                      </p:cBhvr>
                                      <p:tavLst>
                                        <p:tav tm="0">
                                          <p:val>
                                            <p:strVal val="#ppt_x"/>
                                          </p:val>
                                        </p:tav>
                                        <p:tav tm="100000">
                                          <p:val>
                                            <p:strVal val="#ppt_x"/>
                                          </p:val>
                                        </p:tav>
                                      </p:tavLst>
                                    </p:anim>
                                    <p:anim calcmode="lin" valueType="num">
                                      <p:cBhvr additive="base">
                                        <p:cTn id="48" dur="500" fill="hold"/>
                                        <p:tgtEl>
                                          <p:spTgt spid="176334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763348"/>
                                        </p:tgtEl>
                                        <p:attrNameLst>
                                          <p:attrName>style.visibility</p:attrName>
                                        </p:attrNameLst>
                                      </p:cBhvr>
                                      <p:to>
                                        <p:strVal val="visible"/>
                                      </p:to>
                                    </p:set>
                                    <p:anim calcmode="lin" valueType="num">
                                      <p:cBhvr additive="base">
                                        <p:cTn id="51" dur="500" fill="hold"/>
                                        <p:tgtEl>
                                          <p:spTgt spid="1763348"/>
                                        </p:tgtEl>
                                        <p:attrNameLst>
                                          <p:attrName>ppt_x</p:attrName>
                                        </p:attrNameLst>
                                      </p:cBhvr>
                                      <p:tavLst>
                                        <p:tav tm="0">
                                          <p:val>
                                            <p:strVal val="#ppt_x"/>
                                          </p:val>
                                        </p:tav>
                                        <p:tav tm="100000">
                                          <p:val>
                                            <p:strVal val="#ppt_x"/>
                                          </p:val>
                                        </p:tav>
                                      </p:tavLst>
                                    </p:anim>
                                    <p:anim calcmode="lin" valueType="num">
                                      <p:cBhvr additive="base">
                                        <p:cTn id="52" dur="500" fill="hold"/>
                                        <p:tgtEl>
                                          <p:spTgt spid="176334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763349"/>
                                        </p:tgtEl>
                                        <p:attrNameLst>
                                          <p:attrName>style.visibility</p:attrName>
                                        </p:attrNameLst>
                                      </p:cBhvr>
                                      <p:to>
                                        <p:strVal val="visible"/>
                                      </p:to>
                                    </p:set>
                                    <p:anim calcmode="lin" valueType="num">
                                      <p:cBhvr additive="base">
                                        <p:cTn id="55" dur="500" fill="hold"/>
                                        <p:tgtEl>
                                          <p:spTgt spid="1763349"/>
                                        </p:tgtEl>
                                        <p:attrNameLst>
                                          <p:attrName>ppt_x</p:attrName>
                                        </p:attrNameLst>
                                      </p:cBhvr>
                                      <p:tavLst>
                                        <p:tav tm="0">
                                          <p:val>
                                            <p:strVal val="#ppt_x"/>
                                          </p:val>
                                        </p:tav>
                                        <p:tav tm="100000">
                                          <p:val>
                                            <p:strVal val="#ppt_x"/>
                                          </p:val>
                                        </p:tav>
                                      </p:tavLst>
                                    </p:anim>
                                    <p:anim calcmode="lin" valueType="num">
                                      <p:cBhvr additive="base">
                                        <p:cTn id="56" dur="500" fill="hold"/>
                                        <p:tgtEl>
                                          <p:spTgt spid="17633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3336" grpId="0" animBg="1"/>
      <p:bldP spid="1763337" grpId="0"/>
      <p:bldP spid="1763338" grpId="0" animBg="1"/>
      <p:bldP spid="1763339" grpId="0"/>
      <p:bldP spid="1763340" grpId="0" animBg="1"/>
      <p:bldP spid="1763341" grpId="0" animBg="1"/>
      <p:bldP spid="1763342" grpId="0" animBg="1"/>
      <p:bldP spid="1763343" grpId="0" animBg="1"/>
      <p:bldP spid="1763344" grpId="0" animBg="1"/>
      <p:bldP spid="1763345" grpId="0" animBg="1"/>
      <p:bldP spid="1763347" grpId="0" animBg="1"/>
      <p:bldP spid="1763348" grpId="0" animBg="1"/>
      <p:bldP spid="176334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313" y="338138"/>
            <a:ext cx="8504237" cy="874712"/>
          </a:xfrm>
        </p:spPr>
        <p:txBody>
          <a:bodyPr/>
          <a:lstStyle/>
          <a:p>
            <a:pPr>
              <a:defRPr/>
            </a:pPr>
            <a:r>
              <a:rPr lang="en-US" dirty="0" err="1" smtClean="0"/>
              <a:t>Chunklets</a:t>
            </a:r>
            <a:r>
              <a:rPr lang="en-US" dirty="0" smtClean="0"/>
              <a:t> are Automatically Grouped by Drive Rotational </a:t>
            </a:r>
            <a:r>
              <a:rPr lang="en-US" dirty="0" err="1" smtClean="0"/>
              <a:t>SpeeD</a:t>
            </a:r>
            <a:endParaRPr lang="en-US" dirty="0"/>
          </a:p>
        </p:txBody>
      </p:sp>
      <p:sp>
        <p:nvSpPr>
          <p:cNvPr id="52226" name="Content Placeholder 2"/>
          <p:cNvSpPr>
            <a:spLocks noGrp="1"/>
          </p:cNvSpPr>
          <p:nvPr>
            <p:ph type="body" sz="quarter" idx="10"/>
          </p:nvPr>
        </p:nvSpPr>
        <p:spPr>
          <a:xfrm>
            <a:off x="365125" y="1738313"/>
            <a:ext cx="4427538" cy="4387850"/>
          </a:xfrm>
        </p:spPr>
        <p:txBody>
          <a:bodyPr/>
          <a:lstStyle/>
          <a:p>
            <a:r>
              <a:rPr lang="en-US" dirty="0" smtClean="0"/>
              <a:t>SATA (</a:t>
            </a:r>
            <a:r>
              <a:rPr lang="en-US" dirty="0" err="1" smtClean="0"/>
              <a:t>Nearline</a:t>
            </a:r>
            <a:r>
              <a:rPr lang="en-US" dirty="0" smtClean="0"/>
              <a:t>) disks are usually the biggest group(depends on configuration)</a:t>
            </a:r>
          </a:p>
          <a:p>
            <a:endParaRPr lang="en-US" dirty="0" smtClean="0"/>
          </a:p>
          <a:p>
            <a:endParaRPr lang="en-US" dirty="0" smtClean="0"/>
          </a:p>
          <a:p>
            <a:endParaRPr lang="en-US" dirty="0" smtClean="0"/>
          </a:p>
          <a:p>
            <a:r>
              <a:rPr lang="en-US" dirty="0" smtClean="0"/>
              <a:t>Fibre Channel disk </a:t>
            </a:r>
            <a:r>
              <a:rPr lang="en-US" dirty="0" err="1" smtClean="0"/>
              <a:t>chunklet</a:t>
            </a:r>
            <a:r>
              <a:rPr lang="en-US" dirty="0" smtClean="0"/>
              <a:t> group</a:t>
            </a:r>
          </a:p>
          <a:p>
            <a:endParaRPr lang="en-US" dirty="0" smtClean="0"/>
          </a:p>
          <a:p>
            <a:endParaRPr lang="en-US" dirty="0" smtClean="0"/>
          </a:p>
          <a:p>
            <a:endParaRPr lang="en-US" dirty="0" smtClean="0"/>
          </a:p>
          <a:p>
            <a:r>
              <a:rPr lang="en-US" dirty="0" smtClean="0"/>
              <a:t>Solid State disk </a:t>
            </a:r>
            <a:r>
              <a:rPr lang="en-US" dirty="0" err="1" smtClean="0"/>
              <a:t>chunklet</a:t>
            </a:r>
            <a:r>
              <a:rPr lang="en-US" dirty="0" smtClean="0"/>
              <a:t>  group is smaller and reserved for high-value I/O</a:t>
            </a:r>
          </a:p>
          <a:p>
            <a:endParaRPr lang="en-US" dirty="0" smtClean="0"/>
          </a:p>
        </p:txBody>
      </p:sp>
      <p:pic>
        <p:nvPicPr>
          <p:cNvPr id="52227" name="Picture 3"/>
          <p:cNvPicPr>
            <a:picLocks noChangeAspect="1"/>
          </p:cNvPicPr>
          <p:nvPr/>
        </p:nvPicPr>
        <p:blipFill>
          <a:blip r:embed="rId3" cstate="print"/>
          <a:srcRect/>
          <a:stretch>
            <a:fillRect/>
          </a:stretch>
        </p:blipFill>
        <p:spPr bwMode="auto">
          <a:xfrm>
            <a:off x="5013325" y="1376363"/>
            <a:ext cx="3013075" cy="1739900"/>
          </a:xfrm>
          <a:prstGeom prst="rect">
            <a:avLst/>
          </a:prstGeom>
          <a:noFill/>
          <a:ln w="9525">
            <a:solidFill>
              <a:srgbClr val="D6D7D9"/>
            </a:solidFill>
            <a:miter lim="800000"/>
            <a:headEnd/>
            <a:tailEnd/>
          </a:ln>
        </p:spPr>
      </p:pic>
      <p:pic>
        <p:nvPicPr>
          <p:cNvPr id="52228" name="Picture 4"/>
          <p:cNvPicPr>
            <a:picLocks noChangeAspect="1"/>
          </p:cNvPicPr>
          <p:nvPr/>
        </p:nvPicPr>
        <p:blipFill>
          <a:blip r:embed="rId4" cstate="print"/>
          <a:srcRect/>
          <a:stretch>
            <a:fillRect/>
          </a:stretch>
        </p:blipFill>
        <p:spPr bwMode="auto">
          <a:xfrm>
            <a:off x="5013325" y="3265488"/>
            <a:ext cx="3013075" cy="1752600"/>
          </a:xfrm>
          <a:prstGeom prst="rect">
            <a:avLst/>
          </a:prstGeom>
          <a:noFill/>
          <a:ln w="9525">
            <a:noFill/>
            <a:miter lim="800000"/>
            <a:headEnd/>
            <a:tailEnd/>
          </a:ln>
        </p:spPr>
      </p:pic>
      <p:pic>
        <p:nvPicPr>
          <p:cNvPr id="52229" name="Picture 10"/>
          <p:cNvPicPr>
            <a:picLocks noChangeAspect="1"/>
          </p:cNvPicPr>
          <p:nvPr/>
        </p:nvPicPr>
        <p:blipFill>
          <a:blip r:embed="rId5" cstate="print"/>
          <a:srcRect/>
          <a:stretch>
            <a:fillRect/>
          </a:stretch>
        </p:blipFill>
        <p:spPr bwMode="auto">
          <a:xfrm>
            <a:off x="5059363" y="5018088"/>
            <a:ext cx="2921000" cy="1570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Rectangle 226"/>
          <p:cNvSpPr/>
          <p:nvPr/>
        </p:nvSpPr>
        <p:spPr bwMode="gray">
          <a:xfrm>
            <a:off x="2778901" y="1339169"/>
            <a:ext cx="3310615" cy="1079781"/>
          </a:xfrm>
          <a:prstGeom prst="rect">
            <a:avLst/>
          </a:prstGeom>
          <a:gradFill flip="none" rotWithShape="1">
            <a:gsLst>
              <a:gs pos="0">
                <a:srgbClr val="00A4E6"/>
              </a:gs>
              <a:gs pos="100000">
                <a:srgbClr val="1742DB"/>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endParaRPr lang="en-US" sz="2000" dirty="0" smtClean="0">
              <a:solidFill>
                <a:prstClr val="white"/>
              </a:solidFill>
            </a:endParaRPr>
          </a:p>
        </p:txBody>
      </p:sp>
      <p:sp>
        <p:nvSpPr>
          <p:cNvPr id="228" name="Rectangle 227"/>
          <p:cNvSpPr/>
          <p:nvPr/>
        </p:nvSpPr>
        <p:spPr bwMode="gray">
          <a:xfrm>
            <a:off x="6215975" y="1339168"/>
            <a:ext cx="2470825" cy="1079781"/>
          </a:xfrm>
          <a:prstGeom prst="rect">
            <a:avLst/>
          </a:prstGeom>
          <a:gradFill flip="none" rotWithShape="1">
            <a:gsLst>
              <a:gs pos="0">
                <a:srgbClr val="00A4E6"/>
              </a:gs>
              <a:gs pos="100000">
                <a:srgbClr val="1742DB"/>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endParaRPr lang="en-US" sz="2000" dirty="0" smtClean="0">
              <a:solidFill>
                <a:prstClr val="white"/>
              </a:solidFill>
            </a:endParaRPr>
          </a:p>
        </p:txBody>
      </p:sp>
      <p:sp>
        <p:nvSpPr>
          <p:cNvPr id="225" name="Rectangle 224"/>
          <p:cNvSpPr/>
          <p:nvPr/>
        </p:nvSpPr>
        <p:spPr bwMode="gray">
          <a:xfrm>
            <a:off x="457208" y="1342411"/>
            <a:ext cx="2188723" cy="1079781"/>
          </a:xfrm>
          <a:prstGeom prst="rect">
            <a:avLst/>
          </a:prstGeom>
          <a:gradFill flip="none" rotWithShape="1">
            <a:gsLst>
              <a:gs pos="0">
                <a:srgbClr val="00A4E6"/>
              </a:gs>
              <a:gs pos="100000">
                <a:srgbClr val="1742DB"/>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endParaRPr lang="en-US" sz="2000" dirty="0" smtClean="0">
              <a:solidFill>
                <a:prstClr val="white"/>
              </a:solidFill>
            </a:endParaRPr>
          </a:p>
        </p:txBody>
      </p:sp>
      <p:sp>
        <p:nvSpPr>
          <p:cNvPr id="211" name="Rectangle 2"/>
          <p:cNvSpPr>
            <a:spLocks noGrp="1" noChangeArrowheads="1"/>
          </p:cNvSpPr>
          <p:nvPr>
            <p:ph type="title"/>
          </p:nvPr>
        </p:nvSpPr>
        <p:spPr>
          <a:xfrm>
            <a:off x="341958" y="329149"/>
            <a:ext cx="8674100" cy="930826"/>
          </a:xfrm>
          <a:noFill/>
        </p:spPr>
        <p:txBody>
          <a:bodyPr>
            <a:noAutofit/>
          </a:bodyPr>
          <a:lstStyle/>
          <a:p>
            <a:r>
              <a:rPr lang="en-US" dirty="0" smtClean="0"/>
              <a:t>SW architecture:  rapid, tailored provisioning...</a:t>
            </a:r>
            <a:endParaRPr lang="en-US" dirty="0" smtClean="0">
              <a:ea typeface="굴림" charset="-127"/>
            </a:endParaRPr>
          </a:p>
        </p:txBody>
      </p:sp>
      <p:sp>
        <p:nvSpPr>
          <p:cNvPr id="206" name="Rectangle 59"/>
          <p:cNvSpPr>
            <a:spLocks noChangeArrowheads="1"/>
          </p:cNvSpPr>
          <p:nvPr/>
        </p:nvSpPr>
        <p:spPr bwMode="auto">
          <a:xfrm>
            <a:off x="459239" y="1484748"/>
            <a:ext cx="2207519" cy="917988"/>
          </a:xfrm>
          <a:prstGeom prst="rect">
            <a:avLst/>
          </a:prstGeom>
          <a:noFill/>
          <a:ln w="9525">
            <a:noFill/>
            <a:miter lim="800000"/>
            <a:headEnd/>
            <a:tailEnd/>
          </a:ln>
        </p:spPr>
        <p:txBody>
          <a:bodyPr anchor="ctr"/>
          <a:lstStyle/>
          <a:p>
            <a:pPr algn="ctr">
              <a:spcBef>
                <a:spcPct val="20000"/>
              </a:spcBef>
              <a:buClr>
                <a:srgbClr val="008000"/>
              </a:buClr>
              <a:buSzPct val="125000"/>
            </a:pPr>
            <a:r>
              <a:rPr lang="en-US" sz="1600" dirty="0" err="1" smtClean="0">
                <a:solidFill>
                  <a:schemeClr val="bg1"/>
                </a:solidFill>
              </a:rPr>
              <a:t>Chunklets</a:t>
            </a:r>
            <a:endParaRPr lang="en-US" sz="400" dirty="0" smtClean="0">
              <a:solidFill>
                <a:schemeClr val="bg1"/>
              </a:solidFill>
            </a:endParaRPr>
          </a:p>
          <a:p>
            <a:pPr algn="ctr">
              <a:spcBef>
                <a:spcPct val="20000"/>
              </a:spcBef>
              <a:buClr>
                <a:srgbClr val="008000"/>
              </a:buClr>
              <a:buSzPct val="125000"/>
            </a:pPr>
            <a:r>
              <a:rPr lang="en-US" sz="1400" dirty="0" smtClean="0">
                <a:solidFill>
                  <a:schemeClr val="bg1"/>
                </a:solidFill>
              </a:rPr>
              <a:t>Physical drives broken into fine-grained uniform 256 MB chunklets</a:t>
            </a:r>
          </a:p>
          <a:p>
            <a:pPr algn="ctr"/>
            <a:endParaRPr lang="en-US" sz="1400" b="0" dirty="0">
              <a:solidFill>
                <a:schemeClr val="bg2"/>
              </a:solidFill>
            </a:endParaRPr>
          </a:p>
        </p:txBody>
      </p:sp>
      <p:sp>
        <p:nvSpPr>
          <p:cNvPr id="207" name="Rectangle 59"/>
          <p:cNvSpPr>
            <a:spLocks noChangeArrowheads="1"/>
          </p:cNvSpPr>
          <p:nvPr/>
        </p:nvSpPr>
        <p:spPr bwMode="auto">
          <a:xfrm>
            <a:off x="2720893" y="1484747"/>
            <a:ext cx="3339440" cy="917989"/>
          </a:xfrm>
          <a:prstGeom prst="rect">
            <a:avLst/>
          </a:prstGeom>
          <a:noFill/>
          <a:ln w="9525">
            <a:noFill/>
            <a:miter lim="800000"/>
            <a:headEnd/>
            <a:tailEnd/>
          </a:ln>
        </p:spPr>
        <p:txBody>
          <a:bodyPr anchor="ctr"/>
          <a:lstStyle/>
          <a:p>
            <a:pPr algn="ctr">
              <a:spcBef>
                <a:spcPct val="20000"/>
              </a:spcBef>
              <a:buClr>
                <a:srgbClr val="008000"/>
              </a:buClr>
              <a:buSzPct val="125000"/>
            </a:pPr>
            <a:r>
              <a:rPr lang="en-US" sz="1600" dirty="0" smtClean="0">
                <a:solidFill>
                  <a:schemeClr val="bg1"/>
                </a:solidFill>
              </a:rPr>
              <a:t>Common Provisioning Groups</a:t>
            </a:r>
          </a:p>
          <a:p>
            <a:pPr algn="ctr">
              <a:spcBef>
                <a:spcPct val="20000"/>
              </a:spcBef>
              <a:buClr>
                <a:srgbClr val="008000"/>
              </a:buClr>
              <a:buSzPct val="125000"/>
            </a:pPr>
            <a:r>
              <a:rPr lang="en-US" sz="1400" dirty="0" smtClean="0">
                <a:solidFill>
                  <a:schemeClr val="bg1"/>
                </a:solidFill>
              </a:rPr>
              <a:t>Automatically grows by creating Logical Disks (LDs) as needed (parameters set by the CPG policies)</a:t>
            </a:r>
          </a:p>
          <a:p>
            <a:pPr algn="ctr"/>
            <a:endParaRPr lang="en-US" sz="1000" b="0" dirty="0">
              <a:solidFill>
                <a:schemeClr val="bg2"/>
              </a:solidFill>
            </a:endParaRPr>
          </a:p>
        </p:txBody>
      </p:sp>
      <p:sp>
        <p:nvSpPr>
          <p:cNvPr id="208" name="Rectangle 59"/>
          <p:cNvSpPr>
            <a:spLocks noChangeArrowheads="1"/>
          </p:cNvSpPr>
          <p:nvPr/>
        </p:nvSpPr>
        <p:spPr bwMode="auto">
          <a:xfrm>
            <a:off x="6196516" y="1484748"/>
            <a:ext cx="2529769" cy="947171"/>
          </a:xfrm>
          <a:prstGeom prst="rect">
            <a:avLst/>
          </a:prstGeom>
          <a:noFill/>
          <a:ln w="9525">
            <a:noFill/>
            <a:miter lim="800000"/>
            <a:headEnd/>
            <a:tailEnd/>
          </a:ln>
        </p:spPr>
        <p:txBody>
          <a:bodyPr anchor="ctr"/>
          <a:lstStyle/>
          <a:p>
            <a:pPr algn="ctr">
              <a:spcBef>
                <a:spcPct val="20000"/>
              </a:spcBef>
              <a:buClr>
                <a:srgbClr val="008000"/>
              </a:buClr>
              <a:buSzPct val="125000"/>
            </a:pPr>
            <a:r>
              <a:rPr lang="en-US" sz="1600" dirty="0" smtClean="0">
                <a:solidFill>
                  <a:schemeClr val="bg1"/>
                </a:solidFill>
              </a:rPr>
              <a:t>Virtual Volumes</a:t>
            </a:r>
            <a:endParaRPr lang="en-US" sz="400" dirty="0" smtClean="0">
              <a:solidFill>
                <a:schemeClr val="bg1"/>
              </a:solidFill>
            </a:endParaRPr>
          </a:p>
          <a:p>
            <a:pPr algn="ctr">
              <a:spcBef>
                <a:spcPct val="20000"/>
              </a:spcBef>
              <a:buClr>
                <a:srgbClr val="008000"/>
              </a:buClr>
              <a:buSzPct val="125000"/>
            </a:pPr>
            <a:r>
              <a:rPr lang="en-US" sz="1400" dirty="0" smtClean="0">
                <a:solidFill>
                  <a:schemeClr val="bg1"/>
                </a:solidFill>
              </a:rPr>
              <a:t>Created and exported in two commands –15 seconds with no pre-planning</a:t>
            </a:r>
          </a:p>
          <a:p>
            <a:pPr algn="ctr"/>
            <a:endParaRPr lang="en-US" sz="1400" b="0" dirty="0">
              <a:solidFill>
                <a:schemeClr val="bg1"/>
              </a:solidFill>
            </a:endParaRPr>
          </a:p>
        </p:txBody>
      </p:sp>
      <p:grpSp>
        <p:nvGrpSpPr>
          <p:cNvPr id="2" name="Group 228"/>
          <p:cNvGrpSpPr/>
          <p:nvPr/>
        </p:nvGrpSpPr>
        <p:grpSpPr>
          <a:xfrm>
            <a:off x="299714" y="2505595"/>
            <a:ext cx="8436299" cy="4007476"/>
            <a:chOff x="95426" y="2544507"/>
            <a:chExt cx="8546027" cy="4007476"/>
          </a:xfrm>
        </p:grpSpPr>
        <p:grpSp>
          <p:nvGrpSpPr>
            <p:cNvPr id="3" name="Group 238"/>
            <p:cNvGrpSpPr/>
            <p:nvPr/>
          </p:nvGrpSpPr>
          <p:grpSpPr>
            <a:xfrm>
              <a:off x="2966423" y="4638313"/>
              <a:ext cx="2459278" cy="1439862"/>
              <a:chOff x="2871639" y="2614331"/>
              <a:chExt cx="2459278" cy="1439862"/>
            </a:xfrm>
          </p:grpSpPr>
          <p:sp>
            <p:nvSpPr>
              <p:cNvPr id="240" name="Text Box 30"/>
              <p:cNvSpPr txBox="1">
                <a:spLocks noChangeAspect="1" noChangeArrowheads="1"/>
              </p:cNvSpPr>
              <p:nvPr/>
            </p:nvSpPr>
            <p:spPr bwMode="auto">
              <a:xfrm>
                <a:off x="2871639" y="3046131"/>
                <a:ext cx="792163" cy="549275"/>
              </a:xfrm>
              <a:prstGeom prst="rect">
                <a:avLst/>
              </a:prstGeom>
              <a:noFill/>
              <a:ln w="9525">
                <a:noFill/>
                <a:miter lim="800000"/>
                <a:headEnd/>
                <a:tailEnd/>
              </a:ln>
              <a:effectLst/>
            </p:spPr>
            <p:txBody>
              <a:bodyPr>
                <a:spAutoFit/>
              </a:bodyPr>
              <a:lstStyle/>
              <a:p>
                <a:r>
                  <a:rPr lang="en-GB" sz="1000" b="0" dirty="0"/>
                  <a:t>Limit</a:t>
                </a:r>
              </a:p>
              <a:p>
                <a:endParaRPr lang="en-GB" sz="1000" b="0" dirty="0"/>
              </a:p>
              <a:p>
                <a:r>
                  <a:rPr lang="en-GB" sz="1000" b="0" dirty="0"/>
                  <a:t>Warning</a:t>
                </a:r>
              </a:p>
            </p:txBody>
          </p:sp>
          <p:sp>
            <p:nvSpPr>
              <p:cNvPr id="241" name="AutoShape 6"/>
              <p:cNvSpPr>
                <a:spLocks noChangeAspect="1" noChangeArrowheads="1"/>
              </p:cNvSpPr>
              <p:nvPr/>
            </p:nvSpPr>
            <p:spPr bwMode="auto">
              <a:xfrm>
                <a:off x="3664042" y="2614331"/>
                <a:ext cx="1666875" cy="1439862"/>
              </a:xfrm>
              <a:prstGeom prst="can">
                <a:avLst>
                  <a:gd name="adj" fmla="val 25000"/>
                </a:avLst>
              </a:pr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wrap="none" anchorCtr="1"/>
              <a:lstStyle/>
              <a:p>
                <a:pPr algn="ctr"/>
                <a:endParaRPr lang="en-GB" sz="900"/>
              </a:p>
            </p:txBody>
          </p:sp>
          <p:sp>
            <p:nvSpPr>
              <p:cNvPr id="242" name="Line 27"/>
              <p:cNvSpPr>
                <a:spLocks noChangeShapeType="1"/>
              </p:cNvSpPr>
              <p:nvPr/>
            </p:nvSpPr>
            <p:spPr bwMode="auto">
              <a:xfrm>
                <a:off x="2895779" y="3887506"/>
                <a:ext cx="720725" cy="0"/>
              </a:xfrm>
              <a:prstGeom prst="line">
                <a:avLst/>
              </a:prstGeom>
              <a:noFill/>
              <a:ln w="9525">
                <a:solidFill>
                  <a:schemeClr val="tx1"/>
                </a:solidFill>
                <a:round/>
                <a:headEnd/>
                <a:tailEnd/>
              </a:ln>
              <a:effectLst/>
            </p:spPr>
            <p:txBody>
              <a:bodyPr wrap="none">
                <a:spAutoFit/>
              </a:bodyPr>
              <a:lstStyle/>
              <a:p>
                <a:endParaRPr lang="en-GB"/>
              </a:p>
            </p:txBody>
          </p:sp>
          <p:sp>
            <p:nvSpPr>
              <p:cNvPr id="243" name="Line 28"/>
              <p:cNvSpPr>
                <a:spLocks noChangeShapeType="1"/>
              </p:cNvSpPr>
              <p:nvPr/>
            </p:nvSpPr>
            <p:spPr bwMode="auto">
              <a:xfrm>
                <a:off x="2895779" y="3562068"/>
                <a:ext cx="720725" cy="0"/>
              </a:xfrm>
              <a:prstGeom prst="line">
                <a:avLst/>
              </a:prstGeom>
              <a:noFill/>
              <a:ln w="9525">
                <a:solidFill>
                  <a:schemeClr val="tx1"/>
                </a:solidFill>
                <a:prstDash val="sysDot"/>
                <a:round/>
                <a:headEnd/>
                <a:tailEnd/>
              </a:ln>
              <a:effectLst/>
            </p:spPr>
            <p:txBody>
              <a:bodyPr wrap="none">
                <a:spAutoFit/>
              </a:bodyPr>
              <a:lstStyle/>
              <a:p>
                <a:endParaRPr lang="en-GB"/>
              </a:p>
            </p:txBody>
          </p:sp>
          <p:sp>
            <p:nvSpPr>
              <p:cNvPr id="244" name="Line 29"/>
              <p:cNvSpPr>
                <a:spLocks noChangeShapeType="1"/>
              </p:cNvSpPr>
              <p:nvPr/>
            </p:nvSpPr>
            <p:spPr bwMode="auto">
              <a:xfrm>
                <a:off x="2895779" y="3250918"/>
                <a:ext cx="720725" cy="0"/>
              </a:xfrm>
              <a:prstGeom prst="line">
                <a:avLst/>
              </a:prstGeom>
              <a:noFill/>
              <a:ln w="9525">
                <a:solidFill>
                  <a:schemeClr val="tx1"/>
                </a:solidFill>
                <a:prstDash val="sysDot"/>
                <a:round/>
                <a:headEnd/>
                <a:tailEnd/>
              </a:ln>
              <a:effectLst/>
            </p:spPr>
            <p:txBody>
              <a:bodyPr wrap="none">
                <a:spAutoFit/>
              </a:bodyPr>
              <a:lstStyle/>
              <a:p>
                <a:endParaRPr lang="en-GB"/>
              </a:p>
            </p:txBody>
          </p:sp>
        </p:grpSp>
        <p:sp>
          <p:nvSpPr>
            <p:cNvPr id="236" name="Text Box 30"/>
            <p:cNvSpPr txBox="1">
              <a:spLocks noChangeAspect="1" noChangeArrowheads="1"/>
            </p:cNvSpPr>
            <p:nvPr/>
          </p:nvSpPr>
          <p:spPr bwMode="auto">
            <a:xfrm>
              <a:off x="2978647" y="3262183"/>
              <a:ext cx="792163" cy="549275"/>
            </a:xfrm>
            <a:prstGeom prst="rect">
              <a:avLst/>
            </a:prstGeom>
            <a:noFill/>
            <a:ln w="9525">
              <a:noFill/>
              <a:miter lim="800000"/>
              <a:headEnd/>
              <a:tailEnd/>
            </a:ln>
            <a:effectLst/>
          </p:spPr>
          <p:txBody>
            <a:bodyPr>
              <a:spAutoFit/>
            </a:bodyPr>
            <a:lstStyle/>
            <a:p>
              <a:r>
                <a:rPr lang="en-GB" sz="1000" b="0" dirty="0"/>
                <a:t>Limit</a:t>
              </a:r>
            </a:p>
            <a:p>
              <a:endParaRPr lang="en-GB" sz="1000" b="0" dirty="0"/>
            </a:p>
            <a:p>
              <a:r>
                <a:rPr lang="en-GB" sz="1000" b="0" dirty="0"/>
                <a:t>Warning</a:t>
              </a:r>
            </a:p>
          </p:txBody>
        </p:sp>
        <p:sp>
          <p:nvSpPr>
            <p:cNvPr id="224" name="AutoShape 6"/>
            <p:cNvSpPr>
              <a:spLocks noChangeAspect="1" noChangeArrowheads="1"/>
            </p:cNvSpPr>
            <p:nvPr/>
          </p:nvSpPr>
          <p:spPr bwMode="auto">
            <a:xfrm>
              <a:off x="3771050" y="2830383"/>
              <a:ext cx="1666875" cy="1439862"/>
            </a:xfrm>
            <a:prstGeom prst="can">
              <a:avLst>
                <a:gd name="adj" fmla="val 25000"/>
              </a:avLst>
            </a:pr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wrap="none" anchorCtr="1"/>
            <a:lstStyle/>
            <a:p>
              <a:pPr algn="r"/>
              <a:endParaRPr lang="en-GB" sz="1400" b="1" dirty="0" smtClean="0"/>
            </a:p>
          </p:txBody>
        </p:sp>
        <p:sp>
          <p:nvSpPr>
            <p:cNvPr id="233" name="Line 27"/>
            <p:cNvSpPr>
              <a:spLocks noChangeShapeType="1"/>
            </p:cNvSpPr>
            <p:nvPr/>
          </p:nvSpPr>
          <p:spPr bwMode="auto">
            <a:xfrm>
              <a:off x="3002788" y="4103558"/>
              <a:ext cx="720725" cy="0"/>
            </a:xfrm>
            <a:prstGeom prst="line">
              <a:avLst/>
            </a:prstGeom>
            <a:noFill/>
            <a:ln w="9525">
              <a:solidFill>
                <a:schemeClr val="tx1"/>
              </a:solidFill>
              <a:round/>
              <a:headEnd/>
              <a:tailEnd/>
            </a:ln>
            <a:effectLst/>
          </p:spPr>
          <p:txBody>
            <a:bodyPr wrap="none">
              <a:spAutoFit/>
            </a:bodyPr>
            <a:lstStyle/>
            <a:p>
              <a:endParaRPr lang="en-GB"/>
            </a:p>
          </p:txBody>
        </p:sp>
        <p:sp>
          <p:nvSpPr>
            <p:cNvPr id="234" name="Line 28"/>
            <p:cNvSpPr>
              <a:spLocks noChangeShapeType="1"/>
            </p:cNvSpPr>
            <p:nvPr/>
          </p:nvSpPr>
          <p:spPr bwMode="auto">
            <a:xfrm>
              <a:off x="3002788" y="3778120"/>
              <a:ext cx="720725" cy="0"/>
            </a:xfrm>
            <a:prstGeom prst="line">
              <a:avLst/>
            </a:prstGeom>
            <a:noFill/>
            <a:ln w="9525">
              <a:solidFill>
                <a:schemeClr val="tx1"/>
              </a:solidFill>
              <a:prstDash val="sysDot"/>
              <a:round/>
              <a:headEnd/>
              <a:tailEnd/>
            </a:ln>
            <a:effectLst/>
          </p:spPr>
          <p:txBody>
            <a:bodyPr wrap="none">
              <a:spAutoFit/>
            </a:bodyPr>
            <a:lstStyle/>
            <a:p>
              <a:endParaRPr lang="en-GB"/>
            </a:p>
          </p:txBody>
        </p:sp>
        <p:sp>
          <p:nvSpPr>
            <p:cNvPr id="235" name="Line 29"/>
            <p:cNvSpPr>
              <a:spLocks noChangeShapeType="1"/>
            </p:cNvSpPr>
            <p:nvPr/>
          </p:nvSpPr>
          <p:spPr bwMode="auto">
            <a:xfrm>
              <a:off x="3002788" y="3466970"/>
              <a:ext cx="720725" cy="0"/>
            </a:xfrm>
            <a:prstGeom prst="line">
              <a:avLst/>
            </a:prstGeom>
            <a:noFill/>
            <a:ln w="9525">
              <a:solidFill>
                <a:schemeClr val="tx1"/>
              </a:solidFill>
              <a:prstDash val="sysDot"/>
              <a:round/>
              <a:headEnd/>
              <a:tailEnd/>
            </a:ln>
            <a:effectLst/>
          </p:spPr>
          <p:txBody>
            <a:bodyPr wrap="none">
              <a:spAutoFit/>
            </a:bodyPr>
            <a:lstStyle/>
            <a:p>
              <a:endParaRPr lang="en-GB"/>
            </a:p>
          </p:txBody>
        </p:sp>
        <p:sp>
          <p:nvSpPr>
            <p:cNvPr id="23555" name="Line 2"/>
            <p:cNvSpPr>
              <a:spLocks noChangeShapeType="1"/>
            </p:cNvSpPr>
            <p:nvPr/>
          </p:nvSpPr>
          <p:spPr bwMode="auto">
            <a:xfrm flipH="1">
              <a:off x="5513458" y="3539673"/>
              <a:ext cx="623887" cy="96838"/>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23560" name="Text Box 7"/>
            <p:cNvSpPr txBox="1">
              <a:spLocks noChangeArrowheads="1"/>
            </p:cNvSpPr>
            <p:nvPr/>
          </p:nvSpPr>
          <p:spPr bwMode="auto">
            <a:xfrm>
              <a:off x="95426" y="5829624"/>
              <a:ext cx="2354262" cy="461962"/>
            </a:xfrm>
            <a:prstGeom prst="rect">
              <a:avLst/>
            </a:prstGeom>
            <a:noFill/>
            <a:ln w="9525">
              <a:noFill/>
              <a:miter lim="800000"/>
              <a:headEnd/>
              <a:tailEnd/>
            </a:ln>
          </p:spPr>
          <p:txBody>
            <a:bodyPr>
              <a:spAutoFit/>
            </a:bodyPr>
            <a:lstStyle/>
            <a:p>
              <a:pPr algn="ctr">
                <a:spcBef>
                  <a:spcPct val="20000"/>
                </a:spcBef>
                <a:buClr>
                  <a:srgbClr val="008000"/>
                </a:buClr>
                <a:buSzPct val="125000"/>
              </a:pPr>
              <a:r>
                <a:rPr lang="en-US" sz="1200" b="0" dirty="0"/>
                <a:t>50GB SSD, 300 &amp;</a:t>
              </a:r>
              <a:br>
                <a:rPr lang="en-US" sz="1200" b="0" dirty="0"/>
              </a:br>
              <a:r>
                <a:rPr lang="en-US" sz="1200" b="0" dirty="0"/>
                <a:t> </a:t>
              </a:r>
              <a:r>
                <a:rPr lang="en-US" sz="1200" dirty="0" smtClean="0"/>
                <a:t>600</a:t>
              </a:r>
              <a:r>
                <a:rPr lang="en-US" sz="1200" b="0" dirty="0" smtClean="0"/>
                <a:t>GB </a:t>
              </a:r>
              <a:r>
                <a:rPr lang="en-US" sz="1200" b="0" dirty="0"/>
                <a:t>FC, </a:t>
              </a:r>
              <a:r>
                <a:rPr lang="en-US" sz="1200" b="0" dirty="0" smtClean="0"/>
                <a:t>2TB </a:t>
              </a:r>
              <a:r>
                <a:rPr lang="en-US" sz="1200" b="0" dirty="0"/>
                <a:t>NL</a:t>
              </a:r>
            </a:p>
          </p:txBody>
        </p:sp>
        <p:sp>
          <p:nvSpPr>
            <p:cNvPr id="23564" name="Text Box 16"/>
            <p:cNvSpPr txBox="1">
              <a:spLocks noChangeArrowheads="1"/>
            </p:cNvSpPr>
            <p:nvPr/>
          </p:nvSpPr>
          <p:spPr bwMode="auto">
            <a:xfrm>
              <a:off x="5840143" y="5931630"/>
              <a:ext cx="1893887" cy="274637"/>
            </a:xfrm>
            <a:prstGeom prst="rect">
              <a:avLst/>
            </a:prstGeom>
            <a:noFill/>
            <a:ln w="9525">
              <a:noFill/>
              <a:miter lim="800000"/>
              <a:headEnd/>
              <a:tailEnd/>
            </a:ln>
          </p:spPr>
          <p:txBody>
            <a:bodyPr>
              <a:spAutoFit/>
            </a:bodyPr>
            <a:lstStyle/>
            <a:p>
              <a:pPr algn="ctr">
                <a:spcBef>
                  <a:spcPct val="20000"/>
                </a:spcBef>
                <a:buClr>
                  <a:srgbClr val="008000"/>
                </a:buClr>
                <a:buSzPct val="125000"/>
              </a:pPr>
              <a:r>
                <a:rPr lang="en-US" sz="1200" dirty="0"/>
                <a:t>256 MB to 16 TB</a:t>
              </a:r>
            </a:p>
          </p:txBody>
        </p:sp>
        <p:sp>
          <p:nvSpPr>
            <p:cNvPr id="23566" name="Rectangle 18"/>
            <p:cNvSpPr>
              <a:spLocks noChangeArrowheads="1"/>
            </p:cNvSpPr>
            <p:nvPr/>
          </p:nvSpPr>
          <p:spPr bwMode="auto">
            <a:xfrm>
              <a:off x="4404450" y="2544507"/>
              <a:ext cx="1608133" cy="646331"/>
            </a:xfrm>
            <a:prstGeom prst="rect">
              <a:avLst/>
            </a:prstGeom>
            <a:noFill/>
            <a:ln w="9525">
              <a:noFill/>
              <a:miter lim="800000"/>
              <a:headEnd/>
              <a:tailEnd/>
            </a:ln>
          </p:spPr>
          <p:txBody>
            <a:bodyPr wrap="none" anchor="ctr">
              <a:spAutoFit/>
            </a:bodyPr>
            <a:lstStyle/>
            <a:p>
              <a:r>
                <a:rPr lang="en-US" sz="1200" b="0" dirty="0">
                  <a:solidFill>
                    <a:srgbClr val="1742DB"/>
                  </a:solidFill>
                </a:rPr>
                <a:t>Highest performance</a:t>
              </a:r>
              <a:br>
                <a:rPr lang="en-US" sz="1200" b="0" dirty="0">
                  <a:solidFill>
                    <a:srgbClr val="1742DB"/>
                  </a:solidFill>
                </a:rPr>
              </a:br>
              <a:r>
                <a:rPr lang="en-US" sz="1200" b="0" dirty="0">
                  <a:solidFill>
                    <a:srgbClr val="1742DB"/>
                  </a:solidFill>
                </a:rPr>
                <a:t>High resiliency</a:t>
              </a:r>
              <a:br>
                <a:rPr lang="en-US" sz="1200" b="0" dirty="0">
                  <a:solidFill>
                    <a:srgbClr val="1742DB"/>
                  </a:solidFill>
                </a:rPr>
              </a:br>
              <a:r>
                <a:rPr lang="en-US" sz="1200" b="0" dirty="0">
                  <a:solidFill>
                    <a:srgbClr val="1742DB"/>
                  </a:solidFill>
                </a:rPr>
                <a:t>Higher cost</a:t>
              </a:r>
            </a:p>
          </p:txBody>
        </p:sp>
        <p:sp>
          <p:nvSpPr>
            <p:cNvPr id="23567" name="Rectangle 19"/>
            <p:cNvSpPr>
              <a:spLocks noChangeArrowheads="1"/>
            </p:cNvSpPr>
            <p:nvPr/>
          </p:nvSpPr>
          <p:spPr bwMode="auto">
            <a:xfrm>
              <a:off x="4424545" y="4297975"/>
              <a:ext cx="1633781" cy="646331"/>
            </a:xfrm>
            <a:prstGeom prst="rect">
              <a:avLst/>
            </a:prstGeom>
            <a:noFill/>
            <a:ln w="9525">
              <a:noFill/>
              <a:miter lim="800000"/>
              <a:headEnd/>
              <a:tailEnd/>
            </a:ln>
          </p:spPr>
          <p:txBody>
            <a:bodyPr wrap="none" anchor="ctr">
              <a:spAutoFit/>
            </a:bodyPr>
            <a:lstStyle/>
            <a:p>
              <a:r>
                <a:rPr lang="en-US" sz="1200" b="0" dirty="0">
                  <a:solidFill>
                    <a:srgbClr val="1742DB"/>
                  </a:solidFill>
                </a:rPr>
                <a:t>Medium performance</a:t>
              </a:r>
              <a:br>
                <a:rPr lang="en-US" sz="1200" b="0" dirty="0">
                  <a:solidFill>
                    <a:srgbClr val="1742DB"/>
                  </a:solidFill>
                </a:rPr>
              </a:br>
              <a:r>
                <a:rPr lang="en-US" sz="1200" b="0" dirty="0">
                  <a:solidFill>
                    <a:srgbClr val="1742DB"/>
                  </a:solidFill>
                </a:rPr>
                <a:t>Highest resiliency</a:t>
              </a:r>
              <a:br>
                <a:rPr lang="en-US" sz="1200" b="0" dirty="0">
                  <a:solidFill>
                    <a:srgbClr val="1742DB"/>
                  </a:solidFill>
                </a:rPr>
              </a:br>
              <a:r>
                <a:rPr lang="en-US" sz="1200" b="0" dirty="0">
                  <a:solidFill>
                    <a:srgbClr val="1742DB"/>
                  </a:solidFill>
                </a:rPr>
                <a:t>Lower cost</a:t>
              </a:r>
            </a:p>
          </p:txBody>
        </p:sp>
        <p:sp>
          <p:nvSpPr>
            <p:cNvPr id="23571" name="AutoShape 23"/>
            <p:cNvSpPr>
              <a:spLocks/>
            </p:cNvSpPr>
            <p:nvPr/>
          </p:nvSpPr>
          <p:spPr bwMode="auto">
            <a:xfrm flipH="1">
              <a:off x="7244805" y="2930073"/>
              <a:ext cx="139700" cy="1016000"/>
            </a:xfrm>
            <a:prstGeom prst="leftBrace">
              <a:avLst>
                <a:gd name="adj1" fmla="val 60606"/>
                <a:gd name="adj2" fmla="val 50000"/>
              </a:avLst>
            </a:prstGeom>
            <a:noFill/>
            <a:ln w="12700">
              <a:solidFill>
                <a:schemeClr val="tx2"/>
              </a:solidFill>
              <a:round/>
              <a:headEnd/>
              <a:tailEnd/>
            </a:ln>
          </p:spPr>
          <p:txBody>
            <a:bodyPr anchor="ctr">
              <a:spAutoFit/>
            </a:bodyPr>
            <a:lstStyle/>
            <a:p>
              <a:endParaRPr lang="en-US"/>
            </a:p>
          </p:txBody>
        </p:sp>
        <p:sp>
          <p:nvSpPr>
            <p:cNvPr id="23573" name="AutoShape 25"/>
            <p:cNvSpPr>
              <a:spLocks/>
            </p:cNvSpPr>
            <p:nvPr/>
          </p:nvSpPr>
          <p:spPr bwMode="auto">
            <a:xfrm flipH="1">
              <a:off x="7276554" y="4711248"/>
              <a:ext cx="139700" cy="1016000"/>
            </a:xfrm>
            <a:prstGeom prst="leftBrace">
              <a:avLst>
                <a:gd name="adj1" fmla="val 60606"/>
                <a:gd name="adj2" fmla="val 50000"/>
              </a:avLst>
            </a:prstGeom>
            <a:noFill/>
            <a:ln w="12700">
              <a:solidFill>
                <a:schemeClr val="tx2"/>
              </a:solidFill>
              <a:round/>
              <a:headEnd/>
              <a:tailEnd/>
            </a:ln>
          </p:spPr>
          <p:txBody>
            <a:bodyPr anchor="ctr">
              <a:spAutoFit/>
            </a:bodyPr>
            <a:lstStyle/>
            <a:p>
              <a:endParaRPr lang="en-US"/>
            </a:p>
          </p:txBody>
        </p:sp>
        <p:sp>
          <p:nvSpPr>
            <p:cNvPr id="23574" name="Line 26"/>
            <p:cNvSpPr>
              <a:spLocks noChangeShapeType="1"/>
            </p:cNvSpPr>
            <p:nvPr/>
          </p:nvSpPr>
          <p:spPr bwMode="auto">
            <a:xfrm flipH="1">
              <a:off x="5546151" y="3690486"/>
              <a:ext cx="695325" cy="190500"/>
            </a:xfrm>
            <a:prstGeom prst="line">
              <a:avLst/>
            </a:prstGeom>
            <a:noFill/>
            <a:ln w="9525">
              <a:solidFill>
                <a:schemeClr val="tx1"/>
              </a:solidFill>
              <a:round/>
              <a:headEnd type="oval" w="sm" len="sm"/>
              <a:tailEnd type="triangle" w="med" len="med"/>
            </a:ln>
          </p:spPr>
          <p:txBody>
            <a:bodyPr>
              <a:spAutoFit/>
            </a:bodyPr>
            <a:lstStyle/>
            <a:p>
              <a:endParaRPr lang="en-US"/>
            </a:p>
          </p:txBody>
        </p:sp>
        <p:grpSp>
          <p:nvGrpSpPr>
            <p:cNvPr id="4" name="Group 27"/>
            <p:cNvGrpSpPr>
              <a:grpSpLocks/>
            </p:cNvGrpSpPr>
            <p:nvPr/>
          </p:nvGrpSpPr>
          <p:grpSpPr bwMode="auto">
            <a:xfrm flipH="1">
              <a:off x="293863" y="2557786"/>
              <a:ext cx="2019300" cy="1001713"/>
              <a:chOff x="4184" y="1608"/>
              <a:chExt cx="1152" cy="671"/>
            </a:xfrm>
          </p:grpSpPr>
          <p:sp>
            <p:nvSpPr>
              <p:cNvPr id="23706" name="Rectangle 28"/>
              <p:cNvSpPr>
                <a:spLocks noChangeArrowheads="1"/>
              </p:cNvSpPr>
              <p:nvPr/>
            </p:nvSpPr>
            <p:spPr bwMode="auto">
              <a:xfrm>
                <a:off x="4184" y="1608"/>
                <a:ext cx="1152" cy="671"/>
              </a:xfrm>
              <a:prstGeom prst="rect">
                <a:avLst/>
              </a:prstGeom>
              <a:noFill/>
              <a:ln w="9525">
                <a:solidFill>
                  <a:schemeClr val="tx1"/>
                </a:solidFill>
                <a:prstDash val="sysDot"/>
                <a:miter lim="800000"/>
                <a:headEnd/>
                <a:tailEnd/>
              </a:ln>
            </p:spPr>
            <p:txBody>
              <a:bodyPr anchor="ctr">
                <a:spAutoFit/>
              </a:bodyPr>
              <a:lstStyle/>
              <a:p>
                <a:endParaRPr lang="en-US"/>
              </a:p>
            </p:txBody>
          </p:sp>
          <p:grpSp>
            <p:nvGrpSpPr>
              <p:cNvPr id="5" name="Group 29"/>
              <p:cNvGrpSpPr>
                <a:grpSpLocks/>
              </p:cNvGrpSpPr>
              <p:nvPr/>
            </p:nvGrpSpPr>
            <p:grpSpPr bwMode="auto">
              <a:xfrm>
                <a:off x="4230" y="1654"/>
                <a:ext cx="232" cy="242"/>
                <a:chOff x="4222" y="1726"/>
                <a:chExt cx="232" cy="242"/>
              </a:xfrm>
            </p:grpSpPr>
            <p:sp>
              <p:nvSpPr>
                <p:cNvPr id="23754" name="AutoShape 30"/>
                <p:cNvSpPr>
                  <a:spLocks noChangeArrowheads="1"/>
                </p:cNvSpPr>
                <p:nvPr/>
              </p:nvSpPr>
              <p:spPr bwMode="auto">
                <a:xfrm>
                  <a:off x="4222" y="1726"/>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755" name="Rectangle 31"/>
                <p:cNvSpPr>
                  <a:spLocks noChangeArrowheads="1"/>
                </p:cNvSpPr>
                <p:nvPr/>
              </p:nvSpPr>
              <p:spPr bwMode="auto">
                <a:xfrm flipH="1">
                  <a:off x="4273" y="1840"/>
                  <a:ext cx="33" cy="34"/>
                </a:xfrm>
                <a:prstGeom prst="rect">
                  <a:avLst/>
                </a:prstGeom>
                <a:solidFill>
                  <a:srgbClr val="6666FF"/>
                </a:solidFill>
                <a:ln w="9525">
                  <a:noFill/>
                  <a:miter lim="800000"/>
                  <a:headEnd/>
                  <a:tailEnd/>
                </a:ln>
              </p:spPr>
              <p:txBody>
                <a:bodyPr wrap="none" anchor="ctr"/>
                <a:lstStyle/>
                <a:p>
                  <a:endParaRPr lang="en-US" sz="800" b="0"/>
                </a:p>
              </p:txBody>
            </p:sp>
            <p:sp>
              <p:nvSpPr>
                <p:cNvPr id="23756" name="Rectangle 32"/>
                <p:cNvSpPr>
                  <a:spLocks noChangeArrowheads="1"/>
                </p:cNvSpPr>
                <p:nvPr/>
              </p:nvSpPr>
              <p:spPr bwMode="auto">
                <a:xfrm flipH="1">
                  <a:off x="4373" y="1893"/>
                  <a:ext cx="33" cy="34"/>
                </a:xfrm>
                <a:prstGeom prst="rect">
                  <a:avLst/>
                </a:prstGeom>
                <a:solidFill>
                  <a:srgbClr val="F5F5F5"/>
                </a:solidFill>
                <a:ln w="9525">
                  <a:noFill/>
                  <a:miter lim="800000"/>
                  <a:headEnd/>
                  <a:tailEnd/>
                </a:ln>
              </p:spPr>
              <p:txBody>
                <a:bodyPr wrap="none" anchor="ctr"/>
                <a:lstStyle/>
                <a:p>
                  <a:endParaRPr lang="en-US" sz="800" b="0"/>
                </a:p>
              </p:txBody>
            </p:sp>
            <p:sp>
              <p:nvSpPr>
                <p:cNvPr id="23757" name="Rectangle 33"/>
                <p:cNvSpPr>
                  <a:spLocks noChangeArrowheads="1"/>
                </p:cNvSpPr>
                <p:nvPr/>
              </p:nvSpPr>
              <p:spPr bwMode="auto">
                <a:xfrm flipH="1">
                  <a:off x="4341" y="1829"/>
                  <a:ext cx="33" cy="34"/>
                </a:xfrm>
                <a:prstGeom prst="rect">
                  <a:avLst/>
                </a:prstGeom>
                <a:solidFill>
                  <a:srgbClr val="F5F5F5"/>
                </a:solidFill>
                <a:ln w="9525">
                  <a:noFill/>
                  <a:miter lim="800000"/>
                  <a:headEnd/>
                  <a:tailEnd/>
                </a:ln>
              </p:spPr>
              <p:txBody>
                <a:bodyPr wrap="none" anchor="ctr"/>
                <a:lstStyle/>
                <a:p>
                  <a:endParaRPr lang="en-US" sz="800" b="0"/>
                </a:p>
              </p:txBody>
            </p:sp>
            <p:sp>
              <p:nvSpPr>
                <p:cNvPr id="23758" name="Rectangle 34"/>
                <p:cNvSpPr>
                  <a:spLocks noChangeArrowheads="1"/>
                </p:cNvSpPr>
                <p:nvPr/>
              </p:nvSpPr>
              <p:spPr bwMode="auto">
                <a:xfrm flipH="1">
                  <a:off x="4293" y="1901"/>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6" name="Group 35"/>
              <p:cNvGrpSpPr>
                <a:grpSpLocks/>
              </p:cNvGrpSpPr>
              <p:nvPr/>
            </p:nvGrpSpPr>
            <p:grpSpPr bwMode="auto">
              <a:xfrm>
                <a:off x="4502" y="1654"/>
                <a:ext cx="232" cy="242"/>
                <a:chOff x="4502" y="1734"/>
                <a:chExt cx="232" cy="242"/>
              </a:xfrm>
            </p:grpSpPr>
            <p:sp>
              <p:nvSpPr>
                <p:cNvPr id="23749" name="AutoShape 36"/>
                <p:cNvSpPr>
                  <a:spLocks noChangeArrowheads="1"/>
                </p:cNvSpPr>
                <p:nvPr/>
              </p:nvSpPr>
              <p:spPr bwMode="auto">
                <a:xfrm>
                  <a:off x="4502" y="1734"/>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750" name="Rectangle 37"/>
                <p:cNvSpPr>
                  <a:spLocks noChangeArrowheads="1"/>
                </p:cNvSpPr>
                <p:nvPr/>
              </p:nvSpPr>
              <p:spPr bwMode="auto">
                <a:xfrm flipH="1">
                  <a:off x="4553" y="1848"/>
                  <a:ext cx="33" cy="34"/>
                </a:xfrm>
                <a:prstGeom prst="rect">
                  <a:avLst/>
                </a:prstGeom>
                <a:solidFill>
                  <a:srgbClr val="F5F5F5"/>
                </a:solidFill>
                <a:ln w="9525">
                  <a:noFill/>
                  <a:miter lim="800000"/>
                  <a:headEnd/>
                  <a:tailEnd/>
                </a:ln>
              </p:spPr>
              <p:txBody>
                <a:bodyPr wrap="none" anchor="ctr"/>
                <a:lstStyle/>
                <a:p>
                  <a:endParaRPr lang="en-US" sz="800" b="0"/>
                </a:p>
              </p:txBody>
            </p:sp>
            <p:sp>
              <p:nvSpPr>
                <p:cNvPr id="23751" name="Rectangle 38"/>
                <p:cNvSpPr>
                  <a:spLocks noChangeArrowheads="1"/>
                </p:cNvSpPr>
                <p:nvPr/>
              </p:nvSpPr>
              <p:spPr bwMode="auto">
                <a:xfrm flipH="1">
                  <a:off x="4653" y="1901"/>
                  <a:ext cx="33" cy="34"/>
                </a:xfrm>
                <a:prstGeom prst="rect">
                  <a:avLst/>
                </a:prstGeom>
                <a:solidFill>
                  <a:srgbClr val="F5F5F5"/>
                </a:solidFill>
                <a:ln w="9525">
                  <a:noFill/>
                  <a:miter lim="800000"/>
                  <a:headEnd/>
                  <a:tailEnd/>
                </a:ln>
              </p:spPr>
              <p:txBody>
                <a:bodyPr wrap="none" anchor="ctr"/>
                <a:lstStyle/>
                <a:p>
                  <a:endParaRPr lang="en-US" sz="800" b="0"/>
                </a:p>
              </p:txBody>
            </p:sp>
            <p:sp>
              <p:nvSpPr>
                <p:cNvPr id="23752" name="Rectangle 39"/>
                <p:cNvSpPr>
                  <a:spLocks noChangeArrowheads="1"/>
                </p:cNvSpPr>
                <p:nvPr/>
              </p:nvSpPr>
              <p:spPr bwMode="auto">
                <a:xfrm flipH="1">
                  <a:off x="4621" y="1837"/>
                  <a:ext cx="33" cy="34"/>
                </a:xfrm>
                <a:prstGeom prst="rect">
                  <a:avLst/>
                </a:prstGeom>
                <a:solidFill>
                  <a:srgbClr val="F5F5F5"/>
                </a:solidFill>
                <a:ln w="9525">
                  <a:noFill/>
                  <a:miter lim="800000"/>
                  <a:headEnd/>
                  <a:tailEnd/>
                </a:ln>
              </p:spPr>
              <p:txBody>
                <a:bodyPr wrap="none" anchor="ctr"/>
                <a:lstStyle/>
                <a:p>
                  <a:endParaRPr lang="en-US" sz="800" b="0"/>
                </a:p>
              </p:txBody>
            </p:sp>
            <p:sp>
              <p:nvSpPr>
                <p:cNvPr id="23753" name="Rectangle 40"/>
                <p:cNvSpPr>
                  <a:spLocks noChangeArrowheads="1"/>
                </p:cNvSpPr>
                <p:nvPr/>
              </p:nvSpPr>
              <p:spPr bwMode="auto">
                <a:xfrm flipH="1">
                  <a:off x="4573" y="1909"/>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7" name="Group 41"/>
              <p:cNvGrpSpPr>
                <a:grpSpLocks/>
              </p:cNvGrpSpPr>
              <p:nvPr/>
            </p:nvGrpSpPr>
            <p:grpSpPr bwMode="auto">
              <a:xfrm>
                <a:off x="4238" y="1950"/>
                <a:ext cx="232" cy="290"/>
                <a:chOff x="4238" y="1950"/>
                <a:chExt cx="232" cy="290"/>
              </a:xfrm>
            </p:grpSpPr>
            <p:sp>
              <p:nvSpPr>
                <p:cNvPr id="23744" name="AutoShape 42"/>
                <p:cNvSpPr>
                  <a:spLocks noChangeArrowheads="1"/>
                </p:cNvSpPr>
                <p:nvPr/>
              </p:nvSpPr>
              <p:spPr bwMode="auto">
                <a:xfrm>
                  <a:off x="4238" y="1950"/>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745" name="Rectangle 43"/>
                <p:cNvSpPr>
                  <a:spLocks noChangeArrowheads="1"/>
                </p:cNvSpPr>
                <p:nvPr/>
              </p:nvSpPr>
              <p:spPr bwMode="auto">
                <a:xfrm flipH="1">
                  <a:off x="4337" y="2112"/>
                  <a:ext cx="33" cy="34"/>
                </a:xfrm>
                <a:prstGeom prst="rect">
                  <a:avLst/>
                </a:prstGeom>
                <a:solidFill>
                  <a:srgbClr val="F5F5F5"/>
                </a:solidFill>
                <a:ln w="9525">
                  <a:noFill/>
                  <a:miter lim="800000"/>
                  <a:headEnd/>
                  <a:tailEnd/>
                </a:ln>
              </p:spPr>
              <p:txBody>
                <a:bodyPr wrap="none" anchor="ctr"/>
                <a:lstStyle/>
                <a:p>
                  <a:endParaRPr lang="en-US" sz="800" b="0"/>
                </a:p>
              </p:txBody>
            </p:sp>
            <p:sp>
              <p:nvSpPr>
                <p:cNvPr id="23746" name="Rectangle 44"/>
                <p:cNvSpPr>
                  <a:spLocks noChangeArrowheads="1"/>
                </p:cNvSpPr>
                <p:nvPr/>
              </p:nvSpPr>
              <p:spPr bwMode="auto">
                <a:xfrm flipH="1">
                  <a:off x="4389" y="2165"/>
                  <a:ext cx="33" cy="34"/>
                </a:xfrm>
                <a:prstGeom prst="rect">
                  <a:avLst/>
                </a:prstGeom>
                <a:solidFill>
                  <a:srgbClr val="F5F5F5"/>
                </a:solidFill>
                <a:ln w="9525">
                  <a:noFill/>
                  <a:miter lim="800000"/>
                  <a:headEnd/>
                  <a:tailEnd/>
                </a:ln>
              </p:spPr>
              <p:txBody>
                <a:bodyPr wrap="none" anchor="ctr"/>
                <a:lstStyle/>
                <a:p>
                  <a:endParaRPr lang="en-US" sz="800" b="0"/>
                </a:p>
              </p:txBody>
            </p:sp>
            <p:sp>
              <p:nvSpPr>
                <p:cNvPr id="23747" name="Rectangle 45"/>
                <p:cNvSpPr>
                  <a:spLocks noChangeArrowheads="1"/>
                </p:cNvSpPr>
                <p:nvPr/>
              </p:nvSpPr>
              <p:spPr bwMode="auto">
                <a:xfrm flipH="1">
                  <a:off x="4389" y="2053"/>
                  <a:ext cx="33" cy="34"/>
                </a:xfrm>
                <a:prstGeom prst="rect">
                  <a:avLst/>
                </a:prstGeom>
                <a:solidFill>
                  <a:srgbClr val="F5F5F5"/>
                </a:solidFill>
                <a:ln w="9525">
                  <a:noFill/>
                  <a:miter lim="800000"/>
                  <a:headEnd/>
                  <a:tailEnd/>
                </a:ln>
              </p:spPr>
              <p:txBody>
                <a:bodyPr wrap="none" anchor="ctr"/>
                <a:lstStyle/>
                <a:p>
                  <a:endParaRPr lang="en-US" sz="800" b="0"/>
                </a:p>
              </p:txBody>
            </p:sp>
            <p:sp>
              <p:nvSpPr>
                <p:cNvPr id="23748" name="Rectangle 46"/>
                <p:cNvSpPr>
                  <a:spLocks noChangeArrowheads="1"/>
                </p:cNvSpPr>
                <p:nvPr/>
              </p:nvSpPr>
              <p:spPr bwMode="auto">
                <a:xfrm flipH="1">
                  <a:off x="4293" y="2165"/>
                  <a:ext cx="33" cy="34"/>
                </a:xfrm>
                <a:prstGeom prst="rect">
                  <a:avLst/>
                </a:prstGeom>
                <a:solidFill>
                  <a:srgbClr val="FFFF00"/>
                </a:solidFill>
                <a:ln w="9525">
                  <a:noFill/>
                  <a:miter lim="800000"/>
                  <a:headEnd/>
                  <a:tailEnd/>
                </a:ln>
              </p:spPr>
              <p:txBody>
                <a:bodyPr wrap="none" anchor="ctr"/>
                <a:lstStyle/>
                <a:p>
                  <a:endParaRPr lang="en-US" sz="800" b="0"/>
                </a:p>
              </p:txBody>
            </p:sp>
          </p:grpSp>
          <p:grpSp>
            <p:nvGrpSpPr>
              <p:cNvPr id="8" name="Group 47"/>
              <p:cNvGrpSpPr>
                <a:grpSpLocks/>
              </p:cNvGrpSpPr>
              <p:nvPr/>
            </p:nvGrpSpPr>
            <p:grpSpPr bwMode="auto">
              <a:xfrm>
                <a:off x="4774" y="1654"/>
                <a:ext cx="232" cy="242"/>
                <a:chOff x="4502" y="1734"/>
                <a:chExt cx="232" cy="242"/>
              </a:xfrm>
            </p:grpSpPr>
            <p:sp>
              <p:nvSpPr>
                <p:cNvPr id="23739" name="AutoShape 48"/>
                <p:cNvSpPr>
                  <a:spLocks noChangeArrowheads="1"/>
                </p:cNvSpPr>
                <p:nvPr/>
              </p:nvSpPr>
              <p:spPr bwMode="auto">
                <a:xfrm>
                  <a:off x="4502" y="1734"/>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740" name="Rectangle 49"/>
                <p:cNvSpPr>
                  <a:spLocks noChangeArrowheads="1"/>
                </p:cNvSpPr>
                <p:nvPr/>
              </p:nvSpPr>
              <p:spPr bwMode="auto">
                <a:xfrm flipH="1">
                  <a:off x="4553" y="1848"/>
                  <a:ext cx="33" cy="34"/>
                </a:xfrm>
                <a:prstGeom prst="rect">
                  <a:avLst/>
                </a:prstGeom>
                <a:solidFill>
                  <a:srgbClr val="F5F5F5"/>
                </a:solidFill>
                <a:ln w="9525">
                  <a:noFill/>
                  <a:miter lim="800000"/>
                  <a:headEnd/>
                  <a:tailEnd/>
                </a:ln>
              </p:spPr>
              <p:txBody>
                <a:bodyPr wrap="none" anchor="ctr"/>
                <a:lstStyle/>
                <a:p>
                  <a:endParaRPr lang="en-US" sz="800" b="0"/>
                </a:p>
              </p:txBody>
            </p:sp>
            <p:sp>
              <p:nvSpPr>
                <p:cNvPr id="23741" name="Rectangle 50"/>
                <p:cNvSpPr>
                  <a:spLocks noChangeArrowheads="1"/>
                </p:cNvSpPr>
                <p:nvPr/>
              </p:nvSpPr>
              <p:spPr bwMode="auto">
                <a:xfrm flipH="1">
                  <a:off x="4653" y="1901"/>
                  <a:ext cx="33" cy="34"/>
                </a:xfrm>
                <a:prstGeom prst="rect">
                  <a:avLst/>
                </a:prstGeom>
                <a:solidFill>
                  <a:srgbClr val="F5F5F5"/>
                </a:solidFill>
                <a:ln w="9525">
                  <a:noFill/>
                  <a:miter lim="800000"/>
                  <a:headEnd/>
                  <a:tailEnd/>
                </a:ln>
              </p:spPr>
              <p:txBody>
                <a:bodyPr wrap="none" anchor="ctr"/>
                <a:lstStyle/>
                <a:p>
                  <a:endParaRPr lang="en-US" sz="800" b="0"/>
                </a:p>
              </p:txBody>
            </p:sp>
            <p:sp>
              <p:nvSpPr>
                <p:cNvPr id="23742" name="Rectangle 51"/>
                <p:cNvSpPr>
                  <a:spLocks noChangeArrowheads="1"/>
                </p:cNvSpPr>
                <p:nvPr/>
              </p:nvSpPr>
              <p:spPr bwMode="auto">
                <a:xfrm flipH="1">
                  <a:off x="4621" y="1837"/>
                  <a:ext cx="33" cy="34"/>
                </a:xfrm>
                <a:prstGeom prst="rect">
                  <a:avLst/>
                </a:prstGeom>
                <a:solidFill>
                  <a:srgbClr val="F5F5F5"/>
                </a:solidFill>
                <a:ln w="9525">
                  <a:noFill/>
                  <a:miter lim="800000"/>
                  <a:headEnd/>
                  <a:tailEnd/>
                </a:ln>
              </p:spPr>
              <p:txBody>
                <a:bodyPr wrap="none" anchor="ctr"/>
                <a:lstStyle/>
                <a:p>
                  <a:endParaRPr lang="en-US" sz="800" b="0"/>
                </a:p>
              </p:txBody>
            </p:sp>
            <p:sp>
              <p:nvSpPr>
                <p:cNvPr id="23743" name="Rectangle 52"/>
                <p:cNvSpPr>
                  <a:spLocks noChangeArrowheads="1"/>
                </p:cNvSpPr>
                <p:nvPr/>
              </p:nvSpPr>
              <p:spPr bwMode="auto">
                <a:xfrm flipH="1">
                  <a:off x="4573" y="1909"/>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9" name="Group 53"/>
              <p:cNvGrpSpPr>
                <a:grpSpLocks/>
              </p:cNvGrpSpPr>
              <p:nvPr/>
            </p:nvGrpSpPr>
            <p:grpSpPr bwMode="auto">
              <a:xfrm>
                <a:off x="5046" y="1654"/>
                <a:ext cx="232" cy="242"/>
                <a:chOff x="4502" y="1734"/>
                <a:chExt cx="232" cy="242"/>
              </a:xfrm>
            </p:grpSpPr>
            <p:sp>
              <p:nvSpPr>
                <p:cNvPr id="23734" name="AutoShape 54"/>
                <p:cNvSpPr>
                  <a:spLocks noChangeArrowheads="1"/>
                </p:cNvSpPr>
                <p:nvPr/>
              </p:nvSpPr>
              <p:spPr bwMode="auto">
                <a:xfrm>
                  <a:off x="4502" y="1734"/>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735" name="Rectangle 55"/>
                <p:cNvSpPr>
                  <a:spLocks noChangeArrowheads="1"/>
                </p:cNvSpPr>
                <p:nvPr/>
              </p:nvSpPr>
              <p:spPr bwMode="auto">
                <a:xfrm flipH="1">
                  <a:off x="4553" y="1848"/>
                  <a:ext cx="33" cy="34"/>
                </a:xfrm>
                <a:prstGeom prst="rect">
                  <a:avLst/>
                </a:prstGeom>
                <a:solidFill>
                  <a:srgbClr val="F5F5F5"/>
                </a:solidFill>
                <a:ln w="9525">
                  <a:noFill/>
                  <a:miter lim="800000"/>
                  <a:headEnd/>
                  <a:tailEnd/>
                </a:ln>
              </p:spPr>
              <p:txBody>
                <a:bodyPr wrap="none" anchor="ctr"/>
                <a:lstStyle/>
                <a:p>
                  <a:endParaRPr lang="en-US" sz="800" b="0"/>
                </a:p>
              </p:txBody>
            </p:sp>
            <p:sp>
              <p:nvSpPr>
                <p:cNvPr id="23736" name="Rectangle 56"/>
                <p:cNvSpPr>
                  <a:spLocks noChangeArrowheads="1"/>
                </p:cNvSpPr>
                <p:nvPr/>
              </p:nvSpPr>
              <p:spPr bwMode="auto">
                <a:xfrm flipH="1">
                  <a:off x="4653" y="1901"/>
                  <a:ext cx="33" cy="34"/>
                </a:xfrm>
                <a:prstGeom prst="rect">
                  <a:avLst/>
                </a:prstGeom>
                <a:solidFill>
                  <a:srgbClr val="F5F5F5"/>
                </a:solidFill>
                <a:ln w="9525">
                  <a:noFill/>
                  <a:miter lim="800000"/>
                  <a:headEnd/>
                  <a:tailEnd/>
                </a:ln>
              </p:spPr>
              <p:txBody>
                <a:bodyPr wrap="none" anchor="ctr"/>
                <a:lstStyle/>
                <a:p>
                  <a:endParaRPr lang="en-US" sz="800" b="0"/>
                </a:p>
              </p:txBody>
            </p:sp>
            <p:sp>
              <p:nvSpPr>
                <p:cNvPr id="23737" name="Rectangle 57"/>
                <p:cNvSpPr>
                  <a:spLocks noChangeArrowheads="1"/>
                </p:cNvSpPr>
                <p:nvPr/>
              </p:nvSpPr>
              <p:spPr bwMode="auto">
                <a:xfrm flipH="1">
                  <a:off x="4621" y="1837"/>
                  <a:ext cx="33" cy="34"/>
                </a:xfrm>
                <a:prstGeom prst="rect">
                  <a:avLst/>
                </a:prstGeom>
                <a:solidFill>
                  <a:srgbClr val="F5F5F5"/>
                </a:solidFill>
                <a:ln w="9525">
                  <a:noFill/>
                  <a:miter lim="800000"/>
                  <a:headEnd/>
                  <a:tailEnd/>
                </a:ln>
              </p:spPr>
              <p:txBody>
                <a:bodyPr wrap="none" anchor="ctr"/>
                <a:lstStyle/>
                <a:p>
                  <a:endParaRPr lang="en-US" sz="800" b="0"/>
                </a:p>
              </p:txBody>
            </p:sp>
            <p:sp>
              <p:nvSpPr>
                <p:cNvPr id="23738" name="Rectangle 58"/>
                <p:cNvSpPr>
                  <a:spLocks noChangeArrowheads="1"/>
                </p:cNvSpPr>
                <p:nvPr/>
              </p:nvSpPr>
              <p:spPr bwMode="auto">
                <a:xfrm flipH="1">
                  <a:off x="4573" y="1909"/>
                  <a:ext cx="33" cy="34"/>
                </a:xfrm>
                <a:prstGeom prst="rect">
                  <a:avLst/>
                </a:prstGeom>
                <a:solidFill>
                  <a:srgbClr val="F5F5F5"/>
                </a:solidFill>
                <a:ln w="9525">
                  <a:noFill/>
                  <a:miter lim="800000"/>
                  <a:headEnd/>
                  <a:tailEnd/>
                </a:ln>
              </p:spPr>
              <p:txBody>
                <a:bodyPr wrap="none" anchor="ctr"/>
                <a:lstStyle/>
                <a:p>
                  <a:endParaRPr lang="en-US" sz="800" b="0"/>
                </a:p>
              </p:txBody>
            </p:sp>
          </p:grpSp>
          <p:sp>
            <p:nvSpPr>
              <p:cNvPr id="23712" name="Rectangle 59"/>
              <p:cNvSpPr>
                <a:spLocks noChangeArrowheads="1"/>
              </p:cNvSpPr>
              <p:nvPr/>
            </p:nvSpPr>
            <p:spPr bwMode="auto">
              <a:xfrm flipH="1">
                <a:off x="4285" y="2053"/>
                <a:ext cx="33" cy="34"/>
              </a:xfrm>
              <a:prstGeom prst="rect">
                <a:avLst/>
              </a:prstGeom>
              <a:solidFill>
                <a:srgbClr val="F5F5F5"/>
              </a:solidFill>
              <a:ln w="9525">
                <a:noFill/>
                <a:miter lim="800000"/>
                <a:headEnd/>
                <a:tailEnd/>
              </a:ln>
            </p:spPr>
            <p:txBody>
              <a:bodyPr wrap="none" anchor="ctr"/>
              <a:lstStyle/>
              <a:p>
                <a:endParaRPr lang="en-US" sz="800" b="0"/>
              </a:p>
            </p:txBody>
          </p:sp>
          <p:grpSp>
            <p:nvGrpSpPr>
              <p:cNvPr id="10" name="Group 60"/>
              <p:cNvGrpSpPr>
                <a:grpSpLocks/>
              </p:cNvGrpSpPr>
              <p:nvPr/>
            </p:nvGrpSpPr>
            <p:grpSpPr bwMode="auto">
              <a:xfrm>
                <a:off x="4510" y="1950"/>
                <a:ext cx="232" cy="290"/>
                <a:chOff x="4510" y="1958"/>
                <a:chExt cx="232" cy="290"/>
              </a:xfrm>
            </p:grpSpPr>
            <p:sp>
              <p:nvSpPr>
                <p:cNvPr id="23728" name="AutoShape 61"/>
                <p:cNvSpPr>
                  <a:spLocks noChangeArrowheads="1"/>
                </p:cNvSpPr>
                <p:nvPr/>
              </p:nvSpPr>
              <p:spPr bwMode="auto">
                <a:xfrm>
                  <a:off x="4510" y="1958"/>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729" name="Rectangle 62"/>
                <p:cNvSpPr>
                  <a:spLocks noChangeArrowheads="1"/>
                </p:cNvSpPr>
                <p:nvPr/>
              </p:nvSpPr>
              <p:spPr bwMode="auto">
                <a:xfrm flipH="1">
                  <a:off x="4609" y="2120"/>
                  <a:ext cx="33" cy="34"/>
                </a:xfrm>
                <a:prstGeom prst="rect">
                  <a:avLst/>
                </a:prstGeom>
                <a:solidFill>
                  <a:srgbClr val="F5F5F5"/>
                </a:solidFill>
                <a:ln w="9525">
                  <a:noFill/>
                  <a:miter lim="800000"/>
                  <a:headEnd/>
                  <a:tailEnd/>
                </a:ln>
              </p:spPr>
              <p:txBody>
                <a:bodyPr wrap="none" anchor="ctr"/>
                <a:lstStyle/>
                <a:p>
                  <a:endParaRPr lang="en-US" sz="800" b="0"/>
                </a:p>
              </p:txBody>
            </p:sp>
            <p:sp>
              <p:nvSpPr>
                <p:cNvPr id="23730" name="Rectangle 63"/>
                <p:cNvSpPr>
                  <a:spLocks noChangeArrowheads="1"/>
                </p:cNvSpPr>
                <p:nvPr/>
              </p:nvSpPr>
              <p:spPr bwMode="auto">
                <a:xfrm flipH="1">
                  <a:off x="4661" y="2173"/>
                  <a:ext cx="33" cy="34"/>
                </a:xfrm>
                <a:prstGeom prst="rect">
                  <a:avLst/>
                </a:prstGeom>
                <a:solidFill>
                  <a:srgbClr val="F5F5F5"/>
                </a:solidFill>
                <a:ln w="9525">
                  <a:noFill/>
                  <a:miter lim="800000"/>
                  <a:headEnd/>
                  <a:tailEnd/>
                </a:ln>
              </p:spPr>
              <p:txBody>
                <a:bodyPr wrap="none" anchor="ctr"/>
                <a:lstStyle/>
                <a:p>
                  <a:endParaRPr lang="en-US" sz="800" b="0"/>
                </a:p>
              </p:txBody>
            </p:sp>
            <p:sp>
              <p:nvSpPr>
                <p:cNvPr id="23731" name="Rectangle 64"/>
                <p:cNvSpPr>
                  <a:spLocks noChangeArrowheads="1"/>
                </p:cNvSpPr>
                <p:nvPr/>
              </p:nvSpPr>
              <p:spPr bwMode="auto">
                <a:xfrm flipH="1">
                  <a:off x="4661" y="2061"/>
                  <a:ext cx="33" cy="34"/>
                </a:xfrm>
                <a:prstGeom prst="rect">
                  <a:avLst/>
                </a:prstGeom>
                <a:solidFill>
                  <a:srgbClr val="F5F5F5"/>
                </a:solidFill>
                <a:ln w="9525">
                  <a:noFill/>
                  <a:miter lim="800000"/>
                  <a:headEnd/>
                  <a:tailEnd/>
                </a:ln>
              </p:spPr>
              <p:txBody>
                <a:bodyPr wrap="none" anchor="ctr"/>
                <a:lstStyle/>
                <a:p>
                  <a:endParaRPr lang="en-US" sz="800" b="0"/>
                </a:p>
              </p:txBody>
            </p:sp>
            <p:sp>
              <p:nvSpPr>
                <p:cNvPr id="23732" name="Rectangle 65"/>
                <p:cNvSpPr>
                  <a:spLocks noChangeArrowheads="1"/>
                </p:cNvSpPr>
                <p:nvPr/>
              </p:nvSpPr>
              <p:spPr bwMode="auto">
                <a:xfrm flipH="1">
                  <a:off x="4565" y="2173"/>
                  <a:ext cx="33" cy="34"/>
                </a:xfrm>
                <a:prstGeom prst="rect">
                  <a:avLst/>
                </a:prstGeom>
                <a:solidFill>
                  <a:schemeClr val="tx2"/>
                </a:solidFill>
                <a:ln w="9525">
                  <a:noFill/>
                  <a:miter lim="800000"/>
                  <a:headEnd/>
                  <a:tailEnd/>
                </a:ln>
              </p:spPr>
              <p:txBody>
                <a:bodyPr wrap="none" anchor="ctr"/>
                <a:lstStyle/>
                <a:p>
                  <a:endParaRPr lang="en-US" sz="800" b="0"/>
                </a:p>
              </p:txBody>
            </p:sp>
            <p:sp>
              <p:nvSpPr>
                <p:cNvPr id="23733" name="Rectangle 66"/>
                <p:cNvSpPr>
                  <a:spLocks noChangeArrowheads="1"/>
                </p:cNvSpPr>
                <p:nvPr/>
              </p:nvSpPr>
              <p:spPr bwMode="auto">
                <a:xfrm flipH="1">
                  <a:off x="4557" y="2061"/>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11" name="Group 67"/>
              <p:cNvGrpSpPr>
                <a:grpSpLocks/>
              </p:cNvGrpSpPr>
              <p:nvPr/>
            </p:nvGrpSpPr>
            <p:grpSpPr bwMode="auto">
              <a:xfrm>
                <a:off x="4782" y="1950"/>
                <a:ext cx="232" cy="290"/>
                <a:chOff x="4510" y="1958"/>
                <a:chExt cx="232" cy="290"/>
              </a:xfrm>
            </p:grpSpPr>
            <p:sp>
              <p:nvSpPr>
                <p:cNvPr id="23722" name="AutoShape 68"/>
                <p:cNvSpPr>
                  <a:spLocks noChangeArrowheads="1"/>
                </p:cNvSpPr>
                <p:nvPr/>
              </p:nvSpPr>
              <p:spPr bwMode="auto">
                <a:xfrm>
                  <a:off x="4510" y="1958"/>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723" name="Rectangle 69"/>
                <p:cNvSpPr>
                  <a:spLocks noChangeArrowheads="1"/>
                </p:cNvSpPr>
                <p:nvPr/>
              </p:nvSpPr>
              <p:spPr bwMode="auto">
                <a:xfrm flipH="1">
                  <a:off x="4609" y="2120"/>
                  <a:ext cx="33" cy="34"/>
                </a:xfrm>
                <a:prstGeom prst="rect">
                  <a:avLst/>
                </a:prstGeom>
                <a:solidFill>
                  <a:srgbClr val="F5F5F5"/>
                </a:solidFill>
                <a:ln w="9525">
                  <a:noFill/>
                  <a:miter lim="800000"/>
                  <a:headEnd/>
                  <a:tailEnd/>
                </a:ln>
              </p:spPr>
              <p:txBody>
                <a:bodyPr wrap="none" anchor="ctr"/>
                <a:lstStyle/>
                <a:p>
                  <a:endParaRPr lang="en-US" sz="800" b="0"/>
                </a:p>
              </p:txBody>
            </p:sp>
            <p:sp>
              <p:nvSpPr>
                <p:cNvPr id="23724" name="Rectangle 70"/>
                <p:cNvSpPr>
                  <a:spLocks noChangeArrowheads="1"/>
                </p:cNvSpPr>
                <p:nvPr/>
              </p:nvSpPr>
              <p:spPr bwMode="auto">
                <a:xfrm flipH="1">
                  <a:off x="4661" y="2173"/>
                  <a:ext cx="33" cy="34"/>
                </a:xfrm>
                <a:prstGeom prst="rect">
                  <a:avLst/>
                </a:prstGeom>
                <a:solidFill>
                  <a:srgbClr val="F5F5F5"/>
                </a:solidFill>
                <a:ln w="9525">
                  <a:noFill/>
                  <a:miter lim="800000"/>
                  <a:headEnd/>
                  <a:tailEnd/>
                </a:ln>
              </p:spPr>
              <p:txBody>
                <a:bodyPr wrap="none" anchor="ctr"/>
                <a:lstStyle/>
                <a:p>
                  <a:endParaRPr lang="en-US" sz="800" b="0"/>
                </a:p>
              </p:txBody>
            </p:sp>
            <p:sp>
              <p:nvSpPr>
                <p:cNvPr id="23725" name="Rectangle 71"/>
                <p:cNvSpPr>
                  <a:spLocks noChangeArrowheads="1"/>
                </p:cNvSpPr>
                <p:nvPr/>
              </p:nvSpPr>
              <p:spPr bwMode="auto">
                <a:xfrm flipH="1">
                  <a:off x="4661" y="2061"/>
                  <a:ext cx="33" cy="34"/>
                </a:xfrm>
                <a:prstGeom prst="rect">
                  <a:avLst/>
                </a:prstGeom>
                <a:solidFill>
                  <a:srgbClr val="F5F5F5"/>
                </a:solidFill>
                <a:ln w="9525">
                  <a:noFill/>
                  <a:miter lim="800000"/>
                  <a:headEnd/>
                  <a:tailEnd/>
                </a:ln>
              </p:spPr>
              <p:txBody>
                <a:bodyPr wrap="none" anchor="ctr"/>
                <a:lstStyle/>
                <a:p>
                  <a:endParaRPr lang="en-US" sz="800" b="0"/>
                </a:p>
              </p:txBody>
            </p:sp>
            <p:sp>
              <p:nvSpPr>
                <p:cNvPr id="23726" name="Rectangle 72"/>
                <p:cNvSpPr>
                  <a:spLocks noChangeArrowheads="1"/>
                </p:cNvSpPr>
                <p:nvPr/>
              </p:nvSpPr>
              <p:spPr bwMode="auto">
                <a:xfrm flipH="1">
                  <a:off x="4565" y="2173"/>
                  <a:ext cx="33" cy="34"/>
                </a:xfrm>
                <a:prstGeom prst="rect">
                  <a:avLst/>
                </a:prstGeom>
                <a:solidFill>
                  <a:schemeClr val="tx2"/>
                </a:solidFill>
                <a:ln w="9525">
                  <a:noFill/>
                  <a:miter lim="800000"/>
                  <a:headEnd/>
                  <a:tailEnd/>
                </a:ln>
              </p:spPr>
              <p:txBody>
                <a:bodyPr wrap="none" anchor="ctr"/>
                <a:lstStyle/>
                <a:p>
                  <a:endParaRPr lang="en-US" sz="800" b="0"/>
                </a:p>
              </p:txBody>
            </p:sp>
            <p:sp>
              <p:nvSpPr>
                <p:cNvPr id="23727" name="Rectangle 73"/>
                <p:cNvSpPr>
                  <a:spLocks noChangeArrowheads="1"/>
                </p:cNvSpPr>
                <p:nvPr/>
              </p:nvSpPr>
              <p:spPr bwMode="auto">
                <a:xfrm flipH="1">
                  <a:off x="4557" y="2061"/>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12" name="Group 74"/>
              <p:cNvGrpSpPr>
                <a:grpSpLocks/>
              </p:cNvGrpSpPr>
              <p:nvPr/>
            </p:nvGrpSpPr>
            <p:grpSpPr bwMode="auto">
              <a:xfrm>
                <a:off x="5054" y="1950"/>
                <a:ext cx="232" cy="290"/>
                <a:chOff x="4510" y="1958"/>
                <a:chExt cx="232" cy="290"/>
              </a:xfrm>
            </p:grpSpPr>
            <p:sp>
              <p:nvSpPr>
                <p:cNvPr id="23716" name="AutoShape 75"/>
                <p:cNvSpPr>
                  <a:spLocks noChangeArrowheads="1"/>
                </p:cNvSpPr>
                <p:nvPr/>
              </p:nvSpPr>
              <p:spPr bwMode="auto">
                <a:xfrm>
                  <a:off x="4510" y="1958"/>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717" name="Rectangle 76"/>
                <p:cNvSpPr>
                  <a:spLocks noChangeArrowheads="1"/>
                </p:cNvSpPr>
                <p:nvPr/>
              </p:nvSpPr>
              <p:spPr bwMode="auto">
                <a:xfrm flipH="1">
                  <a:off x="4609" y="2120"/>
                  <a:ext cx="33" cy="34"/>
                </a:xfrm>
                <a:prstGeom prst="rect">
                  <a:avLst/>
                </a:prstGeom>
                <a:solidFill>
                  <a:srgbClr val="F5F5F5"/>
                </a:solidFill>
                <a:ln w="9525">
                  <a:noFill/>
                  <a:miter lim="800000"/>
                  <a:headEnd/>
                  <a:tailEnd/>
                </a:ln>
              </p:spPr>
              <p:txBody>
                <a:bodyPr wrap="none" anchor="ctr"/>
                <a:lstStyle/>
                <a:p>
                  <a:endParaRPr lang="en-US" sz="800" b="0"/>
                </a:p>
              </p:txBody>
            </p:sp>
            <p:sp>
              <p:nvSpPr>
                <p:cNvPr id="23718" name="Rectangle 77"/>
                <p:cNvSpPr>
                  <a:spLocks noChangeArrowheads="1"/>
                </p:cNvSpPr>
                <p:nvPr/>
              </p:nvSpPr>
              <p:spPr bwMode="auto">
                <a:xfrm flipH="1">
                  <a:off x="4661" y="2173"/>
                  <a:ext cx="33" cy="34"/>
                </a:xfrm>
                <a:prstGeom prst="rect">
                  <a:avLst/>
                </a:prstGeom>
                <a:solidFill>
                  <a:srgbClr val="F5F5F5"/>
                </a:solidFill>
                <a:ln w="9525">
                  <a:noFill/>
                  <a:miter lim="800000"/>
                  <a:headEnd/>
                  <a:tailEnd/>
                </a:ln>
              </p:spPr>
              <p:txBody>
                <a:bodyPr wrap="none" anchor="ctr"/>
                <a:lstStyle/>
                <a:p>
                  <a:endParaRPr lang="en-US" sz="800" b="0"/>
                </a:p>
              </p:txBody>
            </p:sp>
            <p:sp>
              <p:nvSpPr>
                <p:cNvPr id="23719" name="Rectangle 78"/>
                <p:cNvSpPr>
                  <a:spLocks noChangeArrowheads="1"/>
                </p:cNvSpPr>
                <p:nvPr/>
              </p:nvSpPr>
              <p:spPr bwMode="auto">
                <a:xfrm flipH="1">
                  <a:off x="4661" y="2061"/>
                  <a:ext cx="33" cy="34"/>
                </a:xfrm>
                <a:prstGeom prst="rect">
                  <a:avLst/>
                </a:prstGeom>
                <a:solidFill>
                  <a:srgbClr val="F5F5F5"/>
                </a:solidFill>
                <a:ln w="9525">
                  <a:noFill/>
                  <a:miter lim="800000"/>
                  <a:headEnd/>
                  <a:tailEnd/>
                </a:ln>
              </p:spPr>
              <p:txBody>
                <a:bodyPr wrap="none" anchor="ctr"/>
                <a:lstStyle/>
                <a:p>
                  <a:endParaRPr lang="en-US" sz="800" b="0"/>
                </a:p>
              </p:txBody>
            </p:sp>
            <p:sp>
              <p:nvSpPr>
                <p:cNvPr id="23720" name="Rectangle 79"/>
                <p:cNvSpPr>
                  <a:spLocks noChangeArrowheads="1"/>
                </p:cNvSpPr>
                <p:nvPr/>
              </p:nvSpPr>
              <p:spPr bwMode="auto">
                <a:xfrm flipH="1">
                  <a:off x="4565" y="2173"/>
                  <a:ext cx="33" cy="34"/>
                </a:xfrm>
                <a:prstGeom prst="rect">
                  <a:avLst/>
                </a:prstGeom>
                <a:solidFill>
                  <a:schemeClr val="tx2"/>
                </a:solidFill>
                <a:ln w="9525">
                  <a:noFill/>
                  <a:miter lim="800000"/>
                  <a:headEnd/>
                  <a:tailEnd/>
                </a:ln>
              </p:spPr>
              <p:txBody>
                <a:bodyPr wrap="none" anchor="ctr"/>
                <a:lstStyle/>
                <a:p>
                  <a:endParaRPr lang="en-US" sz="800" b="0"/>
                </a:p>
              </p:txBody>
            </p:sp>
            <p:sp>
              <p:nvSpPr>
                <p:cNvPr id="23721" name="Rectangle 80"/>
                <p:cNvSpPr>
                  <a:spLocks noChangeArrowheads="1"/>
                </p:cNvSpPr>
                <p:nvPr/>
              </p:nvSpPr>
              <p:spPr bwMode="auto">
                <a:xfrm flipH="1">
                  <a:off x="4557" y="2061"/>
                  <a:ext cx="33" cy="34"/>
                </a:xfrm>
                <a:prstGeom prst="rect">
                  <a:avLst/>
                </a:prstGeom>
                <a:solidFill>
                  <a:srgbClr val="F5F5F5"/>
                </a:solidFill>
                <a:ln w="9525">
                  <a:noFill/>
                  <a:miter lim="800000"/>
                  <a:headEnd/>
                  <a:tailEnd/>
                </a:ln>
              </p:spPr>
              <p:txBody>
                <a:bodyPr wrap="none" anchor="ctr"/>
                <a:lstStyle/>
                <a:p>
                  <a:endParaRPr lang="en-US" sz="800" b="0"/>
                </a:p>
              </p:txBody>
            </p:sp>
          </p:grpSp>
        </p:grpSp>
        <p:grpSp>
          <p:nvGrpSpPr>
            <p:cNvPr id="13" name="Group 81"/>
            <p:cNvGrpSpPr>
              <a:grpSpLocks/>
            </p:cNvGrpSpPr>
            <p:nvPr/>
          </p:nvGrpSpPr>
          <p:grpSpPr bwMode="auto">
            <a:xfrm flipH="1">
              <a:off x="293863" y="3688086"/>
              <a:ext cx="2019300" cy="1001713"/>
              <a:chOff x="4192" y="2264"/>
              <a:chExt cx="1152" cy="671"/>
            </a:xfrm>
          </p:grpSpPr>
          <p:sp>
            <p:nvSpPr>
              <p:cNvPr id="23652" name="Rectangle 82"/>
              <p:cNvSpPr>
                <a:spLocks noChangeArrowheads="1"/>
              </p:cNvSpPr>
              <p:nvPr/>
            </p:nvSpPr>
            <p:spPr bwMode="auto">
              <a:xfrm>
                <a:off x="4192" y="2264"/>
                <a:ext cx="1152" cy="671"/>
              </a:xfrm>
              <a:prstGeom prst="rect">
                <a:avLst/>
              </a:prstGeom>
              <a:noFill/>
              <a:ln w="9525">
                <a:solidFill>
                  <a:schemeClr val="tx1"/>
                </a:solidFill>
                <a:prstDash val="sysDot"/>
                <a:miter lim="800000"/>
                <a:headEnd/>
                <a:tailEnd/>
              </a:ln>
            </p:spPr>
            <p:txBody>
              <a:bodyPr anchor="ctr">
                <a:spAutoFit/>
              </a:bodyPr>
              <a:lstStyle/>
              <a:p>
                <a:endParaRPr lang="en-US"/>
              </a:p>
            </p:txBody>
          </p:sp>
          <p:grpSp>
            <p:nvGrpSpPr>
              <p:cNvPr id="14" name="Group 83"/>
              <p:cNvGrpSpPr>
                <a:grpSpLocks/>
              </p:cNvGrpSpPr>
              <p:nvPr/>
            </p:nvGrpSpPr>
            <p:grpSpPr bwMode="auto">
              <a:xfrm>
                <a:off x="4238" y="2310"/>
                <a:ext cx="232" cy="242"/>
                <a:chOff x="4222" y="1726"/>
                <a:chExt cx="232" cy="242"/>
              </a:xfrm>
            </p:grpSpPr>
            <p:sp>
              <p:nvSpPr>
                <p:cNvPr id="23701" name="AutoShape 84"/>
                <p:cNvSpPr>
                  <a:spLocks noChangeArrowheads="1"/>
                </p:cNvSpPr>
                <p:nvPr/>
              </p:nvSpPr>
              <p:spPr bwMode="auto">
                <a:xfrm>
                  <a:off x="4222" y="1726"/>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702" name="Rectangle 85"/>
                <p:cNvSpPr>
                  <a:spLocks noChangeArrowheads="1"/>
                </p:cNvSpPr>
                <p:nvPr/>
              </p:nvSpPr>
              <p:spPr bwMode="auto">
                <a:xfrm flipH="1">
                  <a:off x="4273" y="1840"/>
                  <a:ext cx="33" cy="34"/>
                </a:xfrm>
                <a:prstGeom prst="rect">
                  <a:avLst/>
                </a:prstGeom>
                <a:solidFill>
                  <a:srgbClr val="6666FF"/>
                </a:solidFill>
                <a:ln w="9525">
                  <a:noFill/>
                  <a:miter lim="800000"/>
                  <a:headEnd/>
                  <a:tailEnd/>
                </a:ln>
              </p:spPr>
              <p:txBody>
                <a:bodyPr wrap="none" anchor="ctr"/>
                <a:lstStyle/>
                <a:p>
                  <a:endParaRPr lang="en-US" sz="800" b="0"/>
                </a:p>
              </p:txBody>
            </p:sp>
            <p:sp>
              <p:nvSpPr>
                <p:cNvPr id="23703" name="Rectangle 86"/>
                <p:cNvSpPr>
                  <a:spLocks noChangeArrowheads="1"/>
                </p:cNvSpPr>
                <p:nvPr/>
              </p:nvSpPr>
              <p:spPr bwMode="auto">
                <a:xfrm flipH="1">
                  <a:off x="4373" y="1893"/>
                  <a:ext cx="33" cy="34"/>
                </a:xfrm>
                <a:prstGeom prst="rect">
                  <a:avLst/>
                </a:prstGeom>
                <a:solidFill>
                  <a:srgbClr val="F5F5F5"/>
                </a:solidFill>
                <a:ln w="9525">
                  <a:noFill/>
                  <a:miter lim="800000"/>
                  <a:headEnd/>
                  <a:tailEnd/>
                </a:ln>
              </p:spPr>
              <p:txBody>
                <a:bodyPr wrap="none" anchor="ctr"/>
                <a:lstStyle/>
                <a:p>
                  <a:endParaRPr lang="en-US" sz="800" b="0"/>
                </a:p>
              </p:txBody>
            </p:sp>
            <p:sp>
              <p:nvSpPr>
                <p:cNvPr id="23704" name="Rectangle 87"/>
                <p:cNvSpPr>
                  <a:spLocks noChangeArrowheads="1"/>
                </p:cNvSpPr>
                <p:nvPr/>
              </p:nvSpPr>
              <p:spPr bwMode="auto">
                <a:xfrm flipH="1">
                  <a:off x="4341" y="1829"/>
                  <a:ext cx="33" cy="34"/>
                </a:xfrm>
                <a:prstGeom prst="rect">
                  <a:avLst/>
                </a:prstGeom>
                <a:solidFill>
                  <a:srgbClr val="F5F5F5"/>
                </a:solidFill>
                <a:ln w="9525">
                  <a:noFill/>
                  <a:miter lim="800000"/>
                  <a:headEnd/>
                  <a:tailEnd/>
                </a:ln>
              </p:spPr>
              <p:txBody>
                <a:bodyPr wrap="none" anchor="ctr"/>
                <a:lstStyle/>
                <a:p>
                  <a:endParaRPr lang="en-US" sz="800" b="0"/>
                </a:p>
              </p:txBody>
            </p:sp>
            <p:sp>
              <p:nvSpPr>
                <p:cNvPr id="23705" name="Rectangle 88"/>
                <p:cNvSpPr>
                  <a:spLocks noChangeArrowheads="1"/>
                </p:cNvSpPr>
                <p:nvPr/>
              </p:nvSpPr>
              <p:spPr bwMode="auto">
                <a:xfrm flipH="1">
                  <a:off x="4293" y="1901"/>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15" name="Group 89"/>
              <p:cNvGrpSpPr>
                <a:grpSpLocks/>
              </p:cNvGrpSpPr>
              <p:nvPr/>
            </p:nvGrpSpPr>
            <p:grpSpPr bwMode="auto">
              <a:xfrm>
                <a:off x="4510" y="2310"/>
                <a:ext cx="232" cy="242"/>
                <a:chOff x="4502" y="1734"/>
                <a:chExt cx="232" cy="242"/>
              </a:xfrm>
            </p:grpSpPr>
            <p:sp>
              <p:nvSpPr>
                <p:cNvPr id="23696" name="AutoShape 90"/>
                <p:cNvSpPr>
                  <a:spLocks noChangeArrowheads="1"/>
                </p:cNvSpPr>
                <p:nvPr/>
              </p:nvSpPr>
              <p:spPr bwMode="auto">
                <a:xfrm>
                  <a:off x="4502" y="1734"/>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697" name="Rectangle 91"/>
                <p:cNvSpPr>
                  <a:spLocks noChangeArrowheads="1"/>
                </p:cNvSpPr>
                <p:nvPr/>
              </p:nvSpPr>
              <p:spPr bwMode="auto">
                <a:xfrm flipH="1">
                  <a:off x="4553" y="1848"/>
                  <a:ext cx="33" cy="34"/>
                </a:xfrm>
                <a:prstGeom prst="rect">
                  <a:avLst/>
                </a:prstGeom>
                <a:solidFill>
                  <a:srgbClr val="F5F5F5"/>
                </a:solidFill>
                <a:ln w="9525">
                  <a:noFill/>
                  <a:miter lim="800000"/>
                  <a:headEnd/>
                  <a:tailEnd/>
                </a:ln>
              </p:spPr>
              <p:txBody>
                <a:bodyPr wrap="none" anchor="ctr"/>
                <a:lstStyle/>
                <a:p>
                  <a:endParaRPr lang="en-US" sz="800" b="0"/>
                </a:p>
              </p:txBody>
            </p:sp>
            <p:sp>
              <p:nvSpPr>
                <p:cNvPr id="23698" name="Rectangle 92"/>
                <p:cNvSpPr>
                  <a:spLocks noChangeArrowheads="1"/>
                </p:cNvSpPr>
                <p:nvPr/>
              </p:nvSpPr>
              <p:spPr bwMode="auto">
                <a:xfrm flipH="1">
                  <a:off x="4653" y="190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99" name="Rectangle 93"/>
                <p:cNvSpPr>
                  <a:spLocks noChangeArrowheads="1"/>
                </p:cNvSpPr>
                <p:nvPr/>
              </p:nvSpPr>
              <p:spPr bwMode="auto">
                <a:xfrm flipH="1">
                  <a:off x="4621" y="1837"/>
                  <a:ext cx="33" cy="34"/>
                </a:xfrm>
                <a:prstGeom prst="rect">
                  <a:avLst/>
                </a:prstGeom>
                <a:solidFill>
                  <a:srgbClr val="F5F5F5"/>
                </a:solidFill>
                <a:ln w="9525">
                  <a:noFill/>
                  <a:miter lim="800000"/>
                  <a:headEnd/>
                  <a:tailEnd/>
                </a:ln>
              </p:spPr>
              <p:txBody>
                <a:bodyPr wrap="none" anchor="ctr"/>
                <a:lstStyle/>
                <a:p>
                  <a:endParaRPr lang="en-US" sz="800" b="0"/>
                </a:p>
              </p:txBody>
            </p:sp>
            <p:sp>
              <p:nvSpPr>
                <p:cNvPr id="23700" name="Rectangle 94"/>
                <p:cNvSpPr>
                  <a:spLocks noChangeArrowheads="1"/>
                </p:cNvSpPr>
                <p:nvPr/>
              </p:nvSpPr>
              <p:spPr bwMode="auto">
                <a:xfrm flipH="1">
                  <a:off x="4573" y="1909"/>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16" name="Group 95"/>
              <p:cNvGrpSpPr>
                <a:grpSpLocks/>
              </p:cNvGrpSpPr>
              <p:nvPr/>
            </p:nvGrpSpPr>
            <p:grpSpPr bwMode="auto">
              <a:xfrm>
                <a:off x="4782" y="2310"/>
                <a:ext cx="232" cy="242"/>
                <a:chOff x="4502" y="1734"/>
                <a:chExt cx="232" cy="242"/>
              </a:xfrm>
            </p:grpSpPr>
            <p:sp>
              <p:nvSpPr>
                <p:cNvPr id="23691" name="AutoShape 96"/>
                <p:cNvSpPr>
                  <a:spLocks noChangeArrowheads="1"/>
                </p:cNvSpPr>
                <p:nvPr/>
              </p:nvSpPr>
              <p:spPr bwMode="auto">
                <a:xfrm>
                  <a:off x="4502" y="1734"/>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692" name="Rectangle 97"/>
                <p:cNvSpPr>
                  <a:spLocks noChangeArrowheads="1"/>
                </p:cNvSpPr>
                <p:nvPr/>
              </p:nvSpPr>
              <p:spPr bwMode="auto">
                <a:xfrm flipH="1">
                  <a:off x="4553" y="1848"/>
                  <a:ext cx="33" cy="34"/>
                </a:xfrm>
                <a:prstGeom prst="rect">
                  <a:avLst/>
                </a:prstGeom>
                <a:solidFill>
                  <a:srgbClr val="F5F5F5"/>
                </a:solidFill>
                <a:ln w="9525">
                  <a:noFill/>
                  <a:miter lim="800000"/>
                  <a:headEnd/>
                  <a:tailEnd/>
                </a:ln>
              </p:spPr>
              <p:txBody>
                <a:bodyPr wrap="none" anchor="ctr"/>
                <a:lstStyle/>
                <a:p>
                  <a:endParaRPr lang="en-US" sz="800" b="0"/>
                </a:p>
              </p:txBody>
            </p:sp>
            <p:sp>
              <p:nvSpPr>
                <p:cNvPr id="23693" name="Rectangle 98"/>
                <p:cNvSpPr>
                  <a:spLocks noChangeArrowheads="1"/>
                </p:cNvSpPr>
                <p:nvPr/>
              </p:nvSpPr>
              <p:spPr bwMode="auto">
                <a:xfrm flipH="1">
                  <a:off x="4653" y="190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94" name="Rectangle 99"/>
                <p:cNvSpPr>
                  <a:spLocks noChangeArrowheads="1"/>
                </p:cNvSpPr>
                <p:nvPr/>
              </p:nvSpPr>
              <p:spPr bwMode="auto">
                <a:xfrm flipH="1">
                  <a:off x="4621" y="1837"/>
                  <a:ext cx="33" cy="34"/>
                </a:xfrm>
                <a:prstGeom prst="rect">
                  <a:avLst/>
                </a:prstGeom>
                <a:solidFill>
                  <a:srgbClr val="F5F5F5"/>
                </a:solidFill>
                <a:ln w="9525">
                  <a:noFill/>
                  <a:miter lim="800000"/>
                  <a:headEnd/>
                  <a:tailEnd/>
                </a:ln>
              </p:spPr>
              <p:txBody>
                <a:bodyPr wrap="none" anchor="ctr"/>
                <a:lstStyle/>
                <a:p>
                  <a:endParaRPr lang="en-US" sz="800" b="0"/>
                </a:p>
              </p:txBody>
            </p:sp>
            <p:sp>
              <p:nvSpPr>
                <p:cNvPr id="23695" name="Rectangle 100"/>
                <p:cNvSpPr>
                  <a:spLocks noChangeArrowheads="1"/>
                </p:cNvSpPr>
                <p:nvPr/>
              </p:nvSpPr>
              <p:spPr bwMode="auto">
                <a:xfrm flipH="1">
                  <a:off x="4573" y="1909"/>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17" name="Group 101"/>
              <p:cNvGrpSpPr>
                <a:grpSpLocks/>
              </p:cNvGrpSpPr>
              <p:nvPr/>
            </p:nvGrpSpPr>
            <p:grpSpPr bwMode="auto">
              <a:xfrm>
                <a:off x="5054" y="2310"/>
                <a:ext cx="232" cy="242"/>
                <a:chOff x="4502" y="1734"/>
                <a:chExt cx="232" cy="242"/>
              </a:xfrm>
            </p:grpSpPr>
            <p:sp>
              <p:nvSpPr>
                <p:cNvPr id="23686" name="AutoShape 102"/>
                <p:cNvSpPr>
                  <a:spLocks noChangeArrowheads="1"/>
                </p:cNvSpPr>
                <p:nvPr/>
              </p:nvSpPr>
              <p:spPr bwMode="auto">
                <a:xfrm>
                  <a:off x="4502" y="1734"/>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687" name="Rectangle 103"/>
                <p:cNvSpPr>
                  <a:spLocks noChangeArrowheads="1"/>
                </p:cNvSpPr>
                <p:nvPr/>
              </p:nvSpPr>
              <p:spPr bwMode="auto">
                <a:xfrm flipH="1">
                  <a:off x="4553" y="1848"/>
                  <a:ext cx="33" cy="34"/>
                </a:xfrm>
                <a:prstGeom prst="rect">
                  <a:avLst/>
                </a:prstGeom>
                <a:solidFill>
                  <a:srgbClr val="F5F5F5"/>
                </a:solidFill>
                <a:ln w="9525">
                  <a:noFill/>
                  <a:miter lim="800000"/>
                  <a:headEnd/>
                  <a:tailEnd/>
                </a:ln>
              </p:spPr>
              <p:txBody>
                <a:bodyPr wrap="none" anchor="ctr"/>
                <a:lstStyle/>
                <a:p>
                  <a:endParaRPr lang="en-US" sz="800" b="0"/>
                </a:p>
              </p:txBody>
            </p:sp>
            <p:sp>
              <p:nvSpPr>
                <p:cNvPr id="23688" name="Rectangle 104"/>
                <p:cNvSpPr>
                  <a:spLocks noChangeArrowheads="1"/>
                </p:cNvSpPr>
                <p:nvPr/>
              </p:nvSpPr>
              <p:spPr bwMode="auto">
                <a:xfrm flipH="1">
                  <a:off x="4653" y="190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89" name="Rectangle 105"/>
                <p:cNvSpPr>
                  <a:spLocks noChangeArrowheads="1"/>
                </p:cNvSpPr>
                <p:nvPr/>
              </p:nvSpPr>
              <p:spPr bwMode="auto">
                <a:xfrm flipH="1">
                  <a:off x="4621" y="1837"/>
                  <a:ext cx="33" cy="34"/>
                </a:xfrm>
                <a:prstGeom prst="rect">
                  <a:avLst/>
                </a:prstGeom>
                <a:solidFill>
                  <a:srgbClr val="F5F5F5"/>
                </a:solidFill>
                <a:ln w="9525">
                  <a:noFill/>
                  <a:miter lim="800000"/>
                  <a:headEnd/>
                  <a:tailEnd/>
                </a:ln>
              </p:spPr>
              <p:txBody>
                <a:bodyPr wrap="none" anchor="ctr"/>
                <a:lstStyle/>
                <a:p>
                  <a:endParaRPr lang="en-US" sz="800" b="0"/>
                </a:p>
              </p:txBody>
            </p:sp>
            <p:sp>
              <p:nvSpPr>
                <p:cNvPr id="23690" name="Rectangle 106"/>
                <p:cNvSpPr>
                  <a:spLocks noChangeArrowheads="1"/>
                </p:cNvSpPr>
                <p:nvPr/>
              </p:nvSpPr>
              <p:spPr bwMode="auto">
                <a:xfrm flipH="1">
                  <a:off x="4573" y="1909"/>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18" name="Group 107"/>
              <p:cNvGrpSpPr>
                <a:grpSpLocks/>
              </p:cNvGrpSpPr>
              <p:nvPr/>
            </p:nvGrpSpPr>
            <p:grpSpPr bwMode="auto">
              <a:xfrm>
                <a:off x="4246" y="2606"/>
                <a:ext cx="232" cy="290"/>
                <a:chOff x="4246" y="2606"/>
                <a:chExt cx="232" cy="290"/>
              </a:xfrm>
            </p:grpSpPr>
            <p:grpSp>
              <p:nvGrpSpPr>
                <p:cNvPr id="19" name="Group 108"/>
                <p:cNvGrpSpPr>
                  <a:grpSpLocks/>
                </p:cNvGrpSpPr>
                <p:nvPr/>
              </p:nvGrpSpPr>
              <p:grpSpPr bwMode="auto">
                <a:xfrm>
                  <a:off x="4246" y="2606"/>
                  <a:ext cx="232" cy="290"/>
                  <a:chOff x="4238" y="1950"/>
                  <a:chExt cx="232" cy="290"/>
                </a:xfrm>
              </p:grpSpPr>
              <p:sp>
                <p:nvSpPr>
                  <p:cNvPr id="23681" name="AutoShape 109"/>
                  <p:cNvSpPr>
                    <a:spLocks noChangeArrowheads="1"/>
                  </p:cNvSpPr>
                  <p:nvPr/>
                </p:nvSpPr>
                <p:spPr bwMode="auto">
                  <a:xfrm>
                    <a:off x="4238" y="1950"/>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682" name="Rectangle 110"/>
                  <p:cNvSpPr>
                    <a:spLocks noChangeArrowheads="1"/>
                  </p:cNvSpPr>
                  <p:nvPr/>
                </p:nvSpPr>
                <p:spPr bwMode="auto">
                  <a:xfrm flipH="1">
                    <a:off x="4337" y="2112"/>
                    <a:ext cx="33" cy="34"/>
                  </a:xfrm>
                  <a:prstGeom prst="rect">
                    <a:avLst/>
                  </a:prstGeom>
                  <a:solidFill>
                    <a:srgbClr val="F5F5F5"/>
                  </a:solidFill>
                  <a:ln w="9525">
                    <a:noFill/>
                    <a:miter lim="800000"/>
                    <a:headEnd/>
                    <a:tailEnd/>
                  </a:ln>
                </p:spPr>
                <p:txBody>
                  <a:bodyPr wrap="none" anchor="ctr"/>
                  <a:lstStyle/>
                  <a:p>
                    <a:endParaRPr lang="en-US" sz="800" b="0"/>
                  </a:p>
                </p:txBody>
              </p:sp>
              <p:sp>
                <p:nvSpPr>
                  <p:cNvPr id="23683" name="Rectangle 111"/>
                  <p:cNvSpPr>
                    <a:spLocks noChangeArrowheads="1"/>
                  </p:cNvSpPr>
                  <p:nvPr/>
                </p:nvSpPr>
                <p:spPr bwMode="auto">
                  <a:xfrm flipH="1">
                    <a:off x="4389" y="2165"/>
                    <a:ext cx="33" cy="34"/>
                  </a:xfrm>
                  <a:prstGeom prst="rect">
                    <a:avLst/>
                  </a:prstGeom>
                  <a:solidFill>
                    <a:srgbClr val="F5F5F5"/>
                  </a:solidFill>
                  <a:ln w="9525">
                    <a:noFill/>
                    <a:miter lim="800000"/>
                    <a:headEnd/>
                    <a:tailEnd/>
                  </a:ln>
                </p:spPr>
                <p:txBody>
                  <a:bodyPr wrap="none" anchor="ctr"/>
                  <a:lstStyle/>
                  <a:p>
                    <a:endParaRPr lang="en-US" sz="800" b="0"/>
                  </a:p>
                </p:txBody>
              </p:sp>
              <p:sp>
                <p:nvSpPr>
                  <p:cNvPr id="23684" name="Rectangle 112"/>
                  <p:cNvSpPr>
                    <a:spLocks noChangeArrowheads="1"/>
                  </p:cNvSpPr>
                  <p:nvPr/>
                </p:nvSpPr>
                <p:spPr bwMode="auto">
                  <a:xfrm flipH="1">
                    <a:off x="4389" y="2053"/>
                    <a:ext cx="33" cy="34"/>
                  </a:xfrm>
                  <a:prstGeom prst="rect">
                    <a:avLst/>
                  </a:prstGeom>
                  <a:solidFill>
                    <a:srgbClr val="F5F5F5"/>
                  </a:solidFill>
                  <a:ln w="9525">
                    <a:noFill/>
                    <a:miter lim="800000"/>
                    <a:headEnd/>
                    <a:tailEnd/>
                  </a:ln>
                </p:spPr>
                <p:txBody>
                  <a:bodyPr wrap="none" anchor="ctr"/>
                  <a:lstStyle/>
                  <a:p>
                    <a:endParaRPr lang="en-US" sz="800" b="0"/>
                  </a:p>
                </p:txBody>
              </p:sp>
              <p:sp>
                <p:nvSpPr>
                  <p:cNvPr id="23685" name="Rectangle 113"/>
                  <p:cNvSpPr>
                    <a:spLocks noChangeArrowheads="1"/>
                  </p:cNvSpPr>
                  <p:nvPr/>
                </p:nvSpPr>
                <p:spPr bwMode="auto">
                  <a:xfrm flipH="1">
                    <a:off x="4293" y="2165"/>
                    <a:ext cx="33" cy="34"/>
                  </a:xfrm>
                  <a:prstGeom prst="rect">
                    <a:avLst/>
                  </a:prstGeom>
                  <a:solidFill>
                    <a:srgbClr val="FFFF00"/>
                  </a:solidFill>
                  <a:ln w="9525">
                    <a:noFill/>
                    <a:miter lim="800000"/>
                    <a:headEnd/>
                    <a:tailEnd/>
                  </a:ln>
                </p:spPr>
                <p:txBody>
                  <a:bodyPr wrap="none" anchor="ctr"/>
                  <a:lstStyle/>
                  <a:p>
                    <a:endParaRPr lang="en-US" sz="800" b="0"/>
                  </a:p>
                </p:txBody>
              </p:sp>
            </p:grpSp>
            <p:sp>
              <p:nvSpPr>
                <p:cNvPr id="23680" name="Rectangle 114"/>
                <p:cNvSpPr>
                  <a:spLocks noChangeArrowheads="1"/>
                </p:cNvSpPr>
                <p:nvPr/>
              </p:nvSpPr>
              <p:spPr bwMode="auto">
                <a:xfrm flipH="1">
                  <a:off x="4293" y="2709"/>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20" name="Group 115"/>
              <p:cNvGrpSpPr>
                <a:grpSpLocks/>
              </p:cNvGrpSpPr>
              <p:nvPr/>
            </p:nvGrpSpPr>
            <p:grpSpPr bwMode="auto">
              <a:xfrm>
                <a:off x="4518" y="2606"/>
                <a:ext cx="232" cy="290"/>
                <a:chOff x="4510" y="1958"/>
                <a:chExt cx="232" cy="290"/>
              </a:xfrm>
            </p:grpSpPr>
            <p:sp>
              <p:nvSpPr>
                <p:cNvPr id="23673" name="AutoShape 116"/>
                <p:cNvSpPr>
                  <a:spLocks noChangeArrowheads="1"/>
                </p:cNvSpPr>
                <p:nvPr/>
              </p:nvSpPr>
              <p:spPr bwMode="auto">
                <a:xfrm>
                  <a:off x="4510" y="1958"/>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674" name="Rectangle 117"/>
                <p:cNvSpPr>
                  <a:spLocks noChangeArrowheads="1"/>
                </p:cNvSpPr>
                <p:nvPr/>
              </p:nvSpPr>
              <p:spPr bwMode="auto">
                <a:xfrm flipH="1">
                  <a:off x="4609" y="2120"/>
                  <a:ext cx="33" cy="34"/>
                </a:xfrm>
                <a:prstGeom prst="rect">
                  <a:avLst/>
                </a:prstGeom>
                <a:solidFill>
                  <a:srgbClr val="F5F5F5"/>
                </a:solidFill>
                <a:ln w="9525">
                  <a:noFill/>
                  <a:miter lim="800000"/>
                  <a:headEnd/>
                  <a:tailEnd/>
                </a:ln>
              </p:spPr>
              <p:txBody>
                <a:bodyPr wrap="none" anchor="ctr"/>
                <a:lstStyle/>
                <a:p>
                  <a:endParaRPr lang="en-US" sz="800" b="0"/>
                </a:p>
              </p:txBody>
            </p:sp>
            <p:sp>
              <p:nvSpPr>
                <p:cNvPr id="23675" name="Rectangle 118"/>
                <p:cNvSpPr>
                  <a:spLocks noChangeArrowheads="1"/>
                </p:cNvSpPr>
                <p:nvPr/>
              </p:nvSpPr>
              <p:spPr bwMode="auto">
                <a:xfrm flipH="1">
                  <a:off x="4661" y="2173"/>
                  <a:ext cx="33" cy="34"/>
                </a:xfrm>
                <a:prstGeom prst="rect">
                  <a:avLst/>
                </a:prstGeom>
                <a:solidFill>
                  <a:srgbClr val="F5F5F5"/>
                </a:solidFill>
                <a:ln w="9525">
                  <a:noFill/>
                  <a:miter lim="800000"/>
                  <a:headEnd/>
                  <a:tailEnd/>
                </a:ln>
              </p:spPr>
              <p:txBody>
                <a:bodyPr wrap="none" anchor="ctr"/>
                <a:lstStyle/>
                <a:p>
                  <a:endParaRPr lang="en-US" sz="800" b="0"/>
                </a:p>
              </p:txBody>
            </p:sp>
            <p:sp>
              <p:nvSpPr>
                <p:cNvPr id="23676" name="Rectangle 119"/>
                <p:cNvSpPr>
                  <a:spLocks noChangeArrowheads="1"/>
                </p:cNvSpPr>
                <p:nvPr/>
              </p:nvSpPr>
              <p:spPr bwMode="auto">
                <a:xfrm flipH="1">
                  <a:off x="4661" y="206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77" name="Rectangle 120"/>
                <p:cNvSpPr>
                  <a:spLocks noChangeArrowheads="1"/>
                </p:cNvSpPr>
                <p:nvPr/>
              </p:nvSpPr>
              <p:spPr bwMode="auto">
                <a:xfrm flipH="1">
                  <a:off x="4565" y="2173"/>
                  <a:ext cx="33" cy="34"/>
                </a:xfrm>
                <a:prstGeom prst="rect">
                  <a:avLst/>
                </a:prstGeom>
                <a:solidFill>
                  <a:schemeClr val="tx2"/>
                </a:solidFill>
                <a:ln w="9525">
                  <a:noFill/>
                  <a:miter lim="800000"/>
                  <a:headEnd/>
                  <a:tailEnd/>
                </a:ln>
              </p:spPr>
              <p:txBody>
                <a:bodyPr wrap="none" anchor="ctr"/>
                <a:lstStyle/>
                <a:p>
                  <a:endParaRPr lang="en-US" sz="800" b="0"/>
                </a:p>
              </p:txBody>
            </p:sp>
            <p:sp>
              <p:nvSpPr>
                <p:cNvPr id="23678" name="Rectangle 121"/>
                <p:cNvSpPr>
                  <a:spLocks noChangeArrowheads="1"/>
                </p:cNvSpPr>
                <p:nvPr/>
              </p:nvSpPr>
              <p:spPr bwMode="auto">
                <a:xfrm flipH="1">
                  <a:off x="4557" y="2061"/>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21" name="Group 122"/>
              <p:cNvGrpSpPr>
                <a:grpSpLocks/>
              </p:cNvGrpSpPr>
              <p:nvPr/>
            </p:nvGrpSpPr>
            <p:grpSpPr bwMode="auto">
              <a:xfrm>
                <a:off x="4790" y="2606"/>
                <a:ext cx="232" cy="290"/>
                <a:chOff x="4510" y="1958"/>
                <a:chExt cx="232" cy="290"/>
              </a:xfrm>
            </p:grpSpPr>
            <p:sp>
              <p:nvSpPr>
                <p:cNvPr id="23667" name="AutoShape 123"/>
                <p:cNvSpPr>
                  <a:spLocks noChangeArrowheads="1"/>
                </p:cNvSpPr>
                <p:nvPr/>
              </p:nvSpPr>
              <p:spPr bwMode="auto">
                <a:xfrm>
                  <a:off x="4510" y="1958"/>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668" name="Rectangle 124"/>
                <p:cNvSpPr>
                  <a:spLocks noChangeArrowheads="1"/>
                </p:cNvSpPr>
                <p:nvPr/>
              </p:nvSpPr>
              <p:spPr bwMode="auto">
                <a:xfrm flipH="1">
                  <a:off x="4609" y="2120"/>
                  <a:ext cx="33" cy="34"/>
                </a:xfrm>
                <a:prstGeom prst="rect">
                  <a:avLst/>
                </a:prstGeom>
                <a:solidFill>
                  <a:srgbClr val="F5F5F5"/>
                </a:solidFill>
                <a:ln w="9525">
                  <a:noFill/>
                  <a:miter lim="800000"/>
                  <a:headEnd/>
                  <a:tailEnd/>
                </a:ln>
              </p:spPr>
              <p:txBody>
                <a:bodyPr wrap="none" anchor="ctr"/>
                <a:lstStyle/>
                <a:p>
                  <a:endParaRPr lang="en-US" sz="800" b="0"/>
                </a:p>
              </p:txBody>
            </p:sp>
            <p:sp>
              <p:nvSpPr>
                <p:cNvPr id="23669" name="Rectangle 125"/>
                <p:cNvSpPr>
                  <a:spLocks noChangeArrowheads="1"/>
                </p:cNvSpPr>
                <p:nvPr/>
              </p:nvSpPr>
              <p:spPr bwMode="auto">
                <a:xfrm flipH="1">
                  <a:off x="4661" y="2173"/>
                  <a:ext cx="33" cy="34"/>
                </a:xfrm>
                <a:prstGeom prst="rect">
                  <a:avLst/>
                </a:prstGeom>
                <a:solidFill>
                  <a:srgbClr val="F5F5F5"/>
                </a:solidFill>
                <a:ln w="9525">
                  <a:noFill/>
                  <a:miter lim="800000"/>
                  <a:headEnd/>
                  <a:tailEnd/>
                </a:ln>
              </p:spPr>
              <p:txBody>
                <a:bodyPr wrap="none" anchor="ctr"/>
                <a:lstStyle/>
                <a:p>
                  <a:endParaRPr lang="en-US" sz="800" b="0"/>
                </a:p>
              </p:txBody>
            </p:sp>
            <p:sp>
              <p:nvSpPr>
                <p:cNvPr id="23670" name="Rectangle 126"/>
                <p:cNvSpPr>
                  <a:spLocks noChangeArrowheads="1"/>
                </p:cNvSpPr>
                <p:nvPr/>
              </p:nvSpPr>
              <p:spPr bwMode="auto">
                <a:xfrm flipH="1">
                  <a:off x="4661" y="206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71" name="Rectangle 127"/>
                <p:cNvSpPr>
                  <a:spLocks noChangeArrowheads="1"/>
                </p:cNvSpPr>
                <p:nvPr/>
              </p:nvSpPr>
              <p:spPr bwMode="auto">
                <a:xfrm flipH="1">
                  <a:off x="4565" y="2173"/>
                  <a:ext cx="33" cy="34"/>
                </a:xfrm>
                <a:prstGeom prst="rect">
                  <a:avLst/>
                </a:prstGeom>
                <a:solidFill>
                  <a:schemeClr val="tx2"/>
                </a:solidFill>
                <a:ln w="9525">
                  <a:noFill/>
                  <a:miter lim="800000"/>
                  <a:headEnd/>
                  <a:tailEnd/>
                </a:ln>
              </p:spPr>
              <p:txBody>
                <a:bodyPr wrap="none" anchor="ctr"/>
                <a:lstStyle/>
                <a:p>
                  <a:endParaRPr lang="en-US" sz="800" b="0"/>
                </a:p>
              </p:txBody>
            </p:sp>
            <p:sp>
              <p:nvSpPr>
                <p:cNvPr id="23672" name="Rectangle 128"/>
                <p:cNvSpPr>
                  <a:spLocks noChangeArrowheads="1"/>
                </p:cNvSpPr>
                <p:nvPr/>
              </p:nvSpPr>
              <p:spPr bwMode="auto">
                <a:xfrm flipH="1">
                  <a:off x="4557" y="2061"/>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22" name="Group 129"/>
              <p:cNvGrpSpPr>
                <a:grpSpLocks/>
              </p:cNvGrpSpPr>
              <p:nvPr/>
            </p:nvGrpSpPr>
            <p:grpSpPr bwMode="auto">
              <a:xfrm>
                <a:off x="5062" y="2606"/>
                <a:ext cx="232" cy="290"/>
                <a:chOff x="4510" y="1958"/>
                <a:chExt cx="232" cy="290"/>
              </a:xfrm>
            </p:grpSpPr>
            <p:sp>
              <p:nvSpPr>
                <p:cNvPr id="23661" name="AutoShape 130"/>
                <p:cNvSpPr>
                  <a:spLocks noChangeArrowheads="1"/>
                </p:cNvSpPr>
                <p:nvPr/>
              </p:nvSpPr>
              <p:spPr bwMode="auto">
                <a:xfrm>
                  <a:off x="4510" y="1958"/>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662" name="Rectangle 131"/>
                <p:cNvSpPr>
                  <a:spLocks noChangeArrowheads="1"/>
                </p:cNvSpPr>
                <p:nvPr/>
              </p:nvSpPr>
              <p:spPr bwMode="auto">
                <a:xfrm flipH="1">
                  <a:off x="4609" y="2120"/>
                  <a:ext cx="33" cy="34"/>
                </a:xfrm>
                <a:prstGeom prst="rect">
                  <a:avLst/>
                </a:prstGeom>
                <a:solidFill>
                  <a:srgbClr val="F5F5F5"/>
                </a:solidFill>
                <a:ln w="9525">
                  <a:noFill/>
                  <a:miter lim="800000"/>
                  <a:headEnd/>
                  <a:tailEnd/>
                </a:ln>
              </p:spPr>
              <p:txBody>
                <a:bodyPr wrap="none" anchor="ctr"/>
                <a:lstStyle/>
                <a:p>
                  <a:endParaRPr lang="en-US" sz="800" b="0"/>
                </a:p>
              </p:txBody>
            </p:sp>
            <p:sp>
              <p:nvSpPr>
                <p:cNvPr id="23663" name="Rectangle 132"/>
                <p:cNvSpPr>
                  <a:spLocks noChangeArrowheads="1"/>
                </p:cNvSpPr>
                <p:nvPr/>
              </p:nvSpPr>
              <p:spPr bwMode="auto">
                <a:xfrm flipH="1">
                  <a:off x="4661" y="2173"/>
                  <a:ext cx="33" cy="34"/>
                </a:xfrm>
                <a:prstGeom prst="rect">
                  <a:avLst/>
                </a:prstGeom>
                <a:solidFill>
                  <a:srgbClr val="F5F5F5"/>
                </a:solidFill>
                <a:ln w="9525">
                  <a:noFill/>
                  <a:miter lim="800000"/>
                  <a:headEnd/>
                  <a:tailEnd/>
                </a:ln>
              </p:spPr>
              <p:txBody>
                <a:bodyPr wrap="none" anchor="ctr"/>
                <a:lstStyle/>
                <a:p>
                  <a:endParaRPr lang="en-US" sz="800" b="0"/>
                </a:p>
              </p:txBody>
            </p:sp>
            <p:sp>
              <p:nvSpPr>
                <p:cNvPr id="23664" name="Rectangle 133"/>
                <p:cNvSpPr>
                  <a:spLocks noChangeArrowheads="1"/>
                </p:cNvSpPr>
                <p:nvPr/>
              </p:nvSpPr>
              <p:spPr bwMode="auto">
                <a:xfrm flipH="1">
                  <a:off x="4661" y="206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65" name="Rectangle 134"/>
                <p:cNvSpPr>
                  <a:spLocks noChangeArrowheads="1"/>
                </p:cNvSpPr>
                <p:nvPr/>
              </p:nvSpPr>
              <p:spPr bwMode="auto">
                <a:xfrm flipH="1">
                  <a:off x="4565" y="2173"/>
                  <a:ext cx="33" cy="34"/>
                </a:xfrm>
                <a:prstGeom prst="rect">
                  <a:avLst/>
                </a:prstGeom>
                <a:solidFill>
                  <a:schemeClr val="tx2"/>
                </a:solidFill>
                <a:ln w="9525">
                  <a:noFill/>
                  <a:miter lim="800000"/>
                  <a:headEnd/>
                  <a:tailEnd/>
                </a:ln>
              </p:spPr>
              <p:txBody>
                <a:bodyPr wrap="none" anchor="ctr"/>
                <a:lstStyle/>
                <a:p>
                  <a:endParaRPr lang="en-US" sz="800" b="0"/>
                </a:p>
              </p:txBody>
            </p:sp>
            <p:sp>
              <p:nvSpPr>
                <p:cNvPr id="23666" name="Rectangle 135"/>
                <p:cNvSpPr>
                  <a:spLocks noChangeArrowheads="1"/>
                </p:cNvSpPr>
                <p:nvPr/>
              </p:nvSpPr>
              <p:spPr bwMode="auto">
                <a:xfrm flipH="1">
                  <a:off x="4557" y="2061"/>
                  <a:ext cx="33" cy="34"/>
                </a:xfrm>
                <a:prstGeom prst="rect">
                  <a:avLst/>
                </a:prstGeom>
                <a:solidFill>
                  <a:srgbClr val="F5F5F5"/>
                </a:solidFill>
                <a:ln w="9525">
                  <a:noFill/>
                  <a:miter lim="800000"/>
                  <a:headEnd/>
                  <a:tailEnd/>
                </a:ln>
              </p:spPr>
              <p:txBody>
                <a:bodyPr wrap="none" anchor="ctr"/>
                <a:lstStyle/>
                <a:p>
                  <a:endParaRPr lang="en-US" sz="800" b="0"/>
                </a:p>
              </p:txBody>
            </p:sp>
          </p:grpSp>
        </p:grpSp>
        <p:grpSp>
          <p:nvGrpSpPr>
            <p:cNvPr id="23" name="Group 136"/>
            <p:cNvGrpSpPr>
              <a:grpSpLocks/>
            </p:cNvGrpSpPr>
            <p:nvPr/>
          </p:nvGrpSpPr>
          <p:grpSpPr bwMode="auto">
            <a:xfrm flipH="1">
              <a:off x="293863" y="4792986"/>
              <a:ext cx="2019300" cy="1001713"/>
              <a:chOff x="4192" y="3000"/>
              <a:chExt cx="1152" cy="671"/>
            </a:xfrm>
          </p:grpSpPr>
          <p:grpSp>
            <p:nvGrpSpPr>
              <p:cNvPr id="24" name="Group 137"/>
              <p:cNvGrpSpPr>
                <a:grpSpLocks/>
              </p:cNvGrpSpPr>
              <p:nvPr/>
            </p:nvGrpSpPr>
            <p:grpSpPr bwMode="auto">
              <a:xfrm>
                <a:off x="4236" y="3054"/>
                <a:ext cx="232" cy="242"/>
                <a:chOff x="4502" y="1734"/>
                <a:chExt cx="232" cy="242"/>
              </a:xfrm>
            </p:grpSpPr>
            <p:sp>
              <p:nvSpPr>
                <p:cNvPr id="23647" name="AutoShape 138"/>
                <p:cNvSpPr>
                  <a:spLocks noChangeArrowheads="1"/>
                </p:cNvSpPr>
                <p:nvPr/>
              </p:nvSpPr>
              <p:spPr bwMode="auto">
                <a:xfrm>
                  <a:off x="4502" y="1734"/>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648" name="Rectangle 139"/>
                <p:cNvSpPr>
                  <a:spLocks noChangeArrowheads="1"/>
                </p:cNvSpPr>
                <p:nvPr/>
              </p:nvSpPr>
              <p:spPr bwMode="auto">
                <a:xfrm flipH="1">
                  <a:off x="4553" y="1848"/>
                  <a:ext cx="33" cy="34"/>
                </a:xfrm>
                <a:prstGeom prst="rect">
                  <a:avLst/>
                </a:prstGeom>
                <a:solidFill>
                  <a:srgbClr val="F5F5F5"/>
                </a:solidFill>
                <a:ln w="9525">
                  <a:noFill/>
                  <a:miter lim="800000"/>
                  <a:headEnd/>
                  <a:tailEnd/>
                </a:ln>
              </p:spPr>
              <p:txBody>
                <a:bodyPr wrap="none" anchor="ctr"/>
                <a:lstStyle/>
                <a:p>
                  <a:endParaRPr lang="en-US" sz="800" b="0"/>
                </a:p>
              </p:txBody>
            </p:sp>
            <p:sp>
              <p:nvSpPr>
                <p:cNvPr id="23649" name="Rectangle 140"/>
                <p:cNvSpPr>
                  <a:spLocks noChangeArrowheads="1"/>
                </p:cNvSpPr>
                <p:nvPr/>
              </p:nvSpPr>
              <p:spPr bwMode="auto">
                <a:xfrm flipH="1">
                  <a:off x="4653" y="190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50" name="Rectangle 141"/>
                <p:cNvSpPr>
                  <a:spLocks noChangeArrowheads="1"/>
                </p:cNvSpPr>
                <p:nvPr/>
              </p:nvSpPr>
              <p:spPr bwMode="auto">
                <a:xfrm flipH="1">
                  <a:off x="4621" y="1837"/>
                  <a:ext cx="33" cy="34"/>
                </a:xfrm>
                <a:prstGeom prst="rect">
                  <a:avLst/>
                </a:prstGeom>
                <a:solidFill>
                  <a:srgbClr val="F5F5F5"/>
                </a:solidFill>
                <a:ln w="9525">
                  <a:noFill/>
                  <a:miter lim="800000"/>
                  <a:headEnd/>
                  <a:tailEnd/>
                </a:ln>
              </p:spPr>
              <p:txBody>
                <a:bodyPr wrap="none" anchor="ctr"/>
                <a:lstStyle/>
                <a:p>
                  <a:endParaRPr lang="en-US" sz="800" b="0"/>
                </a:p>
              </p:txBody>
            </p:sp>
            <p:sp>
              <p:nvSpPr>
                <p:cNvPr id="23651" name="Rectangle 142"/>
                <p:cNvSpPr>
                  <a:spLocks noChangeArrowheads="1"/>
                </p:cNvSpPr>
                <p:nvPr/>
              </p:nvSpPr>
              <p:spPr bwMode="auto">
                <a:xfrm flipH="1">
                  <a:off x="4573" y="1909"/>
                  <a:ext cx="33" cy="34"/>
                </a:xfrm>
                <a:prstGeom prst="rect">
                  <a:avLst/>
                </a:prstGeom>
                <a:solidFill>
                  <a:srgbClr val="F5F5F5"/>
                </a:solidFill>
                <a:ln w="9525">
                  <a:noFill/>
                  <a:miter lim="800000"/>
                  <a:headEnd/>
                  <a:tailEnd/>
                </a:ln>
              </p:spPr>
              <p:txBody>
                <a:bodyPr wrap="none" anchor="ctr"/>
                <a:lstStyle/>
                <a:p>
                  <a:endParaRPr lang="en-US" sz="800" b="0"/>
                </a:p>
              </p:txBody>
            </p:sp>
          </p:grpSp>
          <p:sp>
            <p:nvSpPr>
              <p:cNvPr id="23598" name="Rectangle 143"/>
              <p:cNvSpPr>
                <a:spLocks noChangeArrowheads="1"/>
              </p:cNvSpPr>
              <p:nvPr/>
            </p:nvSpPr>
            <p:spPr bwMode="auto">
              <a:xfrm>
                <a:off x="4192" y="3000"/>
                <a:ext cx="1152" cy="671"/>
              </a:xfrm>
              <a:prstGeom prst="rect">
                <a:avLst/>
              </a:prstGeom>
              <a:noFill/>
              <a:ln w="9525">
                <a:solidFill>
                  <a:schemeClr val="tx1"/>
                </a:solidFill>
                <a:prstDash val="sysDot"/>
                <a:miter lim="800000"/>
                <a:headEnd/>
                <a:tailEnd/>
              </a:ln>
            </p:spPr>
            <p:txBody>
              <a:bodyPr anchor="ctr">
                <a:spAutoFit/>
              </a:bodyPr>
              <a:lstStyle/>
              <a:p>
                <a:endParaRPr lang="en-US"/>
              </a:p>
            </p:txBody>
          </p:sp>
          <p:grpSp>
            <p:nvGrpSpPr>
              <p:cNvPr id="25" name="Group 144"/>
              <p:cNvGrpSpPr>
                <a:grpSpLocks/>
              </p:cNvGrpSpPr>
              <p:nvPr/>
            </p:nvGrpSpPr>
            <p:grpSpPr bwMode="auto">
              <a:xfrm>
                <a:off x="4510" y="3046"/>
                <a:ext cx="232" cy="242"/>
                <a:chOff x="4502" y="1734"/>
                <a:chExt cx="232" cy="242"/>
              </a:xfrm>
            </p:grpSpPr>
            <p:sp>
              <p:nvSpPr>
                <p:cNvPr id="23642" name="AutoShape 145"/>
                <p:cNvSpPr>
                  <a:spLocks noChangeArrowheads="1"/>
                </p:cNvSpPr>
                <p:nvPr/>
              </p:nvSpPr>
              <p:spPr bwMode="auto">
                <a:xfrm>
                  <a:off x="4502" y="1734"/>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643" name="Rectangle 146"/>
                <p:cNvSpPr>
                  <a:spLocks noChangeArrowheads="1"/>
                </p:cNvSpPr>
                <p:nvPr/>
              </p:nvSpPr>
              <p:spPr bwMode="auto">
                <a:xfrm flipH="1">
                  <a:off x="4553" y="1848"/>
                  <a:ext cx="33" cy="34"/>
                </a:xfrm>
                <a:prstGeom prst="rect">
                  <a:avLst/>
                </a:prstGeom>
                <a:solidFill>
                  <a:srgbClr val="F5F5F5"/>
                </a:solidFill>
                <a:ln w="9525">
                  <a:noFill/>
                  <a:miter lim="800000"/>
                  <a:headEnd/>
                  <a:tailEnd/>
                </a:ln>
              </p:spPr>
              <p:txBody>
                <a:bodyPr wrap="none" anchor="ctr"/>
                <a:lstStyle/>
                <a:p>
                  <a:endParaRPr lang="en-US" sz="800" b="0"/>
                </a:p>
              </p:txBody>
            </p:sp>
            <p:sp>
              <p:nvSpPr>
                <p:cNvPr id="23644" name="Rectangle 147"/>
                <p:cNvSpPr>
                  <a:spLocks noChangeArrowheads="1"/>
                </p:cNvSpPr>
                <p:nvPr/>
              </p:nvSpPr>
              <p:spPr bwMode="auto">
                <a:xfrm flipH="1">
                  <a:off x="4653" y="190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45" name="Rectangle 148"/>
                <p:cNvSpPr>
                  <a:spLocks noChangeArrowheads="1"/>
                </p:cNvSpPr>
                <p:nvPr/>
              </p:nvSpPr>
              <p:spPr bwMode="auto">
                <a:xfrm flipH="1">
                  <a:off x="4621" y="1837"/>
                  <a:ext cx="33" cy="34"/>
                </a:xfrm>
                <a:prstGeom prst="rect">
                  <a:avLst/>
                </a:prstGeom>
                <a:solidFill>
                  <a:srgbClr val="F5F5F5"/>
                </a:solidFill>
                <a:ln w="9525">
                  <a:noFill/>
                  <a:miter lim="800000"/>
                  <a:headEnd/>
                  <a:tailEnd/>
                </a:ln>
              </p:spPr>
              <p:txBody>
                <a:bodyPr wrap="none" anchor="ctr"/>
                <a:lstStyle/>
                <a:p>
                  <a:endParaRPr lang="en-US" sz="800" b="0"/>
                </a:p>
              </p:txBody>
            </p:sp>
            <p:sp>
              <p:nvSpPr>
                <p:cNvPr id="23646" name="Rectangle 149"/>
                <p:cNvSpPr>
                  <a:spLocks noChangeArrowheads="1"/>
                </p:cNvSpPr>
                <p:nvPr/>
              </p:nvSpPr>
              <p:spPr bwMode="auto">
                <a:xfrm flipH="1">
                  <a:off x="4573" y="1909"/>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26" name="Group 150"/>
              <p:cNvGrpSpPr>
                <a:grpSpLocks/>
              </p:cNvGrpSpPr>
              <p:nvPr/>
            </p:nvGrpSpPr>
            <p:grpSpPr bwMode="auto">
              <a:xfrm>
                <a:off x="4782" y="3046"/>
                <a:ext cx="232" cy="242"/>
                <a:chOff x="4502" y="1734"/>
                <a:chExt cx="232" cy="242"/>
              </a:xfrm>
            </p:grpSpPr>
            <p:sp>
              <p:nvSpPr>
                <p:cNvPr id="23637" name="AutoShape 151"/>
                <p:cNvSpPr>
                  <a:spLocks noChangeArrowheads="1"/>
                </p:cNvSpPr>
                <p:nvPr/>
              </p:nvSpPr>
              <p:spPr bwMode="auto">
                <a:xfrm>
                  <a:off x="4502" y="1734"/>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638" name="Rectangle 152"/>
                <p:cNvSpPr>
                  <a:spLocks noChangeArrowheads="1"/>
                </p:cNvSpPr>
                <p:nvPr/>
              </p:nvSpPr>
              <p:spPr bwMode="auto">
                <a:xfrm flipH="1">
                  <a:off x="4553" y="1848"/>
                  <a:ext cx="33" cy="34"/>
                </a:xfrm>
                <a:prstGeom prst="rect">
                  <a:avLst/>
                </a:prstGeom>
                <a:solidFill>
                  <a:srgbClr val="F5F5F5"/>
                </a:solidFill>
                <a:ln w="9525">
                  <a:noFill/>
                  <a:miter lim="800000"/>
                  <a:headEnd/>
                  <a:tailEnd/>
                </a:ln>
              </p:spPr>
              <p:txBody>
                <a:bodyPr wrap="none" anchor="ctr"/>
                <a:lstStyle/>
                <a:p>
                  <a:endParaRPr lang="en-US" sz="800" b="0"/>
                </a:p>
              </p:txBody>
            </p:sp>
            <p:sp>
              <p:nvSpPr>
                <p:cNvPr id="23639" name="Rectangle 153"/>
                <p:cNvSpPr>
                  <a:spLocks noChangeArrowheads="1"/>
                </p:cNvSpPr>
                <p:nvPr/>
              </p:nvSpPr>
              <p:spPr bwMode="auto">
                <a:xfrm flipH="1">
                  <a:off x="4653" y="190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40" name="Rectangle 154"/>
                <p:cNvSpPr>
                  <a:spLocks noChangeArrowheads="1"/>
                </p:cNvSpPr>
                <p:nvPr/>
              </p:nvSpPr>
              <p:spPr bwMode="auto">
                <a:xfrm flipH="1">
                  <a:off x="4621" y="1837"/>
                  <a:ext cx="33" cy="34"/>
                </a:xfrm>
                <a:prstGeom prst="rect">
                  <a:avLst/>
                </a:prstGeom>
                <a:solidFill>
                  <a:srgbClr val="F5F5F5"/>
                </a:solidFill>
                <a:ln w="9525">
                  <a:noFill/>
                  <a:miter lim="800000"/>
                  <a:headEnd/>
                  <a:tailEnd/>
                </a:ln>
              </p:spPr>
              <p:txBody>
                <a:bodyPr wrap="none" anchor="ctr"/>
                <a:lstStyle/>
                <a:p>
                  <a:endParaRPr lang="en-US" sz="800" b="0"/>
                </a:p>
              </p:txBody>
            </p:sp>
            <p:sp>
              <p:nvSpPr>
                <p:cNvPr id="23641" name="Rectangle 155"/>
                <p:cNvSpPr>
                  <a:spLocks noChangeArrowheads="1"/>
                </p:cNvSpPr>
                <p:nvPr/>
              </p:nvSpPr>
              <p:spPr bwMode="auto">
                <a:xfrm flipH="1">
                  <a:off x="4573" y="1909"/>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27" name="Group 156"/>
              <p:cNvGrpSpPr>
                <a:grpSpLocks/>
              </p:cNvGrpSpPr>
              <p:nvPr/>
            </p:nvGrpSpPr>
            <p:grpSpPr bwMode="auto">
              <a:xfrm>
                <a:off x="5054" y="3046"/>
                <a:ext cx="232" cy="242"/>
                <a:chOff x="4502" y="1734"/>
                <a:chExt cx="232" cy="242"/>
              </a:xfrm>
            </p:grpSpPr>
            <p:sp>
              <p:nvSpPr>
                <p:cNvPr id="23632" name="AutoShape 157"/>
                <p:cNvSpPr>
                  <a:spLocks noChangeArrowheads="1"/>
                </p:cNvSpPr>
                <p:nvPr/>
              </p:nvSpPr>
              <p:spPr bwMode="auto">
                <a:xfrm>
                  <a:off x="4502" y="1734"/>
                  <a:ext cx="232" cy="242"/>
                </a:xfrm>
                <a:prstGeom prst="can">
                  <a:avLst>
                    <a:gd name="adj" fmla="val 26078"/>
                  </a:avLst>
                </a:prstGeom>
                <a:solidFill>
                  <a:srgbClr val="969696"/>
                </a:solidFill>
                <a:ln w="9525">
                  <a:solidFill>
                    <a:schemeClr val="tx2"/>
                  </a:solidFill>
                  <a:round/>
                  <a:headEnd/>
                  <a:tailEnd/>
                </a:ln>
              </p:spPr>
              <p:txBody>
                <a:bodyPr wrap="none" anchor="ctr"/>
                <a:lstStyle/>
                <a:p>
                  <a:endParaRPr lang="en-US"/>
                </a:p>
              </p:txBody>
            </p:sp>
            <p:sp>
              <p:nvSpPr>
                <p:cNvPr id="23633" name="Rectangle 158"/>
                <p:cNvSpPr>
                  <a:spLocks noChangeArrowheads="1"/>
                </p:cNvSpPr>
                <p:nvPr/>
              </p:nvSpPr>
              <p:spPr bwMode="auto">
                <a:xfrm flipH="1">
                  <a:off x="4553" y="1848"/>
                  <a:ext cx="33" cy="34"/>
                </a:xfrm>
                <a:prstGeom prst="rect">
                  <a:avLst/>
                </a:prstGeom>
                <a:solidFill>
                  <a:srgbClr val="F5F5F5"/>
                </a:solidFill>
                <a:ln w="9525">
                  <a:noFill/>
                  <a:miter lim="800000"/>
                  <a:headEnd/>
                  <a:tailEnd/>
                </a:ln>
              </p:spPr>
              <p:txBody>
                <a:bodyPr wrap="none" anchor="ctr"/>
                <a:lstStyle/>
                <a:p>
                  <a:endParaRPr lang="en-US" sz="800" b="0"/>
                </a:p>
              </p:txBody>
            </p:sp>
            <p:sp>
              <p:nvSpPr>
                <p:cNvPr id="23634" name="Rectangle 159"/>
                <p:cNvSpPr>
                  <a:spLocks noChangeArrowheads="1"/>
                </p:cNvSpPr>
                <p:nvPr/>
              </p:nvSpPr>
              <p:spPr bwMode="auto">
                <a:xfrm flipH="1">
                  <a:off x="4653" y="190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35" name="Rectangle 160"/>
                <p:cNvSpPr>
                  <a:spLocks noChangeArrowheads="1"/>
                </p:cNvSpPr>
                <p:nvPr/>
              </p:nvSpPr>
              <p:spPr bwMode="auto">
                <a:xfrm flipH="1">
                  <a:off x="4621" y="1837"/>
                  <a:ext cx="33" cy="34"/>
                </a:xfrm>
                <a:prstGeom prst="rect">
                  <a:avLst/>
                </a:prstGeom>
                <a:solidFill>
                  <a:srgbClr val="F5F5F5"/>
                </a:solidFill>
                <a:ln w="9525">
                  <a:noFill/>
                  <a:miter lim="800000"/>
                  <a:headEnd/>
                  <a:tailEnd/>
                </a:ln>
              </p:spPr>
              <p:txBody>
                <a:bodyPr wrap="none" anchor="ctr"/>
                <a:lstStyle/>
                <a:p>
                  <a:endParaRPr lang="en-US" sz="800" b="0"/>
                </a:p>
              </p:txBody>
            </p:sp>
            <p:sp>
              <p:nvSpPr>
                <p:cNvPr id="23636" name="Rectangle 161"/>
                <p:cNvSpPr>
                  <a:spLocks noChangeArrowheads="1"/>
                </p:cNvSpPr>
                <p:nvPr/>
              </p:nvSpPr>
              <p:spPr bwMode="auto">
                <a:xfrm flipH="1">
                  <a:off x="4573" y="1909"/>
                  <a:ext cx="33" cy="34"/>
                </a:xfrm>
                <a:prstGeom prst="rect">
                  <a:avLst/>
                </a:prstGeom>
                <a:solidFill>
                  <a:srgbClr val="F5F5F5"/>
                </a:solidFill>
                <a:ln w="9525">
                  <a:noFill/>
                  <a:miter lim="800000"/>
                  <a:headEnd/>
                  <a:tailEnd/>
                </a:ln>
              </p:spPr>
              <p:txBody>
                <a:bodyPr wrap="none" anchor="ctr"/>
                <a:lstStyle/>
                <a:p>
                  <a:endParaRPr lang="en-US" sz="800" b="0"/>
                </a:p>
              </p:txBody>
            </p:sp>
          </p:grpSp>
          <p:sp>
            <p:nvSpPr>
              <p:cNvPr id="23602" name="Rectangle 162"/>
              <p:cNvSpPr>
                <a:spLocks noChangeArrowheads="1"/>
              </p:cNvSpPr>
              <p:nvPr/>
            </p:nvSpPr>
            <p:spPr bwMode="auto">
              <a:xfrm flipH="1">
                <a:off x="4293" y="3445"/>
                <a:ext cx="33" cy="34"/>
              </a:xfrm>
              <a:prstGeom prst="rect">
                <a:avLst/>
              </a:prstGeom>
              <a:solidFill>
                <a:srgbClr val="F5F5F5"/>
              </a:solidFill>
              <a:ln w="9525">
                <a:noFill/>
                <a:miter lim="800000"/>
                <a:headEnd/>
                <a:tailEnd/>
              </a:ln>
            </p:spPr>
            <p:txBody>
              <a:bodyPr wrap="none" anchor="ctr"/>
              <a:lstStyle/>
              <a:p>
                <a:endParaRPr lang="en-US" sz="800" b="0"/>
              </a:p>
            </p:txBody>
          </p:sp>
          <p:grpSp>
            <p:nvGrpSpPr>
              <p:cNvPr id="28" name="Group 163"/>
              <p:cNvGrpSpPr>
                <a:grpSpLocks/>
              </p:cNvGrpSpPr>
              <p:nvPr/>
            </p:nvGrpSpPr>
            <p:grpSpPr bwMode="auto">
              <a:xfrm>
                <a:off x="4238" y="3342"/>
                <a:ext cx="232" cy="290"/>
                <a:chOff x="4510" y="1958"/>
                <a:chExt cx="232" cy="290"/>
              </a:xfrm>
            </p:grpSpPr>
            <p:sp>
              <p:nvSpPr>
                <p:cNvPr id="23626" name="AutoShape 164"/>
                <p:cNvSpPr>
                  <a:spLocks noChangeArrowheads="1"/>
                </p:cNvSpPr>
                <p:nvPr/>
              </p:nvSpPr>
              <p:spPr bwMode="auto">
                <a:xfrm>
                  <a:off x="4510" y="1958"/>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627" name="Rectangle 165"/>
                <p:cNvSpPr>
                  <a:spLocks noChangeArrowheads="1"/>
                </p:cNvSpPr>
                <p:nvPr/>
              </p:nvSpPr>
              <p:spPr bwMode="auto">
                <a:xfrm flipH="1">
                  <a:off x="4609" y="2120"/>
                  <a:ext cx="33" cy="34"/>
                </a:xfrm>
                <a:prstGeom prst="rect">
                  <a:avLst/>
                </a:prstGeom>
                <a:solidFill>
                  <a:srgbClr val="F5F5F5"/>
                </a:solidFill>
                <a:ln w="9525">
                  <a:noFill/>
                  <a:miter lim="800000"/>
                  <a:headEnd/>
                  <a:tailEnd/>
                </a:ln>
              </p:spPr>
              <p:txBody>
                <a:bodyPr wrap="none" anchor="ctr"/>
                <a:lstStyle/>
                <a:p>
                  <a:endParaRPr lang="en-US" sz="800" b="0"/>
                </a:p>
              </p:txBody>
            </p:sp>
            <p:sp>
              <p:nvSpPr>
                <p:cNvPr id="23628" name="Rectangle 166"/>
                <p:cNvSpPr>
                  <a:spLocks noChangeArrowheads="1"/>
                </p:cNvSpPr>
                <p:nvPr/>
              </p:nvSpPr>
              <p:spPr bwMode="auto">
                <a:xfrm flipH="1">
                  <a:off x="4661" y="2173"/>
                  <a:ext cx="33" cy="34"/>
                </a:xfrm>
                <a:prstGeom prst="rect">
                  <a:avLst/>
                </a:prstGeom>
                <a:solidFill>
                  <a:srgbClr val="F5F5F5"/>
                </a:solidFill>
                <a:ln w="9525">
                  <a:noFill/>
                  <a:miter lim="800000"/>
                  <a:headEnd/>
                  <a:tailEnd/>
                </a:ln>
              </p:spPr>
              <p:txBody>
                <a:bodyPr wrap="none" anchor="ctr"/>
                <a:lstStyle/>
                <a:p>
                  <a:endParaRPr lang="en-US" sz="800" b="0"/>
                </a:p>
              </p:txBody>
            </p:sp>
            <p:sp>
              <p:nvSpPr>
                <p:cNvPr id="23629" name="Rectangle 167"/>
                <p:cNvSpPr>
                  <a:spLocks noChangeArrowheads="1"/>
                </p:cNvSpPr>
                <p:nvPr/>
              </p:nvSpPr>
              <p:spPr bwMode="auto">
                <a:xfrm flipH="1">
                  <a:off x="4661" y="206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30" name="Rectangle 168"/>
                <p:cNvSpPr>
                  <a:spLocks noChangeArrowheads="1"/>
                </p:cNvSpPr>
                <p:nvPr/>
              </p:nvSpPr>
              <p:spPr bwMode="auto">
                <a:xfrm flipH="1">
                  <a:off x="4565" y="2173"/>
                  <a:ext cx="33" cy="34"/>
                </a:xfrm>
                <a:prstGeom prst="rect">
                  <a:avLst/>
                </a:prstGeom>
                <a:solidFill>
                  <a:schemeClr val="tx2"/>
                </a:solidFill>
                <a:ln w="9525">
                  <a:noFill/>
                  <a:miter lim="800000"/>
                  <a:headEnd/>
                  <a:tailEnd/>
                </a:ln>
              </p:spPr>
              <p:txBody>
                <a:bodyPr wrap="none" anchor="ctr"/>
                <a:lstStyle/>
                <a:p>
                  <a:endParaRPr lang="en-US" sz="800" b="0"/>
                </a:p>
              </p:txBody>
            </p:sp>
            <p:sp>
              <p:nvSpPr>
                <p:cNvPr id="23631" name="Rectangle 169"/>
                <p:cNvSpPr>
                  <a:spLocks noChangeArrowheads="1"/>
                </p:cNvSpPr>
                <p:nvPr/>
              </p:nvSpPr>
              <p:spPr bwMode="auto">
                <a:xfrm flipH="1">
                  <a:off x="4557" y="2061"/>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29" name="Group 170"/>
              <p:cNvGrpSpPr>
                <a:grpSpLocks/>
              </p:cNvGrpSpPr>
              <p:nvPr/>
            </p:nvGrpSpPr>
            <p:grpSpPr bwMode="auto">
              <a:xfrm>
                <a:off x="4790" y="3342"/>
                <a:ext cx="232" cy="290"/>
                <a:chOff x="4510" y="1958"/>
                <a:chExt cx="232" cy="290"/>
              </a:xfrm>
            </p:grpSpPr>
            <p:sp>
              <p:nvSpPr>
                <p:cNvPr id="23620" name="AutoShape 171"/>
                <p:cNvSpPr>
                  <a:spLocks noChangeArrowheads="1"/>
                </p:cNvSpPr>
                <p:nvPr/>
              </p:nvSpPr>
              <p:spPr bwMode="auto">
                <a:xfrm>
                  <a:off x="4510" y="1958"/>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621" name="Rectangle 172"/>
                <p:cNvSpPr>
                  <a:spLocks noChangeArrowheads="1"/>
                </p:cNvSpPr>
                <p:nvPr/>
              </p:nvSpPr>
              <p:spPr bwMode="auto">
                <a:xfrm flipH="1">
                  <a:off x="4609" y="2120"/>
                  <a:ext cx="33" cy="34"/>
                </a:xfrm>
                <a:prstGeom prst="rect">
                  <a:avLst/>
                </a:prstGeom>
                <a:solidFill>
                  <a:srgbClr val="F5F5F5"/>
                </a:solidFill>
                <a:ln w="9525">
                  <a:noFill/>
                  <a:miter lim="800000"/>
                  <a:headEnd/>
                  <a:tailEnd/>
                </a:ln>
              </p:spPr>
              <p:txBody>
                <a:bodyPr wrap="none" anchor="ctr"/>
                <a:lstStyle/>
                <a:p>
                  <a:endParaRPr lang="en-US" sz="800" b="0"/>
                </a:p>
              </p:txBody>
            </p:sp>
            <p:sp>
              <p:nvSpPr>
                <p:cNvPr id="23622" name="Rectangle 173"/>
                <p:cNvSpPr>
                  <a:spLocks noChangeArrowheads="1"/>
                </p:cNvSpPr>
                <p:nvPr/>
              </p:nvSpPr>
              <p:spPr bwMode="auto">
                <a:xfrm flipH="1">
                  <a:off x="4661" y="2173"/>
                  <a:ext cx="33" cy="34"/>
                </a:xfrm>
                <a:prstGeom prst="rect">
                  <a:avLst/>
                </a:prstGeom>
                <a:solidFill>
                  <a:srgbClr val="F5F5F5"/>
                </a:solidFill>
                <a:ln w="9525">
                  <a:noFill/>
                  <a:miter lim="800000"/>
                  <a:headEnd/>
                  <a:tailEnd/>
                </a:ln>
              </p:spPr>
              <p:txBody>
                <a:bodyPr wrap="none" anchor="ctr"/>
                <a:lstStyle/>
                <a:p>
                  <a:endParaRPr lang="en-US" sz="800" b="0"/>
                </a:p>
              </p:txBody>
            </p:sp>
            <p:sp>
              <p:nvSpPr>
                <p:cNvPr id="23623" name="Rectangle 174"/>
                <p:cNvSpPr>
                  <a:spLocks noChangeArrowheads="1"/>
                </p:cNvSpPr>
                <p:nvPr/>
              </p:nvSpPr>
              <p:spPr bwMode="auto">
                <a:xfrm flipH="1">
                  <a:off x="4661" y="206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24" name="Rectangle 175"/>
                <p:cNvSpPr>
                  <a:spLocks noChangeArrowheads="1"/>
                </p:cNvSpPr>
                <p:nvPr/>
              </p:nvSpPr>
              <p:spPr bwMode="auto">
                <a:xfrm flipH="1">
                  <a:off x="4565" y="2173"/>
                  <a:ext cx="33" cy="34"/>
                </a:xfrm>
                <a:prstGeom prst="rect">
                  <a:avLst/>
                </a:prstGeom>
                <a:solidFill>
                  <a:schemeClr val="tx2"/>
                </a:solidFill>
                <a:ln w="9525">
                  <a:noFill/>
                  <a:miter lim="800000"/>
                  <a:headEnd/>
                  <a:tailEnd/>
                </a:ln>
              </p:spPr>
              <p:txBody>
                <a:bodyPr wrap="none" anchor="ctr"/>
                <a:lstStyle/>
                <a:p>
                  <a:endParaRPr lang="en-US" sz="800" b="0"/>
                </a:p>
              </p:txBody>
            </p:sp>
            <p:sp>
              <p:nvSpPr>
                <p:cNvPr id="23625" name="Rectangle 176"/>
                <p:cNvSpPr>
                  <a:spLocks noChangeArrowheads="1"/>
                </p:cNvSpPr>
                <p:nvPr/>
              </p:nvSpPr>
              <p:spPr bwMode="auto">
                <a:xfrm flipH="1">
                  <a:off x="4557" y="2061"/>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30" name="Group 177"/>
              <p:cNvGrpSpPr>
                <a:grpSpLocks/>
              </p:cNvGrpSpPr>
              <p:nvPr/>
            </p:nvGrpSpPr>
            <p:grpSpPr bwMode="auto">
              <a:xfrm>
                <a:off x="5062" y="3342"/>
                <a:ext cx="232" cy="290"/>
                <a:chOff x="4510" y="1958"/>
                <a:chExt cx="232" cy="290"/>
              </a:xfrm>
            </p:grpSpPr>
            <p:sp>
              <p:nvSpPr>
                <p:cNvPr id="23614" name="AutoShape 178"/>
                <p:cNvSpPr>
                  <a:spLocks noChangeArrowheads="1"/>
                </p:cNvSpPr>
                <p:nvPr/>
              </p:nvSpPr>
              <p:spPr bwMode="auto">
                <a:xfrm>
                  <a:off x="4510" y="1958"/>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615" name="Rectangle 179"/>
                <p:cNvSpPr>
                  <a:spLocks noChangeArrowheads="1"/>
                </p:cNvSpPr>
                <p:nvPr/>
              </p:nvSpPr>
              <p:spPr bwMode="auto">
                <a:xfrm flipH="1">
                  <a:off x="4609" y="2120"/>
                  <a:ext cx="33" cy="34"/>
                </a:xfrm>
                <a:prstGeom prst="rect">
                  <a:avLst/>
                </a:prstGeom>
                <a:solidFill>
                  <a:srgbClr val="F5F5F5"/>
                </a:solidFill>
                <a:ln w="9525">
                  <a:noFill/>
                  <a:miter lim="800000"/>
                  <a:headEnd/>
                  <a:tailEnd/>
                </a:ln>
              </p:spPr>
              <p:txBody>
                <a:bodyPr wrap="none" anchor="ctr"/>
                <a:lstStyle/>
                <a:p>
                  <a:endParaRPr lang="en-US" sz="800" b="0"/>
                </a:p>
              </p:txBody>
            </p:sp>
            <p:sp>
              <p:nvSpPr>
                <p:cNvPr id="23616" name="Rectangle 180"/>
                <p:cNvSpPr>
                  <a:spLocks noChangeArrowheads="1"/>
                </p:cNvSpPr>
                <p:nvPr/>
              </p:nvSpPr>
              <p:spPr bwMode="auto">
                <a:xfrm flipH="1">
                  <a:off x="4661" y="2173"/>
                  <a:ext cx="33" cy="34"/>
                </a:xfrm>
                <a:prstGeom prst="rect">
                  <a:avLst/>
                </a:prstGeom>
                <a:solidFill>
                  <a:srgbClr val="F5F5F5"/>
                </a:solidFill>
                <a:ln w="9525">
                  <a:noFill/>
                  <a:miter lim="800000"/>
                  <a:headEnd/>
                  <a:tailEnd/>
                </a:ln>
              </p:spPr>
              <p:txBody>
                <a:bodyPr wrap="none" anchor="ctr"/>
                <a:lstStyle/>
                <a:p>
                  <a:endParaRPr lang="en-US" sz="800" b="0"/>
                </a:p>
              </p:txBody>
            </p:sp>
            <p:sp>
              <p:nvSpPr>
                <p:cNvPr id="23617" name="Rectangle 181"/>
                <p:cNvSpPr>
                  <a:spLocks noChangeArrowheads="1"/>
                </p:cNvSpPr>
                <p:nvPr/>
              </p:nvSpPr>
              <p:spPr bwMode="auto">
                <a:xfrm flipH="1">
                  <a:off x="4661" y="2061"/>
                  <a:ext cx="33" cy="34"/>
                </a:xfrm>
                <a:prstGeom prst="rect">
                  <a:avLst/>
                </a:prstGeom>
                <a:solidFill>
                  <a:srgbClr val="F5F5F5"/>
                </a:solidFill>
                <a:ln w="9525">
                  <a:noFill/>
                  <a:miter lim="800000"/>
                  <a:headEnd/>
                  <a:tailEnd/>
                </a:ln>
              </p:spPr>
              <p:txBody>
                <a:bodyPr wrap="none" anchor="ctr"/>
                <a:lstStyle/>
                <a:p>
                  <a:endParaRPr lang="en-US" sz="800" b="0"/>
                </a:p>
              </p:txBody>
            </p:sp>
            <p:sp>
              <p:nvSpPr>
                <p:cNvPr id="23618" name="Rectangle 182"/>
                <p:cNvSpPr>
                  <a:spLocks noChangeArrowheads="1"/>
                </p:cNvSpPr>
                <p:nvPr/>
              </p:nvSpPr>
              <p:spPr bwMode="auto">
                <a:xfrm flipH="1">
                  <a:off x="4565" y="2173"/>
                  <a:ext cx="33" cy="34"/>
                </a:xfrm>
                <a:prstGeom prst="rect">
                  <a:avLst/>
                </a:prstGeom>
                <a:solidFill>
                  <a:schemeClr val="tx2"/>
                </a:solidFill>
                <a:ln w="9525">
                  <a:noFill/>
                  <a:miter lim="800000"/>
                  <a:headEnd/>
                  <a:tailEnd/>
                </a:ln>
              </p:spPr>
              <p:txBody>
                <a:bodyPr wrap="none" anchor="ctr"/>
                <a:lstStyle/>
                <a:p>
                  <a:endParaRPr lang="en-US" sz="800" b="0"/>
                </a:p>
              </p:txBody>
            </p:sp>
            <p:sp>
              <p:nvSpPr>
                <p:cNvPr id="23619" name="Rectangle 183"/>
                <p:cNvSpPr>
                  <a:spLocks noChangeArrowheads="1"/>
                </p:cNvSpPr>
                <p:nvPr/>
              </p:nvSpPr>
              <p:spPr bwMode="auto">
                <a:xfrm flipH="1">
                  <a:off x="4557" y="2061"/>
                  <a:ext cx="33" cy="34"/>
                </a:xfrm>
                <a:prstGeom prst="rect">
                  <a:avLst/>
                </a:prstGeom>
                <a:solidFill>
                  <a:srgbClr val="F5F5F5"/>
                </a:solidFill>
                <a:ln w="9525">
                  <a:noFill/>
                  <a:miter lim="800000"/>
                  <a:headEnd/>
                  <a:tailEnd/>
                </a:ln>
              </p:spPr>
              <p:txBody>
                <a:bodyPr wrap="none" anchor="ctr"/>
                <a:lstStyle/>
                <a:p>
                  <a:endParaRPr lang="en-US" sz="800" b="0"/>
                </a:p>
              </p:txBody>
            </p:sp>
          </p:grpSp>
          <p:grpSp>
            <p:nvGrpSpPr>
              <p:cNvPr id="31" name="Group 184"/>
              <p:cNvGrpSpPr>
                <a:grpSpLocks/>
              </p:cNvGrpSpPr>
              <p:nvPr/>
            </p:nvGrpSpPr>
            <p:grpSpPr bwMode="auto">
              <a:xfrm>
                <a:off x="4510" y="3342"/>
                <a:ext cx="232" cy="290"/>
                <a:chOff x="4246" y="2606"/>
                <a:chExt cx="232" cy="290"/>
              </a:xfrm>
            </p:grpSpPr>
            <p:grpSp>
              <p:nvGrpSpPr>
                <p:cNvPr id="23759" name="Group 185"/>
                <p:cNvGrpSpPr>
                  <a:grpSpLocks/>
                </p:cNvGrpSpPr>
                <p:nvPr/>
              </p:nvGrpSpPr>
              <p:grpSpPr bwMode="auto">
                <a:xfrm>
                  <a:off x="4246" y="2606"/>
                  <a:ext cx="232" cy="290"/>
                  <a:chOff x="4238" y="1950"/>
                  <a:chExt cx="232" cy="290"/>
                </a:xfrm>
              </p:grpSpPr>
              <p:sp>
                <p:nvSpPr>
                  <p:cNvPr id="23609" name="AutoShape 186"/>
                  <p:cNvSpPr>
                    <a:spLocks noChangeArrowheads="1"/>
                  </p:cNvSpPr>
                  <p:nvPr/>
                </p:nvSpPr>
                <p:spPr bwMode="auto">
                  <a:xfrm>
                    <a:off x="4238" y="1950"/>
                    <a:ext cx="232" cy="290"/>
                  </a:xfrm>
                  <a:prstGeom prst="can">
                    <a:avLst>
                      <a:gd name="adj" fmla="val 31250"/>
                    </a:avLst>
                  </a:prstGeom>
                  <a:solidFill>
                    <a:srgbClr val="5F5F5F"/>
                  </a:solidFill>
                  <a:ln w="9525">
                    <a:solidFill>
                      <a:schemeClr val="tx2"/>
                    </a:solidFill>
                    <a:round/>
                    <a:headEnd/>
                    <a:tailEnd/>
                  </a:ln>
                </p:spPr>
                <p:txBody>
                  <a:bodyPr wrap="none" anchor="ctr"/>
                  <a:lstStyle/>
                  <a:p>
                    <a:endParaRPr lang="en-US"/>
                  </a:p>
                </p:txBody>
              </p:sp>
              <p:sp>
                <p:nvSpPr>
                  <p:cNvPr id="23610" name="Rectangle 187"/>
                  <p:cNvSpPr>
                    <a:spLocks noChangeArrowheads="1"/>
                  </p:cNvSpPr>
                  <p:nvPr/>
                </p:nvSpPr>
                <p:spPr bwMode="auto">
                  <a:xfrm flipH="1">
                    <a:off x="4337" y="2112"/>
                    <a:ext cx="33" cy="34"/>
                  </a:xfrm>
                  <a:prstGeom prst="rect">
                    <a:avLst/>
                  </a:prstGeom>
                  <a:solidFill>
                    <a:srgbClr val="F5F5F5"/>
                  </a:solidFill>
                  <a:ln w="9525">
                    <a:noFill/>
                    <a:miter lim="800000"/>
                    <a:headEnd/>
                    <a:tailEnd/>
                  </a:ln>
                </p:spPr>
                <p:txBody>
                  <a:bodyPr wrap="none" anchor="ctr"/>
                  <a:lstStyle/>
                  <a:p>
                    <a:endParaRPr lang="en-US" sz="800" b="0"/>
                  </a:p>
                </p:txBody>
              </p:sp>
              <p:sp>
                <p:nvSpPr>
                  <p:cNvPr id="23611" name="Rectangle 188"/>
                  <p:cNvSpPr>
                    <a:spLocks noChangeArrowheads="1"/>
                  </p:cNvSpPr>
                  <p:nvPr/>
                </p:nvSpPr>
                <p:spPr bwMode="auto">
                  <a:xfrm flipH="1">
                    <a:off x="4389" y="2165"/>
                    <a:ext cx="33" cy="34"/>
                  </a:xfrm>
                  <a:prstGeom prst="rect">
                    <a:avLst/>
                  </a:prstGeom>
                  <a:solidFill>
                    <a:srgbClr val="F5F5F5"/>
                  </a:solidFill>
                  <a:ln w="9525">
                    <a:noFill/>
                    <a:miter lim="800000"/>
                    <a:headEnd/>
                    <a:tailEnd/>
                  </a:ln>
                </p:spPr>
                <p:txBody>
                  <a:bodyPr wrap="none" anchor="ctr"/>
                  <a:lstStyle/>
                  <a:p>
                    <a:endParaRPr lang="en-US" sz="800" b="0"/>
                  </a:p>
                </p:txBody>
              </p:sp>
              <p:sp>
                <p:nvSpPr>
                  <p:cNvPr id="23612" name="Rectangle 189"/>
                  <p:cNvSpPr>
                    <a:spLocks noChangeArrowheads="1"/>
                  </p:cNvSpPr>
                  <p:nvPr/>
                </p:nvSpPr>
                <p:spPr bwMode="auto">
                  <a:xfrm flipH="1">
                    <a:off x="4389" y="2053"/>
                    <a:ext cx="33" cy="34"/>
                  </a:xfrm>
                  <a:prstGeom prst="rect">
                    <a:avLst/>
                  </a:prstGeom>
                  <a:solidFill>
                    <a:srgbClr val="F5F5F5"/>
                  </a:solidFill>
                  <a:ln w="9525">
                    <a:noFill/>
                    <a:miter lim="800000"/>
                    <a:headEnd/>
                    <a:tailEnd/>
                  </a:ln>
                </p:spPr>
                <p:txBody>
                  <a:bodyPr wrap="none" anchor="ctr"/>
                  <a:lstStyle/>
                  <a:p>
                    <a:endParaRPr lang="en-US" sz="800" b="0"/>
                  </a:p>
                </p:txBody>
              </p:sp>
              <p:sp>
                <p:nvSpPr>
                  <p:cNvPr id="23613" name="Rectangle 190"/>
                  <p:cNvSpPr>
                    <a:spLocks noChangeArrowheads="1"/>
                  </p:cNvSpPr>
                  <p:nvPr/>
                </p:nvSpPr>
                <p:spPr bwMode="auto">
                  <a:xfrm flipH="1">
                    <a:off x="4293" y="2165"/>
                    <a:ext cx="33" cy="34"/>
                  </a:xfrm>
                  <a:prstGeom prst="rect">
                    <a:avLst/>
                  </a:prstGeom>
                  <a:solidFill>
                    <a:srgbClr val="FFFF00"/>
                  </a:solidFill>
                  <a:ln w="9525">
                    <a:noFill/>
                    <a:miter lim="800000"/>
                    <a:headEnd/>
                    <a:tailEnd/>
                  </a:ln>
                </p:spPr>
                <p:txBody>
                  <a:bodyPr wrap="none" anchor="ctr"/>
                  <a:lstStyle/>
                  <a:p>
                    <a:endParaRPr lang="en-US" sz="800" b="0"/>
                  </a:p>
                </p:txBody>
              </p:sp>
            </p:grpSp>
            <p:sp>
              <p:nvSpPr>
                <p:cNvPr id="23608" name="Rectangle 191"/>
                <p:cNvSpPr>
                  <a:spLocks noChangeArrowheads="1"/>
                </p:cNvSpPr>
                <p:nvPr/>
              </p:nvSpPr>
              <p:spPr bwMode="auto">
                <a:xfrm flipH="1">
                  <a:off x="4293" y="2709"/>
                  <a:ext cx="33" cy="34"/>
                </a:xfrm>
                <a:prstGeom prst="rect">
                  <a:avLst/>
                </a:prstGeom>
                <a:solidFill>
                  <a:srgbClr val="F5F5F5"/>
                </a:solidFill>
                <a:ln w="9525">
                  <a:noFill/>
                  <a:miter lim="800000"/>
                  <a:headEnd/>
                  <a:tailEnd/>
                </a:ln>
              </p:spPr>
              <p:txBody>
                <a:bodyPr wrap="none" anchor="ctr"/>
                <a:lstStyle/>
                <a:p>
                  <a:endParaRPr lang="en-US" sz="800" b="0"/>
                </a:p>
              </p:txBody>
            </p:sp>
          </p:grpSp>
        </p:grpSp>
        <p:sp>
          <p:nvSpPr>
            <p:cNvPr id="23578" name="Line 192"/>
            <p:cNvSpPr>
              <a:spLocks noChangeShapeType="1"/>
            </p:cNvSpPr>
            <p:nvPr/>
          </p:nvSpPr>
          <p:spPr bwMode="auto">
            <a:xfrm flipV="1">
              <a:off x="1795093" y="5039049"/>
              <a:ext cx="1247775" cy="573087"/>
            </a:xfrm>
            <a:prstGeom prst="line">
              <a:avLst/>
            </a:prstGeom>
            <a:noFill/>
            <a:ln w="9525">
              <a:solidFill>
                <a:schemeClr val="tx1"/>
              </a:solidFill>
              <a:round/>
              <a:headEnd type="none" w="sm" len="sm"/>
              <a:tailEnd type="triangle" w="med" len="med"/>
            </a:ln>
          </p:spPr>
          <p:txBody>
            <a:bodyPr>
              <a:spAutoFit/>
            </a:bodyPr>
            <a:lstStyle/>
            <a:p>
              <a:endParaRPr lang="en-US"/>
            </a:p>
          </p:txBody>
        </p:sp>
        <p:sp>
          <p:nvSpPr>
            <p:cNvPr id="23579" name="Line 193"/>
            <p:cNvSpPr>
              <a:spLocks noChangeShapeType="1"/>
            </p:cNvSpPr>
            <p:nvPr/>
          </p:nvSpPr>
          <p:spPr bwMode="auto">
            <a:xfrm>
              <a:off x="2257056" y="3438849"/>
              <a:ext cx="708025" cy="1293812"/>
            </a:xfrm>
            <a:prstGeom prst="line">
              <a:avLst/>
            </a:prstGeom>
            <a:noFill/>
            <a:ln w="9525">
              <a:solidFill>
                <a:schemeClr val="tx1"/>
              </a:solidFill>
              <a:round/>
              <a:headEnd type="none" w="sm" len="sm"/>
              <a:tailEnd type="triangle" w="med" len="med"/>
            </a:ln>
          </p:spPr>
          <p:txBody>
            <a:bodyPr>
              <a:spAutoFit/>
            </a:bodyPr>
            <a:lstStyle/>
            <a:p>
              <a:endParaRPr lang="en-US"/>
            </a:p>
          </p:txBody>
        </p:sp>
        <p:sp>
          <p:nvSpPr>
            <p:cNvPr id="23580" name="Line 194"/>
            <p:cNvSpPr>
              <a:spLocks noChangeShapeType="1"/>
            </p:cNvSpPr>
            <p:nvPr/>
          </p:nvSpPr>
          <p:spPr bwMode="auto">
            <a:xfrm>
              <a:off x="2170288" y="4542161"/>
              <a:ext cx="620713" cy="334963"/>
            </a:xfrm>
            <a:prstGeom prst="line">
              <a:avLst/>
            </a:prstGeom>
            <a:noFill/>
            <a:ln w="9525">
              <a:solidFill>
                <a:schemeClr val="tx1"/>
              </a:solidFill>
              <a:round/>
              <a:headEnd type="none" w="sm" len="sm"/>
              <a:tailEnd type="triangle" w="med" len="med"/>
            </a:ln>
          </p:spPr>
          <p:txBody>
            <a:bodyPr>
              <a:spAutoFit/>
            </a:bodyPr>
            <a:lstStyle/>
            <a:p>
              <a:endParaRPr lang="en-US"/>
            </a:p>
          </p:txBody>
        </p:sp>
        <p:sp>
          <p:nvSpPr>
            <p:cNvPr id="23582" name="Text Box 197"/>
            <p:cNvSpPr txBox="1">
              <a:spLocks noChangeArrowheads="1"/>
            </p:cNvSpPr>
            <p:nvPr/>
          </p:nvSpPr>
          <p:spPr bwMode="auto">
            <a:xfrm>
              <a:off x="3505846" y="6090020"/>
              <a:ext cx="2354262" cy="461963"/>
            </a:xfrm>
            <a:prstGeom prst="rect">
              <a:avLst/>
            </a:prstGeom>
            <a:noFill/>
            <a:ln w="9525">
              <a:noFill/>
              <a:miter lim="800000"/>
              <a:headEnd/>
              <a:tailEnd/>
            </a:ln>
          </p:spPr>
          <p:txBody>
            <a:bodyPr>
              <a:spAutoFit/>
            </a:bodyPr>
            <a:lstStyle/>
            <a:p>
              <a:pPr algn="ctr">
                <a:spcBef>
                  <a:spcPct val="20000"/>
                </a:spcBef>
                <a:buClr>
                  <a:srgbClr val="008000"/>
                </a:buClr>
                <a:buSzPct val="125000"/>
              </a:pPr>
              <a:r>
                <a:rPr lang="en-US" sz="1200" dirty="0"/>
                <a:t>RAID 0, RAID 10, RAID 50 (1:2-8), RAID 60 (2:6, 2:14)</a:t>
              </a:r>
            </a:p>
          </p:txBody>
        </p:sp>
        <p:pic>
          <p:nvPicPr>
            <p:cNvPr id="23584" name="Picture 200" descr="generic_server"/>
            <p:cNvPicPr>
              <a:picLocks noChangeAspect="1" noChangeArrowheads="1"/>
            </p:cNvPicPr>
            <p:nvPr/>
          </p:nvPicPr>
          <p:blipFill>
            <a:blip r:embed="rId3" cstate="print"/>
            <a:srcRect/>
            <a:stretch>
              <a:fillRect/>
            </a:stretch>
          </p:blipFill>
          <p:spPr bwMode="auto">
            <a:xfrm>
              <a:off x="7782222" y="4601102"/>
              <a:ext cx="234950" cy="384175"/>
            </a:xfrm>
            <a:prstGeom prst="rect">
              <a:avLst/>
            </a:prstGeom>
            <a:noFill/>
            <a:ln w="9525">
              <a:noFill/>
              <a:miter lim="800000"/>
              <a:headEnd/>
              <a:tailEnd/>
            </a:ln>
          </p:spPr>
        </p:pic>
        <p:pic>
          <p:nvPicPr>
            <p:cNvPr id="23585" name="Picture 207" descr="generic_server"/>
            <p:cNvPicPr>
              <a:picLocks noChangeAspect="1" noChangeArrowheads="1"/>
            </p:cNvPicPr>
            <p:nvPr/>
          </p:nvPicPr>
          <p:blipFill>
            <a:blip r:embed="rId3" cstate="print"/>
            <a:srcRect/>
            <a:stretch>
              <a:fillRect/>
            </a:stretch>
          </p:blipFill>
          <p:spPr bwMode="auto">
            <a:xfrm>
              <a:off x="8147347" y="4593164"/>
              <a:ext cx="233362" cy="382588"/>
            </a:xfrm>
            <a:prstGeom prst="rect">
              <a:avLst/>
            </a:prstGeom>
            <a:noFill/>
            <a:ln w="9525">
              <a:noFill/>
              <a:miter lim="800000"/>
              <a:headEnd/>
              <a:tailEnd/>
            </a:ln>
          </p:spPr>
        </p:pic>
        <p:pic>
          <p:nvPicPr>
            <p:cNvPr id="23586" name="Picture 208" descr="generic_server"/>
            <p:cNvPicPr>
              <a:picLocks noChangeAspect="1" noChangeArrowheads="1"/>
            </p:cNvPicPr>
            <p:nvPr/>
          </p:nvPicPr>
          <p:blipFill>
            <a:blip r:embed="rId3" cstate="print"/>
            <a:srcRect/>
            <a:stretch>
              <a:fillRect/>
            </a:stretch>
          </p:blipFill>
          <p:spPr bwMode="auto">
            <a:xfrm>
              <a:off x="7783809" y="5188477"/>
              <a:ext cx="234950" cy="384175"/>
            </a:xfrm>
            <a:prstGeom prst="rect">
              <a:avLst/>
            </a:prstGeom>
            <a:noFill/>
            <a:ln w="9525">
              <a:noFill/>
              <a:miter lim="800000"/>
              <a:headEnd/>
              <a:tailEnd/>
            </a:ln>
          </p:spPr>
        </p:pic>
        <p:pic>
          <p:nvPicPr>
            <p:cNvPr id="23587" name="Picture 209" descr="generic_server"/>
            <p:cNvPicPr>
              <a:picLocks noChangeAspect="1" noChangeArrowheads="1"/>
            </p:cNvPicPr>
            <p:nvPr/>
          </p:nvPicPr>
          <p:blipFill>
            <a:blip r:embed="rId3" cstate="print"/>
            <a:srcRect/>
            <a:stretch>
              <a:fillRect/>
            </a:stretch>
          </p:blipFill>
          <p:spPr bwMode="auto">
            <a:xfrm>
              <a:off x="8167984" y="5198002"/>
              <a:ext cx="233363" cy="384175"/>
            </a:xfrm>
            <a:prstGeom prst="rect">
              <a:avLst/>
            </a:prstGeom>
            <a:noFill/>
            <a:ln w="9525">
              <a:noFill/>
              <a:miter lim="800000"/>
              <a:headEnd/>
              <a:tailEnd/>
            </a:ln>
          </p:spPr>
        </p:pic>
        <p:sp>
          <p:nvSpPr>
            <p:cNvPr id="23588" name="Text Box 211"/>
            <p:cNvSpPr txBox="1">
              <a:spLocks noChangeArrowheads="1"/>
            </p:cNvSpPr>
            <p:nvPr/>
          </p:nvSpPr>
          <p:spPr bwMode="auto">
            <a:xfrm>
              <a:off x="7474641" y="4188746"/>
              <a:ext cx="1166812" cy="2016937"/>
            </a:xfrm>
            <a:prstGeom prst="rect">
              <a:avLst/>
            </a:prstGeom>
            <a:noFill/>
            <a:ln w="9525">
              <a:noFill/>
              <a:miter lim="800000"/>
              <a:headEnd/>
              <a:tailEnd/>
            </a:ln>
          </p:spPr>
          <p:txBody>
            <a:bodyPr wrap="square">
              <a:noAutofit/>
            </a:bodyPr>
            <a:lstStyle/>
            <a:p>
              <a:pPr algn="ctr">
                <a:spcBef>
                  <a:spcPct val="20000"/>
                </a:spcBef>
                <a:buClr>
                  <a:srgbClr val="008000"/>
                </a:buClr>
                <a:buSzPct val="125000"/>
              </a:pPr>
              <a:r>
                <a:rPr lang="en-US" sz="1200" b="0" i="1" dirty="0" smtClean="0"/>
                <a:t>Autonomic</a:t>
              </a:r>
            </a:p>
            <a:p>
              <a:pPr algn="ctr">
                <a:spcBef>
                  <a:spcPct val="20000"/>
                </a:spcBef>
                <a:buClr>
                  <a:srgbClr val="008000"/>
                </a:buClr>
                <a:buSzPct val="125000"/>
              </a:pPr>
              <a:endParaRPr lang="en-US" sz="1200" i="1" dirty="0" smtClean="0"/>
            </a:p>
            <a:p>
              <a:pPr algn="ctr">
                <a:spcBef>
                  <a:spcPct val="20000"/>
                </a:spcBef>
                <a:buClr>
                  <a:srgbClr val="008000"/>
                </a:buClr>
                <a:buSzPct val="125000"/>
              </a:pPr>
              <a:endParaRPr lang="en-US" sz="1200" b="0" i="1" dirty="0" smtClean="0"/>
            </a:p>
            <a:p>
              <a:pPr algn="ctr">
                <a:spcBef>
                  <a:spcPct val="20000"/>
                </a:spcBef>
                <a:buClr>
                  <a:srgbClr val="008000"/>
                </a:buClr>
                <a:buSzPct val="125000"/>
              </a:pPr>
              <a:endParaRPr lang="en-US" sz="1200" i="1" dirty="0" smtClean="0"/>
            </a:p>
            <a:p>
              <a:pPr algn="ctr">
                <a:spcBef>
                  <a:spcPct val="20000"/>
                </a:spcBef>
                <a:buClr>
                  <a:srgbClr val="008000"/>
                </a:buClr>
                <a:buSzPct val="125000"/>
              </a:pPr>
              <a:endParaRPr lang="en-US" sz="1200" b="0" i="1" dirty="0" smtClean="0"/>
            </a:p>
            <a:p>
              <a:pPr algn="ctr">
                <a:spcBef>
                  <a:spcPct val="20000"/>
                </a:spcBef>
                <a:buClr>
                  <a:srgbClr val="008000"/>
                </a:buClr>
                <a:buSzPct val="125000"/>
              </a:pPr>
              <a:endParaRPr lang="en-US" sz="1200" i="1" dirty="0" smtClean="0"/>
            </a:p>
            <a:p>
              <a:pPr algn="ctr">
                <a:spcBef>
                  <a:spcPct val="20000"/>
                </a:spcBef>
                <a:buClr>
                  <a:srgbClr val="008000"/>
                </a:buClr>
                <a:buSzPct val="125000"/>
              </a:pPr>
              <a:endParaRPr lang="en-US" sz="1200" b="0" i="1" dirty="0" smtClean="0"/>
            </a:p>
            <a:p>
              <a:pPr algn="ctr">
                <a:spcBef>
                  <a:spcPct val="20000"/>
                </a:spcBef>
                <a:buClr>
                  <a:srgbClr val="008000"/>
                </a:buClr>
                <a:buSzPct val="125000"/>
              </a:pPr>
              <a:r>
                <a:rPr lang="en-US" sz="1200" b="0" i="1" dirty="0"/>
                <a:t/>
              </a:r>
              <a:br>
                <a:rPr lang="en-US" sz="1200" b="0" i="1" dirty="0"/>
              </a:br>
              <a:r>
                <a:rPr lang="en-US" sz="1200" b="0" i="1" dirty="0"/>
                <a:t>Group</a:t>
              </a:r>
            </a:p>
          </p:txBody>
        </p:sp>
        <p:pic>
          <p:nvPicPr>
            <p:cNvPr id="23589" name="Picture 200" descr="generic_server"/>
            <p:cNvPicPr>
              <a:picLocks noChangeAspect="1" noChangeArrowheads="1"/>
            </p:cNvPicPr>
            <p:nvPr/>
          </p:nvPicPr>
          <p:blipFill>
            <a:blip r:embed="rId3" cstate="print"/>
            <a:srcRect/>
            <a:stretch>
              <a:fillRect/>
            </a:stretch>
          </p:blipFill>
          <p:spPr bwMode="auto">
            <a:xfrm>
              <a:off x="7934622" y="4753502"/>
              <a:ext cx="234950" cy="384175"/>
            </a:xfrm>
            <a:prstGeom prst="rect">
              <a:avLst/>
            </a:prstGeom>
            <a:noFill/>
            <a:ln w="9525">
              <a:noFill/>
              <a:miter lim="800000"/>
              <a:headEnd/>
              <a:tailEnd/>
            </a:ln>
          </p:spPr>
        </p:pic>
        <p:pic>
          <p:nvPicPr>
            <p:cNvPr id="23590" name="Picture 207" descr="generic_server"/>
            <p:cNvPicPr>
              <a:picLocks noChangeAspect="1" noChangeArrowheads="1"/>
            </p:cNvPicPr>
            <p:nvPr/>
          </p:nvPicPr>
          <p:blipFill>
            <a:blip r:embed="rId3" cstate="print"/>
            <a:srcRect/>
            <a:stretch>
              <a:fillRect/>
            </a:stretch>
          </p:blipFill>
          <p:spPr bwMode="auto">
            <a:xfrm>
              <a:off x="8267997" y="4745564"/>
              <a:ext cx="233362" cy="382588"/>
            </a:xfrm>
            <a:prstGeom prst="rect">
              <a:avLst/>
            </a:prstGeom>
            <a:noFill/>
            <a:ln w="9525">
              <a:noFill/>
              <a:miter lim="800000"/>
              <a:headEnd/>
              <a:tailEnd/>
            </a:ln>
          </p:spPr>
        </p:pic>
        <p:pic>
          <p:nvPicPr>
            <p:cNvPr id="23591" name="Picture 208" descr="generic_server"/>
            <p:cNvPicPr>
              <a:picLocks noChangeAspect="1" noChangeArrowheads="1"/>
            </p:cNvPicPr>
            <p:nvPr/>
          </p:nvPicPr>
          <p:blipFill>
            <a:blip r:embed="rId3" cstate="print"/>
            <a:srcRect/>
            <a:stretch>
              <a:fillRect/>
            </a:stretch>
          </p:blipFill>
          <p:spPr bwMode="auto">
            <a:xfrm>
              <a:off x="7936209" y="5340877"/>
              <a:ext cx="234950" cy="384175"/>
            </a:xfrm>
            <a:prstGeom prst="rect">
              <a:avLst/>
            </a:prstGeom>
            <a:noFill/>
            <a:ln w="9525">
              <a:noFill/>
              <a:miter lim="800000"/>
              <a:headEnd/>
              <a:tailEnd/>
            </a:ln>
          </p:spPr>
        </p:pic>
        <p:pic>
          <p:nvPicPr>
            <p:cNvPr id="23592" name="Picture 209" descr="generic_server"/>
            <p:cNvPicPr>
              <a:picLocks noChangeAspect="1" noChangeArrowheads="1"/>
            </p:cNvPicPr>
            <p:nvPr/>
          </p:nvPicPr>
          <p:blipFill>
            <a:blip r:embed="rId3" cstate="print"/>
            <a:srcRect/>
            <a:stretch>
              <a:fillRect/>
            </a:stretch>
          </p:blipFill>
          <p:spPr bwMode="auto">
            <a:xfrm>
              <a:off x="8288634" y="5350402"/>
              <a:ext cx="233363" cy="384175"/>
            </a:xfrm>
            <a:prstGeom prst="rect">
              <a:avLst/>
            </a:prstGeom>
            <a:noFill/>
            <a:ln w="9525">
              <a:noFill/>
              <a:miter lim="800000"/>
              <a:headEnd/>
              <a:tailEnd/>
            </a:ln>
          </p:spPr>
        </p:pic>
        <p:sp>
          <p:nvSpPr>
            <p:cNvPr id="23593" name="Line 2"/>
            <p:cNvSpPr>
              <a:spLocks noChangeShapeType="1"/>
            </p:cNvSpPr>
            <p:nvPr/>
          </p:nvSpPr>
          <p:spPr bwMode="auto">
            <a:xfrm flipH="1" flipV="1">
              <a:off x="5542033" y="3185661"/>
              <a:ext cx="652463" cy="28575"/>
            </a:xfrm>
            <a:prstGeom prst="line">
              <a:avLst/>
            </a:prstGeom>
            <a:noFill/>
            <a:ln w="9525">
              <a:solidFill>
                <a:schemeClr val="tx1"/>
              </a:solidFill>
              <a:round/>
              <a:headEnd type="oval" w="sm" len="sm"/>
              <a:tailEnd type="triangle" w="med" len="med"/>
            </a:ln>
          </p:spPr>
          <p:txBody>
            <a:bodyPr>
              <a:spAutoFit/>
            </a:bodyPr>
            <a:lstStyle/>
            <a:p>
              <a:endParaRPr lang="en-US"/>
            </a:p>
          </p:txBody>
        </p:sp>
        <p:sp>
          <p:nvSpPr>
            <p:cNvPr id="23594" name="Text Box 211"/>
            <p:cNvSpPr txBox="1">
              <a:spLocks noChangeArrowheads="1"/>
            </p:cNvSpPr>
            <p:nvPr/>
          </p:nvSpPr>
          <p:spPr bwMode="auto">
            <a:xfrm rot="20517791">
              <a:off x="5346417" y="3734582"/>
              <a:ext cx="1166813" cy="277812"/>
            </a:xfrm>
            <a:prstGeom prst="rect">
              <a:avLst/>
            </a:prstGeom>
            <a:noFill/>
            <a:ln w="9525">
              <a:noFill/>
              <a:miter lim="800000"/>
              <a:headEnd/>
              <a:tailEnd/>
            </a:ln>
          </p:spPr>
          <p:txBody>
            <a:bodyPr>
              <a:spAutoFit/>
            </a:bodyPr>
            <a:lstStyle/>
            <a:p>
              <a:pPr algn="ctr">
                <a:spcBef>
                  <a:spcPct val="20000"/>
                </a:spcBef>
                <a:buClr>
                  <a:srgbClr val="008000"/>
                </a:buClr>
                <a:buSzPct val="125000"/>
              </a:pPr>
              <a:r>
                <a:rPr lang="en-US" sz="1200" b="0" i="1" dirty="0"/>
                <a:t>region</a:t>
              </a:r>
            </a:p>
          </p:txBody>
        </p:sp>
        <p:sp>
          <p:nvSpPr>
            <p:cNvPr id="23595" name="Text Box 211"/>
            <p:cNvSpPr txBox="1">
              <a:spLocks noChangeArrowheads="1"/>
            </p:cNvSpPr>
            <p:nvPr/>
          </p:nvSpPr>
          <p:spPr bwMode="auto">
            <a:xfrm rot="-1672390">
              <a:off x="1995857" y="5261538"/>
              <a:ext cx="1166813" cy="277813"/>
            </a:xfrm>
            <a:prstGeom prst="rect">
              <a:avLst/>
            </a:prstGeom>
            <a:noFill/>
            <a:ln w="9525">
              <a:noFill/>
              <a:miter lim="800000"/>
              <a:headEnd/>
              <a:tailEnd/>
            </a:ln>
          </p:spPr>
          <p:txBody>
            <a:bodyPr>
              <a:spAutoFit/>
            </a:bodyPr>
            <a:lstStyle/>
            <a:p>
              <a:pPr algn="ctr">
                <a:spcBef>
                  <a:spcPct val="20000"/>
                </a:spcBef>
                <a:buClr>
                  <a:srgbClr val="008000"/>
                </a:buClr>
                <a:buSzPct val="125000"/>
              </a:pPr>
              <a:r>
                <a:rPr lang="en-US" sz="1200" b="0" i="1" dirty="0" err="1"/>
                <a:t>chunklet</a:t>
              </a:r>
              <a:endParaRPr lang="en-US" sz="1200" b="0" i="1" dirty="0"/>
            </a:p>
          </p:txBody>
        </p:sp>
        <p:sp>
          <p:nvSpPr>
            <p:cNvPr id="23596" name="Line 2"/>
            <p:cNvSpPr>
              <a:spLocks noChangeShapeType="1"/>
            </p:cNvSpPr>
            <p:nvPr/>
          </p:nvSpPr>
          <p:spPr bwMode="auto">
            <a:xfrm flipH="1">
              <a:off x="5637284" y="3390448"/>
              <a:ext cx="517525" cy="41275"/>
            </a:xfrm>
            <a:prstGeom prst="line">
              <a:avLst/>
            </a:prstGeom>
            <a:noFill/>
            <a:ln w="9525">
              <a:solidFill>
                <a:schemeClr val="tx1"/>
              </a:solidFill>
              <a:round/>
              <a:headEnd type="oval" w="sm" len="sm"/>
              <a:tailEnd type="triangle" w="med" len="med"/>
            </a:ln>
          </p:spPr>
          <p:txBody>
            <a:bodyPr>
              <a:spAutoFit/>
            </a:bodyPr>
            <a:lstStyle/>
            <a:p>
              <a:endParaRPr lang="en-US"/>
            </a:p>
          </p:txBody>
        </p:sp>
        <p:pic>
          <p:nvPicPr>
            <p:cNvPr id="209" name="Picture 207" descr="generic_server"/>
            <p:cNvPicPr>
              <a:picLocks noChangeAspect="1" noChangeArrowheads="1"/>
            </p:cNvPicPr>
            <p:nvPr/>
          </p:nvPicPr>
          <p:blipFill>
            <a:blip r:embed="rId3" cstate="print"/>
            <a:srcRect/>
            <a:stretch>
              <a:fillRect/>
            </a:stretch>
          </p:blipFill>
          <p:spPr bwMode="auto">
            <a:xfrm>
              <a:off x="7802859" y="2870666"/>
              <a:ext cx="598487" cy="981196"/>
            </a:xfrm>
            <a:prstGeom prst="rect">
              <a:avLst/>
            </a:prstGeom>
            <a:noFill/>
            <a:ln w="9525">
              <a:noFill/>
              <a:miter lim="800000"/>
              <a:headEnd/>
              <a:tailEnd/>
            </a:ln>
          </p:spPr>
        </p:pic>
        <p:sp>
          <p:nvSpPr>
            <p:cNvPr id="210" name="Rounded Rectangle 209"/>
            <p:cNvSpPr/>
            <p:nvPr/>
          </p:nvSpPr>
          <p:spPr>
            <a:xfrm>
              <a:off x="7592039" y="4450218"/>
              <a:ext cx="974725" cy="1405009"/>
            </a:xfrm>
            <a:prstGeom prst="round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2" name="AutoShape 86"/>
            <p:cNvSpPr>
              <a:spLocks noChangeArrowheads="1"/>
            </p:cNvSpPr>
            <p:nvPr/>
          </p:nvSpPr>
          <p:spPr bwMode="auto">
            <a:xfrm>
              <a:off x="6459268" y="3160163"/>
              <a:ext cx="656331" cy="597095"/>
            </a:xfrm>
            <a:prstGeom prst="can">
              <a:avLst>
                <a:gd name="adj" fmla="val 25000"/>
              </a:avLst>
            </a:prstGeom>
            <a:gradFill flip="none" rotWithShape="1">
              <a:gsLst>
                <a:gs pos="0">
                  <a:srgbClr val="00B0F0"/>
                </a:gs>
                <a:gs pos="50000">
                  <a:srgbClr val="0070C0">
                    <a:shade val="67500"/>
                    <a:satMod val="115000"/>
                  </a:srgbClr>
                </a:gs>
                <a:gs pos="100000">
                  <a:srgbClr val="0070C0">
                    <a:shade val="100000"/>
                    <a:satMod val="115000"/>
                  </a:srgbClr>
                </a:gs>
              </a:gsLst>
              <a:lin ang="0" scaled="1"/>
              <a:tileRect/>
            </a:gradFill>
            <a:ln w="9525">
              <a:solidFill>
                <a:schemeClr val="bg2">
                  <a:lumMod val="85000"/>
                </a:schemeClr>
              </a:solidFill>
              <a:round/>
              <a:headEnd/>
              <a:tailEnd/>
            </a:ln>
            <a:effectLst/>
          </p:spPr>
          <p:txBody>
            <a:bodyPr wrap="none" anchor="ctr"/>
            <a:lstStyle/>
            <a:p>
              <a:pPr>
                <a:defRPr/>
              </a:pPr>
              <a:endParaRPr lang="en-US"/>
            </a:p>
          </p:txBody>
        </p:sp>
        <p:sp>
          <p:nvSpPr>
            <p:cNvPr id="213" name="AutoShape 86"/>
            <p:cNvSpPr>
              <a:spLocks noChangeArrowheads="1"/>
            </p:cNvSpPr>
            <p:nvPr/>
          </p:nvSpPr>
          <p:spPr bwMode="auto">
            <a:xfrm>
              <a:off x="6443497" y="4906510"/>
              <a:ext cx="782637" cy="659319"/>
            </a:xfrm>
            <a:prstGeom prst="can">
              <a:avLst>
                <a:gd name="adj" fmla="val 25000"/>
              </a:avLst>
            </a:prstGeom>
            <a:gradFill flip="none" rotWithShape="1">
              <a:gsLst>
                <a:gs pos="0">
                  <a:srgbClr val="FFC000"/>
                </a:gs>
                <a:gs pos="50000">
                  <a:srgbClr val="FFFF00">
                    <a:shade val="67500"/>
                    <a:satMod val="115000"/>
                  </a:srgbClr>
                </a:gs>
                <a:gs pos="100000">
                  <a:srgbClr val="FFFF00">
                    <a:shade val="100000"/>
                    <a:satMod val="115000"/>
                  </a:srgbClr>
                </a:gs>
              </a:gsLst>
              <a:lin ang="10800000" scaled="1"/>
              <a:tileRect/>
            </a:gradFill>
            <a:ln w="9525">
              <a:solidFill>
                <a:schemeClr val="bg2">
                  <a:lumMod val="75000"/>
                </a:schemeClr>
              </a:solidFill>
              <a:round/>
              <a:headEnd/>
              <a:tailEnd/>
            </a:ln>
            <a:effectLst/>
          </p:spPr>
          <p:txBody>
            <a:bodyPr wrap="none" anchor="ctr"/>
            <a:lstStyle/>
            <a:p>
              <a:pPr>
                <a:defRPr/>
              </a:pPr>
              <a:endParaRPr lang="en-US"/>
            </a:p>
          </p:txBody>
        </p:sp>
        <p:sp>
          <p:nvSpPr>
            <p:cNvPr id="214" name="AutoShape 86"/>
            <p:cNvSpPr>
              <a:spLocks noChangeArrowheads="1"/>
            </p:cNvSpPr>
            <p:nvPr/>
          </p:nvSpPr>
          <p:spPr bwMode="auto">
            <a:xfrm>
              <a:off x="3619511" y="3021174"/>
              <a:ext cx="456306" cy="381340"/>
            </a:xfrm>
            <a:prstGeom prst="can">
              <a:avLst>
                <a:gd name="adj" fmla="val 25000"/>
              </a:avLst>
            </a:prstGeom>
            <a:gradFill flip="none" rotWithShape="1">
              <a:gsLst>
                <a:gs pos="0">
                  <a:srgbClr val="00B0F0"/>
                </a:gs>
                <a:gs pos="50000">
                  <a:srgbClr val="0070C0">
                    <a:shade val="67500"/>
                    <a:satMod val="115000"/>
                  </a:srgbClr>
                </a:gs>
                <a:gs pos="100000">
                  <a:srgbClr val="0070C0">
                    <a:shade val="100000"/>
                    <a:satMod val="115000"/>
                  </a:srgbClr>
                </a:gs>
              </a:gsLst>
              <a:lin ang="0" scaled="1"/>
              <a:tileRect/>
            </a:gradFill>
            <a:ln w="9525">
              <a:solidFill>
                <a:schemeClr val="bg2">
                  <a:lumMod val="85000"/>
                </a:schemeClr>
              </a:solidFill>
              <a:round/>
              <a:headEnd/>
              <a:tailEnd/>
            </a:ln>
            <a:effectLst/>
          </p:spPr>
          <p:txBody>
            <a:bodyPr wrap="none" anchor="ctr"/>
            <a:lstStyle/>
            <a:p>
              <a:pPr>
                <a:defRPr/>
              </a:pPr>
              <a:r>
                <a:rPr lang="en-US" dirty="0" smtClean="0"/>
                <a:t>LD</a:t>
              </a:r>
              <a:endParaRPr lang="en-US" dirty="0"/>
            </a:p>
          </p:txBody>
        </p:sp>
        <p:sp>
          <p:nvSpPr>
            <p:cNvPr id="215" name="AutoShape 86"/>
            <p:cNvSpPr>
              <a:spLocks noChangeArrowheads="1"/>
            </p:cNvSpPr>
            <p:nvPr/>
          </p:nvSpPr>
          <p:spPr bwMode="auto">
            <a:xfrm>
              <a:off x="3895289" y="3317706"/>
              <a:ext cx="456306" cy="381340"/>
            </a:xfrm>
            <a:prstGeom prst="can">
              <a:avLst>
                <a:gd name="adj" fmla="val 25000"/>
              </a:avLst>
            </a:prstGeom>
            <a:gradFill flip="none" rotWithShape="1">
              <a:gsLst>
                <a:gs pos="0">
                  <a:srgbClr val="00B0F0"/>
                </a:gs>
                <a:gs pos="50000">
                  <a:srgbClr val="0070C0">
                    <a:shade val="67500"/>
                    <a:satMod val="115000"/>
                  </a:srgbClr>
                </a:gs>
                <a:gs pos="100000">
                  <a:srgbClr val="0070C0">
                    <a:shade val="100000"/>
                    <a:satMod val="115000"/>
                  </a:srgbClr>
                </a:gs>
              </a:gsLst>
              <a:lin ang="0" scaled="1"/>
              <a:tileRect/>
            </a:gradFill>
            <a:ln w="9525">
              <a:solidFill>
                <a:schemeClr val="bg2">
                  <a:lumMod val="85000"/>
                </a:schemeClr>
              </a:solidFill>
              <a:round/>
              <a:headEnd/>
              <a:tailEnd/>
            </a:ln>
            <a:effectLst/>
          </p:spPr>
          <p:txBody>
            <a:bodyPr wrap="none" anchor="ctr"/>
            <a:lstStyle/>
            <a:p>
              <a:pPr>
                <a:defRPr/>
              </a:pPr>
              <a:r>
                <a:rPr lang="en-US" dirty="0" smtClean="0"/>
                <a:t>LD</a:t>
              </a:r>
              <a:endParaRPr lang="en-US" dirty="0"/>
            </a:p>
          </p:txBody>
        </p:sp>
        <p:sp>
          <p:nvSpPr>
            <p:cNvPr id="216" name="AutoShape 86"/>
            <p:cNvSpPr>
              <a:spLocks noChangeArrowheads="1"/>
            </p:cNvSpPr>
            <p:nvPr/>
          </p:nvSpPr>
          <p:spPr bwMode="auto">
            <a:xfrm>
              <a:off x="3857189" y="3800163"/>
              <a:ext cx="456306" cy="381340"/>
            </a:xfrm>
            <a:prstGeom prst="can">
              <a:avLst>
                <a:gd name="adj" fmla="val 25000"/>
              </a:avLst>
            </a:prstGeom>
            <a:gradFill flip="none" rotWithShape="1">
              <a:gsLst>
                <a:gs pos="0">
                  <a:srgbClr val="00B0F0"/>
                </a:gs>
                <a:gs pos="50000">
                  <a:srgbClr val="0070C0">
                    <a:shade val="67500"/>
                    <a:satMod val="115000"/>
                  </a:srgbClr>
                </a:gs>
                <a:gs pos="100000">
                  <a:srgbClr val="0070C0">
                    <a:shade val="100000"/>
                    <a:satMod val="115000"/>
                  </a:srgbClr>
                </a:gs>
              </a:gsLst>
              <a:lin ang="0" scaled="1"/>
              <a:tileRect/>
            </a:gradFill>
            <a:ln w="9525">
              <a:solidFill>
                <a:schemeClr val="bg2">
                  <a:lumMod val="85000"/>
                </a:schemeClr>
              </a:solidFill>
              <a:round/>
              <a:headEnd/>
              <a:tailEnd/>
            </a:ln>
            <a:effectLst/>
          </p:spPr>
          <p:txBody>
            <a:bodyPr wrap="none" anchor="ctr"/>
            <a:lstStyle/>
            <a:p>
              <a:pPr>
                <a:defRPr/>
              </a:pPr>
              <a:r>
                <a:rPr lang="en-US" dirty="0" smtClean="0"/>
                <a:t>LD</a:t>
              </a:r>
            </a:p>
          </p:txBody>
        </p:sp>
        <p:sp>
          <p:nvSpPr>
            <p:cNvPr id="217" name="AutoShape 86"/>
            <p:cNvSpPr>
              <a:spLocks noChangeArrowheads="1"/>
            </p:cNvSpPr>
            <p:nvPr/>
          </p:nvSpPr>
          <p:spPr bwMode="auto">
            <a:xfrm>
              <a:off x="3629036" y="3546115"/>
              <a:ext cx="456306" cy="381340"/>
            </a:xfrm>
            <a:prstGeom prst="can">
              <a:avLst>
                <a:gd name="adj" fmla="val 25000"/>
              </a:avLst>
            </a:prstGeom>
            <a:gradFill flip="none" rotWithShape="1">
              <a:gsLst>
                <a:gs pos="0">
                  <a:srgbClr val="00B0F0"/>
                </a:gs>
                <a:gs pos="50000">
                  <a:srgbClr val="0070C0">
                    <a:shade val="67500"/>
                    <a:satMod val="115000"/>
                  </a:srgbClr>
                </a:gs>
                <a:gs pos="100000">
                  <a:srgbClr val="0070C0">
                    <a:shade val="100000"/>
                    <a:satMod val="115000"/>
                  </a:srgbClr>
                </a:gs>
              </a:gsLst>
              <a:lin ang="0" scaled="1"/>
              <a:tileRect/>
            </a:gradFill>
            <a:ln w="9525">
              <a:solidFill>
                <a:schemeClr val="bg2">
                  <a:lumMod val="85000"/>
                </a:schemeClr>
              </a:solidFill>
              <a:round/>
              <a:headEnd/>
              <a:tailEnd/>
            </a:ln>
            <a:effectLst/>
          </p:spPr>
          <p:txBody>
            <a:bodyPr wrap="none" anchor="ctr"/>
            <a:lstStyle/>
            <a:p>
              <a:pPr>
                <a:defRPr/>
              </a:pPr>
              <a:r>
                <a:rPr lang="en-US" dirty="0" smtClean="0"/>
                <a:t>LD</a:t>
              </a:r>
              <a:endParaRPr lang="en-US" dirty="0"/>
            </a:p>
          </p:txBody>
        </p:sp>
        <p:sp>
          <p:nvSpPr>
            <p:cNvPr id="219" name="AutoShape 86"/>
            <p:cNvSpPr>
              <a:spLocks noChangeArrowheads="1"/>
            </p:cNvSpPr>
            <p:nvPr/>
          </p:nvSpPr>
          <p:spPr bwMode="auto">
            <a:xfrm>
              <a:off x="3451431" y="4712767"/>
              <a:ext cx="753629" cy="506919"/>
            </a:xfrm>
            <a:prstGeom prst="can">
              <a:avLst>
                <a:gd name="adj" fmla="val 25000"/>
              </a:avLst>
            </a:prstGeom>
            <a:gradFill flip="none" rotWithShape="1">
              <a:gsLst>
                <a:gs pos="0">
                  <a:srgbClr val="FFC000"/>
                </a:gs>
                <a:gs pos="50000">
                  <a:srgbClr val="FFFF00">
                    <a:shade val="67500"/>
                    <a:satMod val="115000"/>
                  </a:srgbClr>
                </a:gs>
                <a:gs pos="100000">
                  <a:srgbClr val="FFFF00">
                    <a:shade val="100000"/>
                    <a:satMod val="115000"/>
                  </a:srgbClr>
                </a:gs>
              </a:gsLst>
              <a:lin ang="10800000" scaled="1"/>
              <a:tileRect/>
            </a:gradFill>
            <a:ln w="9525">
              <a:solidFill>
                <a:schemeClr val="bg2">
                  <a:lumMod val="75000"/>
                </a:schemeClr>
              </a:solidFill>
              <a:round/>
              <a:headEnd/>
              <a:tailEnd/>
            </a:ln>
            <a:effectLst/>
          </p:spPr>
          <p:txBody>
            <a:bodyPr wrap="none" anchor="ctr"/>
            <a:lstStyle/>
            <a:p>
              <a:pPr algn="ctr">
                <a:defRPr/>
              </a:pPr>
              <a:r>
                <a:rPr lang="en-US" dirty="0" smtClean="0"/>
                <a:t>LD</a:t>
              </a:r>
              <a:endParaRPr lang="en-US" dirty="0"/>
            </a:p>
          </p:txBody>
        </p:sp>
        <p:sp>
          <p:nvSpPr>
            <p:cNvPr id="220" name="AutoShape 86"/>
            <p:cNvSpPr>
              <a:spLocks noChangeArrowheads="1"/>
            </p:cNvSpPr>
            <p:nvPr/>
          </p:nvSpPr>
          <p:spPr bwMode="auto">
            <a:xfrm>
              <a:off x="3631974" y="5030267"/>
              <a:ext cx="792665" cy="506919"/>
            </a:xfrm>
            <a:prstGeom prst="can">
              <a:avLst>
                <a:gd name="adj" fmla="val 25000"/>
              </a:avLst>
            </a:prstGeom>
            <a:gradFill flip="none" rotWithShape="1">
              <a:gsLst>
                <a:gs pos="0">
                  <a:srgbClr val="FFC000"/>
                </a:gs>
                <a:gs pos="50000">
                  <a:srgbClr val="FFFF00">
                    <a:shade val="67500"/>
                    <a:satMod val="115000"/>
                  </a:srgbClr>
                </a:gs>
                <a:gs pos="100000">
                  <a:srgbClr val="FFFF00">
                    <a:shade val="100000"/>
                    <a:satMod val="115000"/>
                  </a:srgbClr>
                </a:gs>
              </a:gsLst>
              <a:lin ang="10800000" scaled="1"/>
              <a:tileRect/>
            </a:gradFill>
            <a:ln w="9525">
              <a:solidFill>
                <a:schemeClr val="bg2">
                  <a:lumMod val="75000"/>
                </a:schemeClr>
              </a:solidFill>
              <a:round/>
              <a:headEnd/>
              <a:tailEnd/>
            </a:ln>
            <a:effectLst/>
          </p:spPr>
          <p:txBody>
            <a:bodyPr wrap="none" anchor="ctr"/>
            <a:lstStyle/>
            <a:p>
              <a:pPr algn="ctr">
                <a:defRPr/>
              </a:pPr>
              <a:r>
                <a:rPr lang="en-US" dirty="0" smtClean="0"/>
                <a:t>LD</a:t>
              </a:r>
              <a:endParaRPr lang="en-US" dirty="0"/>
            </a:p>
          </p:txBody>
        </p:sp>
        <p:sp>
          <p:nvSpPr>
            <p:cNvPr id="218" name="Text Box 211"/>
            <p:cNvSpPr txBox="1">
              <a:spLocks noChangeArrowheads="1"/>
            </p:cNvSpPr>
            <p:nvPr/>
          </p:nvSpPr>
          <p:spPr bwMode="auto">
            <a:xfrm rot="16200000">
              <a:off x="-395813" y="3054582"/>
              <a:ext cx="1166812" cy="184334"/>
            </a:xfrm>
            <a:prstGeom prst="rect">
              <a:avLst/>
            </a:prstGeom>
            <a:noFill/>
            <a:ln w="9525">
              <a:noFill/>
              <a:miter lim="800000"/>
              <a:headEnd/>
              <a:tailEnd/>
            </a:ln>
          </p:spPr>
          <p:txBody>
            <a:bodyPr wrap="square">
              <a:noAutofit/>
            </a:bodyPr>
            <a:lstStyle/>
            <a:p>
              <a:pPr algn="ctr">
                <a:spcBef>
                  <a:spcPct val="20000"/>
                </a:spcBef>
                <a:buClr>
                  <a:srgbClr val="008000"/>
                </a:buClr>
                <a:buSzPct val="125000"/>
              </a:pPr>
              <a:r>
                <a:rPr lang="en-US" sz="900" b="0" dirty="0" smtClean="0"/>
                <a:t>Drive Chassis</a:t>
              </a:r>
              <a:endParaRPr lang="en-US" sz="900" b="0"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538"/>
          <p:cNvSpPr>
            <a:spLocks noGrp="1"/>
          </p:cNvSpPr>
          <p:nvPr>
            <p:ph type="title"/>
          </p:nvPr>
        </p:nvSpPr>
        <p:spPr>
          <a:xfrm>
            <a:off x="341313" y="338138"/>
            <a:ext cx="8504237" cy="874712"/>
          </a:xfrm>
        </p:spPr>
        <p:txBody>
          <a:bodyPr/>
          <a:lstStyle/>
          <a:p>
            <a:pPr>
              <a:defRPr/>
            </a:pPr>
            <a:r>
              <a:rPr lang="en-US" smtClean="0"/>
              <a:t>3PAR Wide Striping: </a:t>
            </a:r>
            <a:br>
              <a:rPr lang="en-US" smtClean="0"/>
            </a:br>
            <a:r>
              <a:rPr lang="en-US" smtClean="0"/>
              <a:t>Completely and Finely Load Balanced</a:t>
            </a:r>
            <a:endParaRPr lang="en-US"/>
          </a:p>
        </p:txBody>
      </p:sp>
      <p:grpSp>
        <p:nvGrpSpPr>
          <p:cNvPr id="50178" name="Group 4"/>
          <p:cNvGrpSpPr>
            <a:grpSpLocks/>
          </p:cNvGrpSpPr>
          <p:nvPr/>
        </p:nvGrpSpPr>
        <p:grpSpPr bwMode="auto">
          <a:xfrm>
            <a:off x="450850" y="2060575"/>
            <a:ext cx="8461375" cy="4160838"/>
            <a:chOff x="196" y="1432"/>
            <a:chExt cx="5330" cy="2621"/>
          </a:xfrm>
        </p:grpSpPr>
        <p:sp>
          <p:nvSpPr>
            <p:cNvPr id="50184" name="Line 5"/>
            <p:cNvSpPr>
              <a:spLocks noChangeShapeType="1"/>
            </p:cNvSpPr>
            <p:nvPr/>
          </p:nvSpPr>
          <p:spPr bwMode="auto">
            <a:xfrm>
              <a:off x="526" y="2993"/>
              <a:ext cx="0" cy="813"/>
            </a:xfrm>
            <a:prstGeom prst="line">
              <a:avLst/>
            </a:prstGeom>
            <a:noFill/>
            <a:ln w="9525">
              <a:solidFill>
                <a:schemeClr val="tx2"/>
              </a:solidFill>
              <a:prstDash val="sysDot"/>
              <a:round/>
              <a:headEnd/>
              <a:tailEnd/>
            </a:ln>
          </p:spPr>
          <p:txBody>
            <a:bodyPr>
              <a:spAutoFit/>
            </a:bodyPr>
            <a:lstStyle/>
            <a:p>
              <a:endParaRPr lang="en-US"/>
            </a:p>
          </p:txBody>
        </p:sp>
        <p:sp>
          <p:nvSpPr>
            <p:cNvPr id="50185" name="Line 6"/>
            <p:cNvSpPr>
              <a:spLocks noChangeShapeType="1"/>
            </p:cNvSpPr>
            <p:nvPr/>
          </p:nvSpPr>
          <p:spPr bwMode="auto">
            <a:xfrm>
              <a:off x="650" y="2993"/>
              <a:ext cx="0" cy="813"/>
            </a:xfrm>
            <a:prstGeom prst="line">
              <a:avLst/>
            </a:prstGeom>
            <a:noFill/>
            <a:ln w="9525">
              <a:solidFill>
                <a:schemeClr val="tx2"/>
              </a:solidFill>
              <a:prstDash val="sysDot"/>
              <a:round/>
              <a:headEnd/>
              <a:tailEnd/>
            </a:ln>
          </p:spPr>
          <p:txBody>
            <a:bodyPr>
              <a:spAutoFit/>
            </a:bodyPr>
            <a:lstStyle/>
            <a:p>
              <a:endParaRPr lang="en-US"/>
            </a:p>
          </p:txBody>
        </p:sp>
        <p:sp>
          <p:nvSpPr>
            <p:cNvPr id="50186" name="Line 7"/>
            <p:cNvSpPr>
              <a:spLocks noChangeShapeType="1"/>
            </p:cNvSpPr>
            <p:nvPr/>
          </p:nvSpPr>
          <p:spPr bwMode="auto">
            <a:xfrm>
              <a:off x="788" y="2986"/>
              <a:ext cx="0" cy="813"/>
            </a:xfrm>
            <a:prstGeom prst="line">
              <a:avLst/>
            </a:prstGeom>
            <a:noFill/>
            <a:ln w="9525">
              <a:solidFill>
                <a:schemeClr val="tx2"/>
              </a:solidFill>
              <a:prstDash val="sysDot"/>
              <a:round/>
              <a:headEnd/>
              <a:tailEnd/>
            </a:ln>
          </p:spPr>
          <p:txBody>
            <a:bodyPr>
              <a:spAutoFit/>
            </a:bodyPr>
            <a:lstStyle/>
            <a:p>
              <a:endParaRPr lang="en-US"/>
            </a:p>
          </p:txBody>
        </p:sp>
        <p:sp>
          <p:nvSpPr>
            <p:cNvPr id="50187" name="Line 8"/>
            <p:cNvSpPr>
              <a:spLocks noChangeShapeType="1"/>
            </p:cNvSpPr>
            <p:nvPr/>
          </p:nvSpPr>
          <p:spPr bwMode="auto">
            <a:xfrm>
              <a:off x="404" y="2981"/>
              <a:ext cx="0" cy="813"/>
            </a:xfrm>
            <a:prstGeom prst="line">
              <a:avLst/>
            </a:prstGeom>
            <a:noFill/>
            <a:ln w="9525">
              <a:solidFill>
                <a:schemeClr val="tx2"/>
              </a:solidFill>
              <a:prstDash val="sysDot"/>
              <a:round/>
              <a:headEnd/>
              <a:tailEnd/>
            </a:ln>
          </p:spPr>
          <p:txBody>
            <a:bodyPr>
              <a:spAutoFit/>
            </a:bodyPr>
            <a:lstStyle/>
            <a:p>
              <a:endParaRPr lang="en-US"/>
            </a:p>
          </p:txBody>
        </p:sp>
        <p:sp>
          <p:nvSpPr>
            <p:cNvPr id="50188" name="AutoShape 9"/>
            <p:cNvSpPr>
              <a:spLocks noChangeArrowheads="1"/>
            </p:cNvSpPr>
            <p:nvPr/>
          </p:nvSpPr>
          <p:spPr bwMode="auto">
            <a:xfrm>
              <a:off x="355" y="3292"/>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189" name="AutoShape 10"/>
            <p:cNvSpPr>
              <a:spLocks noChangeArrowheads="1"/>
            </p:cNvSpPr>
            <p:nvPr/>
          </p:nvSpPr>
          <p:spPr bwMode="auto">
            <a:xfrm>
              <a:off x="355" y="3416"/>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190" name="AutoShape 11"/>
            <p:cNvSpPr>
              <a:spLocks noChangeArrowheads="1"/>
            </p:cNvSpPr>
            <p:nvPr/>
          </p:nvSpPr>
          <p:spPr bwMode="auto">
            <a:xfrm>
              <a:off x="355" y="3707"/>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191" name="AutoShape 12"/>
            <p:cNvSpPr>
              <a:spLocks noChangeArrowheads="1"/>
            </p:cNvSpPr>
            <p:nvPr/>
          </p:nvSpPr>
          <p:spPr bwMode="auto">
            <a:xfrm>
              <a:off x="355" y="3552"/>
              <a:ext cx="103" cy="86"/>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nvGrpSpPr>
            <p:cNvPr id="50192" name="Group 13"/>
            <p:cNvGrpSpPr>
              <a:grpSpLocks/>
            </p:cNvGrpSpPr>
            <p:nvPr/>
          </p:nvGrpSpPr>
          <p:grpSpPr bwMode="auto">
            <a:xfrm>
              <a:off x="471" y="3019"/>
              <a:ext cx="108" cy="775"/>
              <a:chOff x="435" y="3215"/>
              <a:chExt cx="104" cy="747"/>
            </a:xfrm>
          </p:grpSpPr>
          <p:sp>
            <p:nvSpPr>
              <p:cNvPr id="50707" name="AutoShape 14"/>
              <p:cNvSpPr>
                <a:spLocks noChangeArrowheads="1"/>
              </p:cNvSpPr>
              <p:nvPr/>
            </p:nvSpPr>
            <p:spPr bwMode="auto">
              <a:xfrm>
                <a:off x="435" y="3215"/>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708" name="AutoShape 15"/>
              <p:cNvSpPr>
                <a:spLocks noChangeArrowheads="1"/>
              </p:cNvSpPr>
              <p:nvPr/>
            </p:nvSpPr>
            <p:spPr bwMode="auto">
              <a:xfrm>
                <a:off x="440" y="3346"/>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709" name="AutoShape 16"/>
              <p:cNvSpPr>
                <a:spLocks noChangeArrowheads="1"/>
              </p:cNvSpPr>
              <p:nvPr/>
            </p:nvSpPr>
            <p:spPr bwMode="auto">
              <a:xfrm>
                <a:off x="440" y="347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710" name="AutoShape 17"/>
              <p:cNvSpPr>
                <a:spLocks noChangeArrowheads="1"/>
              </p:cNvSpPr>
              <p:nvPr/>
            </p:nvSpPr>
            <p:spPr bwMode="auto">
              <a:xfrm>
                <a:off x="440" y="359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711" name="AutoShape 18"/>
              <p:cNvSpPr>
                <a:spLocks noChangeArrowheads="1"/>
              </p:cNvSpPr>
              <p:nvPr/>
            </p:nvSpPr>
            <p:spPr bwMode="auto">
              <a:xfrm>
                <a:off x="440" y="387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712" name="AutoShape 19"/>
              <p:cNvSpPr>
                <a:spLocks noChangeArrowheads="1"/>
              </p:cNvSpPr>
              <p:nvPr/>
            </p:nvSpPr>
            <p:spPr bwMode="auto">
              <a:xfrm>
                <a:off x="440" y="372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193" name="Group 20"/>
            <p:cNvGrpSpPr>
              <a:grpSpLocks/>
            </p:cNvGrpSpPr>
            <p:nvPr/>
          </p:nvGrpSpPr>
          <p:grpSpPr bwMode="auto">
            <a:xfrm>
              <a:off x="602" y="3019"/>
              <a:ext cx="108" cy="775"/>
              <a:chOff x="435" y="3215"/>
              <a:chExt cx="104" cy="747"/>
            </a:xfrm>
          </p:grpSpPr>
          <p:sp>
            <p:nvSpPr>
              <p:cNvPr id="50701" name="AutoShape 21"/>
              <p:cNvSpPr>
                <a:spLocks noChangeArrowheads="1"/>
              </p:cNvSpPr>
              <p:nvPr/>
            </p:nvSpPr>
            <p:spPr bwMode="auto">
              <a:xfrm>
                <a:off x="435" y="3215"/>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702" name="AutoShape 22"/>
              <p:cNvSpPr>
                <a:spLocks noChangeArrowheads="1"/>
              </p:cNvSpPr>
              <p:nvPr/>
            </p:nvSpPr>
            <p:spPr bwMode="auto">
              <a:xfrm>
                <a:off x="440" y="3346"/>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703" name="AutoShape 23"/>
              <p:cNvSpPr>
                <a:spLocks noChangeArrowheads="1"/>
              </p:cNvSpPr>
              <p:nvPr/>
            </p:nvSpPr>
            <p:spPr bwMode="auto">
              <a:xfrm>
                <a:off x="440" y="347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704" name="AutoShape 24"/>
              <p:cNvSpPr>
                <a:spLocks noChangeArrowheads="1"/>
              </p:cNvSpPr>
              <p:nvPr/>
            </p:nvSpPr>
            <p:spPr bwMode="auto">
              <a:xfrm>
                <a:off x="440" y="359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705" name="AutoShape 25"/>
              <p:cNvSpPr>
                <a:spLocks noChangeArrowheads="1"/>
              </p:cNvSpPr>
              <p:nvPr/>
            </p:nvSpPr>
            <p:spPr bwMode="auto">
              <a:xfrm>
                <a:off x="440" y="387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706" name="AutoShape 26"/>
              <p:cNvSpPr>
                <a:spLocks noChangeArrowheads="1"/>
              </p:cNvSpPr>
              <p:nvPr/>
            </p:nvSpPr>
            <p:spPr bwMode="auto">
              <a:xfrm>
                <a:off x="440" y="372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194" name="Group 27"/>
            <p:cNvGrpSpPr>
              <a:grpSpLocks/>
            </p:cNvGrpSpPr>
            <p:nvPr/>
          </p:nvGrpSpPr>
          <p:grpSpPr bwMode="auto">
            <a:xfrm>
              <a:off x="736" y="3019"/>
              <a:ext cx="108" cy="775"/>
              <a:chOff x="435" y="3215"/>
              <a:chExt cx="104" cy="747"/>
            </a:xfrm>
          </p:grpSpPr>
          <p:sp>
            <p:nvSpPr>
              <p:cNvPr id="50695" name="AutoShape 28"/>
              <p:cNvSpPr>
                <a:spLocks noChangeArrowheads="1"/>
              </p:cNvSpPr>
              <p:nvPr/>
            </p:nvSpPr>
            <p:spPr bwMode="auto">
              <a:xfrm>
                <a:off x="435" y="3215"/>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96" name="AutoShape 29"/>
              <p:cNvSpPr>
                <a:spLocks noChangeArrowheads="1"/>
              </p:cNvSpPr>
              <p:nvPr/>
            </p:nvSpPr>
            <p:spPr bwMode="auto">
              <a:xfrm>
                <a:off x="440" y="3346"/>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97" name="AutoShape 30"/>
              <p:cNvSpPr>
                <a:spLocks noChangeArrowheads="1"/>
              </p:cNvSpPr>
              <p:nvPr/>
            </p:nvSpPr>
            <p:spPr bwMode="auto">
              <a:xfrm>
                <a:off x="440" y="347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98" name="AutoShape 31"/>
              <p:cNvSpPr>
                <a:spLocks noChangeArrowheads="1"/>
              </p:cNvSpPr>
              <p:nvPr/>
            </p:nvSpPr>
            <p:spPr bwMode="auto">
              <a:xfrm>
                <a:off x="440" y="359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99" name="AutoShape 32"/>
              <p:cNvSpPr>
                <a:spLocks noChangeArrowheads="1"/>
              </p:cNvSpPr>
              <p:nvPr/>
            </p:nvSpPr>
            <p:spPr bwMode="auto">
              <a:xfrm>
                <a:off x="440" y="387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700" name="AutoShape 33"/>
              <p:cNvSpPr>
                <a:spLocks noChangeArrowheads="1"/>
              </p:cNvSpPr>
              <p:nvPr/>
            </p:nvSpPr>
            <p:spPr bwMode="auto">
              <a:xfrm>
                <a:off x="440" y="372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sp>
          <p:nvSpPr>
            <p:cNvPr id="50195" name="Line 34"/>
            <p:cNvSpPr>
              <a:spLocks noChangeShapeType="1"/>
            </p:cNvSpPr>
            <p:nvPr/>
          </p:nvSpPr>
          <p:spPr bwMode="auto">
            <a:xfrm>
              <a:off x="1053" y="2998"/>
              <a:ext cx="0" cy="813"/>
            </a:xfrm>
            <a:prstGeom prst="line">
              <a:avLst/>
            </a:prstGeom>
            <a:noFill/>
            <a:ln w="9525">
              <a:solidFill>
                <a:schemeClr val="tx2"/>
              </a:solidFill>
              <a:prstDash val="sysDot"/>
              <a:round/>
              <a:headEnd/>
              <a:tailEnd/>
            </a:ln>
          </p:spPr>
          <p:txBody>
            <a:bodyPr>
              <a:spAutoFit/>
            </a:bodyPr>
            <a:lstStyle/>
            <a:p>
              <a:endParaRPr lang="en-US"/>
            </a:p>
          </p:txBody>
        </p:sp>
        <p:sp>
          <p:nvSpPr>
            <p:cNvPr id="50196" name="Line 35"/>
            <p:cNvSpPr>
              <a:spLocks noChangeShapeType="1"/>
            </p:cNvSpPr>
            <p:nvPr/>
          </p:nvSpPr>
          <p:spPr bwMode="auto">
            <a:xfrm>
              <a:off x="1177" y="2998"/>
              <a:ext cx="0" cy="813"/>
            </a:xfrm>
            <a:prstGeom prst="line">
              <a:avLst/>
            </a:prstGeom>
            <a:noFill/>
            <a:ln w="9525">
              <a:solidFill>
                <a:schemeClr val="tx2"/>
              </a:solidFill>
              <a:prstDash val="sysDot"/>
              <a:round/>
              <a:headEnd/>
              <a:tailEnd/>
            </a:ln>
          </p:spPr>
          <p:txBody>
            <a:bodyPr>
              <a:spAutoFit/>
            </a:bodyPr>
            <a:lstStyle/>
            <a:p>
              <a:endParaRPr lang="en-US"/>
            </a:p>
          </p:txBody>
        </p:sp>
        <p:sp>
          <p:nvSpPr>
            <p:cNvPr id="50197" name="Line 36"/>
            <p:cNvSpPr>
              <a:spLocks noChangeShapeType="1"/>
            </p:cNvSpPr>
            <p:nvPr/>
          </p:nvSpPr>
          <p:spPr bwMode="auto">
            <a:xfrm>
              <a:off x="1315" y="2991"/>
              <a:ext cx="0" cy="813"/>
            </a:xfrm>
            <a:prstGeom prst="line">
              <a:avLst/>
            </a:prstGeom>
            <a:noFill/>
            <a:ln w="9525">
              <a:solidFill>
                <a:schemeClr val="tx2"/>
              </a:solidFill>
              <a:prstDash val="sysDot"/>
              <a:round/>
              <a:headEnd/>
              <a:tailEnd/>
            </a:ln>
          </p:spPr>
          <p:txBody>
            <a:bodyPr>
              <a:spAutoFit/>
            </a:bodyPr>
            <a:lstStyle/>
            <a:p>
              <a:endParaRPr lang="en-US"/>
            </a:p>
          </p:txBody>
        </p:sp>
        <p:sp>
          <p:nvSpPr>
            <p:cNvPr id="50198" name="Line 37"/>
            <p:cNvSpPr>
              <a:spLocks noChangeShapeType="1"/>
            </p:cNvSpPr>
            <p:nvPr/>
          </p:nvSpPr>
          <p:spPr bwMode="auto">
            <a:xfrm>
              <a:off x="933" y="2986"/>
              <a:ext cx="0" cy="813"/>
            </a:xfrm>
            <a:prstGeom prst="line">
              <a:avLst/>
            </a:prstGeom>
            <a:noFill/>
            <a:ln w="9525">
              <a:solidFill>
                <a:schemeClr val="tx2"/>
              </a:solidFill>
              <a:prstDash val="sysDot"/>
              <a:round/>
              <a:headEnd/>
              <a:tailEnd/>
            </a:ln>
          </p:spPr>
          <p:txBody>
            <a:bodyPr>
              <a:spAutoFit/>
            </a:bodyPr>
            <a:lstStyle/>
            <a:p>
              <a:endParaRPr lang="en-US"/>
            </a:p>
          </p:txBody>
        </p:sp>
        <p:sp>
          <p:nvSpPr>
            <p:cNvPr id="50199" name="AutoShape 38"/>
            <p:cNvSpPr>
              <a:spLocks noChangeArrowheads="1"/>
            </p:cNvSpPr>
            <p:nvPr/>
          </p:nvSpPr>
          <p:spPr bwMode="auto">
            <a:xfrm>
              <a:off x="877" y="3021"/>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00" name="AutoShape 39"/>
            <p:cNvSpPr>
              <a:spLocks noChangeArrowheads="1"/>
            </p:cNvSpPr>
            <p:nvPr/>
          </p:nvSpPr>
          <p:spPr bwMode="auto">
            <a:xfrm>
              <a:off x="883" y="3159"/>
              <a:ext cx="102"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01" name="AutoShape 40"/>
            <p:cNvSpPr>
              <a:spLocks noChangeArrowheads="1"/>
            </p:cNvSpPr>
            <p:nvPr/>
          </p:nvSpPr>
          <p:spPr bwMode="auto">
            <a:xfrm>
              <a:off x="883" y="3297"/>
              <a:ext cx="102" cy="8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02" name="AutoShape 41"/>
            <p:cNvSpPr>
              <a:spLocks noChangeArrowheads="1"/>
            </p:cNvSpPr>
            <p:nvPr/>
          </p:nvSpPr>
          <p:spPr bwMode="auto">
            <a:xfrm>
              <a:off x="883" y="3421"/>
              <a:ext cx="102"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03" name="AutoShape 42"/>
            <p:cNvSpPr>
              <a:spLocks noChangeArrowheads="1"/>
            </p:cNvSpPr>
            <p:nvPr/>
          </p:nvSpPr>
          <p:spPr bwMode="auto">
            <a:xfrm>
              <a:off x="883" y="3712"/>
              <a:ext cx="102"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04" name="AutoShape 43"/>
            <p:cNvSpPr>
              <a:spLocks noChangeArrowheads="1"/>
            </p:cNvSpPr>
            <p:nvPr/>
          </p:nvSpPr>
          <p:spPr bwMode="auto">
            <a:xfrm>
              <a:off x="883" y="3557"/>
              <a:ext cx="102" cy="86"/>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nvGrpSpPr>
            <p:cNvPr id="50205" name="Group 44"/>
            <p:cNvGrpSpPr>
              <a:grpSpLocks/>
            </p:cNvGrpSpPr>
            <p:nvPr/>
          </p:nvGrpSpPr>
          <p:grpSpPr bwMode="auto">
            <a:xfrm>
              <a:off x="999" y="3024"/>
              <a:ext cx="108" cy="775"/>
              <a:chOff x="435" y="3215"/>
              <a:chExt cx="104" cy="747"/>
            </a:xfrm>
          </p:grpSpPr>
          <p:sp>
            <p:nvSpPr>
              <p:cNvPr id="50689" name="AutoShape 45"/>
              <p:cNvSpPr>
                <a:spLocks noChangeArrowheads="1"/>
              </p:cNvSpPr>
              <p:nvPr/>
            </p:nvSpPr>
            <p:spPr bwMode="auto">
              <a:xfrm>
                <a:off x="435" y="3215"/>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90" name="AutoShape 46"/>
              <p:cNvSpPr>
                <a:spLocks noChangeArrowheads="1"/>
              </p:cNvSpPr>
              <p:nvPr/>
            </p:nvSpPr>
            <p:spPr bwMode="auto">
              <a:xfrm>
                <a:off x="440" y="3346"/>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91" name="AutoShape 47"/>
              <p:cNvSpPr>
                <a:spLocks noChangeArrowheads="1"/>
              </p:cNvSpPr>
              <p:nvPr/>
            </p:nvSpPr>
            <p:spPr bwMode="auto">
              <a:xfrm>
                <a:off x="440" y="347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92" name="AutoShape 48"/>
              <p:cNvSpPr>
                <a:spLocks noChangeArrowheads="1"/>
              </p:cNvSpPr>
              <p:nvPr/>
            </p:nvSpPr>
            <p:spPr bwMode="auto">
              <a:xfrm>
                <a:off x="440" y="359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93" name="AutoShape 49"/>
              <p:cNvSpPr>
                <a:spLocks noChangeArrowheads="1"/>
              </p:cNvSpPr>
              <p:nvPr/>
            </p:nvSpPr>
            <p:spPr bwMode="auto">
              <a:xfrm>
                <a:off x="440" y="387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94" name="AutoShape 50"/>
              <p:cNvSpPr>
                <a:spLocks noChangeArrowheads="1"/>
              </p:cNvSpPr>
              <p:nvPr/>
            </p:nvSpPr>
            <p:spPr bwMode="auto">
              <a:xfrm>
                <a:off x="440" y="372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206" name="Group 51"/>
            <p:cNvGrpSpPr>
              <a:grpSpLocks/>
            </p:cNvGrpSpPr>
            <p:nvPr/>
          </p:nvGrpSpPr>
          <p:grpSpPr bwMode="auto">
            <a:xfrm>
              <a:off x="1129" y="3024"/>
              <a:ext cx="108" cy="775"/>
              <a:chOff x="435" y="3215"/>
              <a:chExt cx="104" cy="747"/>
            </a:xfrm>
          </p:grpSpPr>
          <p:sp>
            <p:nvSpPr>
              <p:cNvPr id="50683" name="AutoShape 52"/>
              <p:cNvSpPr>
                <a:spLocks noChangeArrowheads="1"/>
              </p:cNvSpPr>
              <p:nvPr/>
            </p:nvSpPr>
            <p:spPr bwMode="auto">
              <a:xfrm>
                <a:off x="435" y="3215"/>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84" name="AutoShape 53"/>
              <p:cNvSpPr>
                <a:spLocks noChangeArrowheads="1"/>
              </p:cNvSpPr>
              <p:nvPr/>
            </p:nvSpPr>
            <p:spPr bwMode="auto">
              <a:xfrm>
                <a:off x="440" y="3346"/>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85" name="AutoShape 54"/>
              <p:cNvSpPr>
                <a:spLocks noChangeArrowheads="1"/>
              </p:cNvSpPr>
              <p:nvPr/>
            </p:nvSpPr>
            <p:spPr bwMode="auto">
              <a:xfrm>
                <a:off x="440" y="347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86" name="AutoShape 55"/>
              <p:cNvSpPr>
                <a:spLocks noChangeArrowheads="1"/>
              </p:cNvSpPr>
              <p:nvPr/>
            </p:nvSpPr>
            <p:spPr bwMode="auto">
              <a:xfrm>
                <a:off x="440" y="359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87" name="AutoShape 56"/>
              <p:cNvSpPr>
                <a:spLocks noChangeArrowheads="1"/>
              </p:cNvSpPr>
              <p:nvPr/>
            </p:nvSpPr>
            <p:spPr bwMode="auto">
              <a:xfrm>
                <a:off x="440" y="387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88" name="AutoShape 57"/>
              <p:cNvSpPr>
                <a:spLocks noChangeArrowheads="1"/>
              </p:cNvSpPr>
              <p:nvPr/>
            </p:nvSpPr>
            <p:spPr bwMode="auto">
              <a:xfrm>
                <a:off x="440" y="372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207" name="Group 58"/>
            <p:cNvGrpSpPr>
              <a:grpSpLocks/>
            </p:cNvGrpSpPr>
            <p:nvPr/>
          </p:nvGrpSpPr>
          <p:grpSpPr bwMode="auto">
            <a:xfrm>
              <a:off x="1263" y="3024"/>
              <a:ext cx="108" cy="775"/>
              <a:chOff x="435" y="3215"/>
              <a:chExt cx="104" cy="747"/>
            </a:xfrm>
          </p:grpSpPr>
          <p:sp>
            <p:nvSpPr>
              <p:cNvPr id="50677" name="AutoShape 59"/>
              <p:cNvSpPr>
                <a:spLocks noChangeArrowheads="1"/>
              </p:cNvSpPr>
              <p:nvPr/>
            </p:nvSpPr>
            <p:spPr bwMode="auto">
              <a:xfrm>
                <a:off x="435" y="3215"/>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78" name="AutoShape 60"/>
              <p:cNvSpPr>
                <a:spLocks noChangeArrowheads="1"/>
              </p:cNvSpPr>
              <p:nvPr/>
            </p:nvSpPr>
            <p:spPr bwMode="auto">
              <a:xfrm>
                <a:off x="440" y="3346"/>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79" name="AutoShape 61"/>
              <p:cNvSpPr>
                <a:spLocks noChangeArrowheads="1"/>
              </p:cNvSpPr>
              <p:nvPr/>
            </p:nvSpPr>
            <p:spPr bwMode="auto">
              <a:xfrm>
                <a:off x="440" y="347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80" name="AutoShape 62"/>
              <p:cNvSpPr>
                <a:spLocks noChangeArrowheads="1"/>
              </p:cNvSpPr>
              <p:nvPr/>
            </p:nvSpPr>
            <p:spPr bwMode="auto">
              <a:xfrm>
                <a:off x="440" y="359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81" name="AutoShape 63"/>
              <p:cNvSpPr>
                <a:spLocks noChangeArrowheads="1"/>
              </p:cNvSpPr>
              <p:nvPr/>
            </p:nvSpPr>
            <p:spPr bwMode="auto">
              <a:xfrm>
                <a:off x="440" y="387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82" name="AutoShape 64"/>
              <p:cNvSpPr>
                <a:spLocks noChangeArrowheads="1"/>
              </p:cNvSpPr>
              <p:nvPr/>
            </p:nvSpPr>
            <p:spPr bwMode="auto">
              <a:xfrm>
                <a:off x="440" y="372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sp>
          <p:nvSpPr>
            <p:cNvPr id="50208" name="Line 65"/>
            <p:cNvSpPr>
              <a:spLocks noChangeShapeType="1"/>
            </p:cNvSpPr>
            <p:nvPr/>
          </p:nvSpPr>
          <p:spPr bwMode="auto">
            <a:xfrm>
              <a:off x="1577" y="2998"/>
              <a:ext cx="0" cy="813"/>
            </a:xfrm>
            <a:prstGeom prst="line">
              <a:avLst/>
            </a:prstGeom>
            <a:noFill/>
            <a:ln w="9525">
              <a:solidFill>
                <a:schemeClr val="tx2"/>
              </a:solidFill>
              <a:prstDash val="sysDot"/>
              <a:round/>
              <a:headEnd/>
              <a:tailEnd/>
            </a:ln>
          </p:spPr>
          <p:txBody>
            <a:bodyPr>
              <a:spAutoFit/>
            </a:bodyPr>
            <a:lstStyle/>
            <a:p>
              <a:endParaRPr lang="en-US"/>
            </a:p>
          </p:txBody>
        </p:sp>
        <p:sp>
          <p:nvSpPr>
            <p:cNvPr id="50209" name="Line 66"/>
            <p:cNvSpPr>
              <a:spLocks noChangeShapeType="1"/>
            </p:cNvSpPr>
            <p:nvPr/>
          </p:nvSpPr>
          <p:spPr bwMode="auto">
            <a:xfrm>
              <a:off x="1700" y="2998"/>
              <a:ext cx="0" cy="813"/>
            </a:xfrm>
            <a:prstGeom prst="line">
              <a:avLst/>
            </a:prstGeom>
            <a:noFill/>
            <a:ln w="9525">
              <a:solidFill>
                <a:schemeClr val="tx2"/>
              </a:solidFill>
              <a:prstDash val="sysDot"/>
              <a:round/>
              <a:headEnd/>
              <a:tailEnd/>
            </a:ln>
          </p:spPr>
          <p:txBody>
            <a:bodyPr>
              <a:spAutoFit/>
            </a:bodyPr>
            <a:lstStyle/>
            <a:p>
              <a:endParaRPr lang="en-US"/>
            </a:p>
          </p:txBody>
        </p:sp>
        <p:sp>
          <p:nvSpPr>
            <p:cNvPr id="50210" name="Line 67"/>
            <p:cNvSpPr>
              <a:spLocks noChangeShapeType="1"/>
            </p:cNvSpPr>
            <p:nvPr/>
          </p:nvSpPr>
          <p:spPr bwMode="auto">
            <a:xfrm>
              <a:off x="1838" y="2991"/>
              <a:ext cx="0" cy="813"/>
            </a:xfrm>
            <a:prstGeom prst="line">
              <a:avLst/>
            </a:prstGeom>
            <a:noFill/>
            <a:ln w="9525">
              <a:solidFill>
                <a:schemeClr val="tx2"/>
              </a:solidFill>
              <a:prstDash val="sysDot"/>
              <a:round/>
              <a:headEnd/>
              <a:tailEnd/>
            </a:ln>
          </p:spPr>
          <p:txBody>
            <a:bodyPr>
              <a:spAutoFit/>
            </a:bodyPr>
            <a:lstStyle/>
            <a:p>
              <a:endParaRPr lang="en-US"/>
            </a:p>
          </p:txBody>
        </p:sp>
        <p:sp>
          <p:nvSpPr>
            <p:cNvPr id="50211" name="Line 68"/>
            <p:cNvSpPr>
              <a:spLocks noChangeShapeType="1"/>
            </p:cNvSpPr>
            <p:nvPr/>
          </p:nvSpPr>
          <p:spPr bwMode="auto">
            <a:xfrm>
              <a:off x="1455" y="2986"/>
              <a:ext cx="0" cy="813"/>
            </a:xfrm>
            <a:prstGeom prst="line">
              <a:avLst/>
            </a:prstGeom>
            <a:noFill/>
            <a:ln w="9525">
              <a:solidFill>
                <a:schemeClr val="tx2"/>
              </a:solidFill>
              <a:prstDash val="sysDot"/>
              <a:round/>
              <a:headEnd/>
              <a:tailEnd/>
            </a:ln>
          </p:spPr>
          <p:txBody>
            <a:bodyPr>
              <a:spAutoFit/>
            </a:bodyPr>
            <a:lstStyle/>
            <a:p>
              <a:endParaRPr lang="en-US"/>
            </a:p>
          </p:txBody>
        </p:sp>
        <p:sp>
          <p:nvSpPr>
            <p:cNvPr id="50212" name="AutoShape 69"/>
            <p:cNvSpPr>
              <a:spLocks noChangeArrowheads="1"/>
            </p:cNvSpPr>
            <p:nvPr/>
          </p:nvSpPr>
          <p:spPr bwMode="auto">
            <a:xfrm>
              <a:off x="1393" y="3028"/>
              <a:ext cx="102"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13" name="AutoShape 70"/>
            <p:cNvSpPr>
              <a:spLocks noChangeArrowheads="1"/>
            </p:cNvSpPr>
            <p:nvPr/>
          </p:nvSpPr>
          <p:spPr bwMode="auto">
            <a:xfrm>
              <a:off x="1406" y="3159"/>
              <a:ext cx="102"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14" name="AutoShape 71"/>
            <p:cNvSpPr>
              <a:spLocks noChangeArrowheads="1"/>
            </p:cNvSpPr>
            <p:nvPr/>
          </p:nvSpPr>
          <p:spPr bwMode="auto">
            <a:xfrm>
              <a:off x="1406" y="3297"/>
              <a:ext cx="102" cy="8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15" name="AutoShape 72"/>
            <p:cNvSpPr>
              <a:spLocks noChangeArrowheads="1"/>
            </p:cNvSpPr>
            <p:nvPr/>
          </p:nvSpPr>
          <p:spPr bwMode="auto">
            <a:xfrm>
              <a:off x="1406" y="3421"/>
              <a:ext cx="102"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16" name="AutoShape 73"/>
            <p:cNvSpPr>
              <a:spLocks noChangeArrowheads="1"/>
            </p:cNvSpPr>
            <p:nvPr/>
          </p:nvSpPr>
          <p:spPr bwMode="auto">
            <a:xfrm>
              <a:off x="1406" y="3712"/>
              <a:ext cx="102"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17" name="AutoShape 74"/>
            <p:cNvSpPr>
              <a:spLocks noChangeArrowheads="1"/>
            </p:cNvSpPr>
            <p:nvPr/>
          </p:nvSpPr>
          <p:spPr bwMode="auto">
            <a:xfrm>
              <a:off x="1406" y="3557"/>
              <a:ext cx="102" cy="86"/>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nvGrpSpPr>
            <p:cNvPr id="50218" name="Group 75"/>
            <p:cNvGrpSpPr>
              <a:grpSpLocks/>
            </p:cNvGrpSpPr>
            <p:nvPr/>
          </p:nvGrpSpPr>
          <p:grpSpPr bwMode="auto">
            <a:xfrm>
              <a:off x="1521" y="3024"/>
              <a:ext cx="108" cy="775"/>
              <a:chOff x="435" y="3215"/>
              <a:chExt cx="104" cy="747"/>
            </a:xfrm>
          </p:grpSpPr>
          <p:sp>
            <p:nvSpPr>
              <p:cNvPr id="50671" name="AutoShape 76"/>
              <p:cNvSpPr>
                <a:spLocks noChangeArrowheads="1"/>
              </p:cNvSpPr>
              <p:nvPr/>
            </p:nvSpPr>
            <p:spPr bwMode="auto">
              <a:xfrm>
                <a:off x="435" y="3215"/>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72" name="AutoShape 77"/>
              <p:cNvSpPr>
                <a:spLocks noChangeArrowheads="1"/>
              </p:cNvSpPr>
              <p:nvPr/>
            </p:nvSpPr>
            <p:spPr bwMode="auto">
              <a:xfrm>
                <a:off x="440" y="3346"/>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73" name="AutoShape 78"/>
              <p:cNvSpPr>
                <a:spLocks noChangeArrowheads="1"/>
              </p:cNvSpPr>
              <p:nvPr/>
            </p:nvSpPr>
            <p:spPr bwMode="auto">
              <a:xfrm>
                <a:off x="440" y="347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74" name="AutoShape 79"/>
              <p:cNvSpPr>
                <a:spLocks noChangeArrowheads="1"/>
              </p:cNvSpPr>
              <p:nvPr/>
            </p:nvSpPr>
            <p:spPr bwMode="auto">
              <a:xfrm>
                <a:off x="440" y="359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75" name="AutoShape 80"/>
              <p:cNvSpPr>
                <a:spLocks noChangeArrowheads="1"/>
              </p:cNvSpPr>
              <p:nvPr/>
            </p:nvSpPr>
            <p:spPr bwMode="auto">
              <a:xfrm>
                <a:off x="440" y="387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76" name="AutoShape 81"/>
              <p:cNvSpPr>
                <a:spLocks noChangeArrowheads="1"/>
              </p:cNvSpPr>
              <p:nvPr/>
            </p:nvSpPr>
            <p:spPr bwMode="auto">
              <a:xfrm>
                <a:off x="440" y="372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219" name="Group 82"/>
            <p:cNvGrpSpPr>
              <a:grpSpLocks/>
            </p:cNvGrpSpPr>
            <p:nvPr/>
          </p:nvGrpSpPr>
          <p:grpSpPr bwMode="auto">
            <a:xfrm>
              <a:off x="1653" y="3024"/>
              <a:ext cx="107" cy="775"/>
              <a:chOff x="435" y="3215"/>
              <a:chExt cx="104" cy="747"/>
            </a:xfrm>
          </p:grpSpPr>
          <p:sp>
            <p:nvSpPr>
              <p:cNvPr id="50665" name="AutoShape 83"/>
              <p:cNvSpPr>
                <a:spLocks noChangeArrowheads="1"/>
              </p:cNvSpPr>
              <p:nvPr/>
            </p:nvSpPr>
            <p:spPr bwMode="auto">
              <a:xfrm>
                <a:off x="435" y="3215"/>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66" name="AutoShape 84"/>
              <p:cNvSpPr>
                <a:spLocks noChangeArrowheads="1"/>
              </p:cNvSpPr>
              <p:nvPr/>
            </p:nvSpPr>
            <p:spPr bwMode="auto">
              <a:xfrm>
                <a:off x="440" y="3346"/>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67" name="AutoShape 85"/>
              <p:cNvSpPr>
                <a:spLocks noChangeArrowheads="1"/>
              </p:cNvSpPr>
              <p:nvPr/>
            </p:nvSpPr>
            <p:spPr bwMode="auto">
              <a:xfrm>
                <a:off x="440" y="347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68" name="AutoShape 86"/>
              <p:cNvSpPr>
                <a:spLocks noChangeArrowheads="1"/>
              </p:cNvSpPr>
              <p:nvPr/>
            </p:nvSpPr>
            <p:spPr bwMode="auto">
              <a:xfrm>
                <a:off x="440" y="359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69" name="AutoShape 87"/>
              <p:cNvSpPr>
                <a:spLocks noChangeArrowheads="1"/>
              </p:cNvSpPr>
              <p:nvPr/>
            </p:nvSpPr>
            <p:spPr bwMode="auto">
              <a:xfrm>
                <a:off x="440" y="387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70" name="AutoShape 88"/>
              <p:cNvSpPr>
                <a:spLocks noChangeArrowheads="1"/>
              </p:cNvSpPr>
              <p:nvPr/>
            </p:nvSpPr>
            <p:spPr bwMode="auto">
              <a:xfrm>
                <a:off x="440" y="372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220" name="Group 89"/>
            <p:cNvGrpSpPr>
              <a:grpSpLocks/>
            </p:cNvGrpSpPr>
            <p:nvPr/>
          </p:nvGrpSpPr>
          <p:grpSpPr bwMode="auto">
            <a:xfrm>
              <a:off x="1786" y="3024"/>
              <a:ext cx="108" cy="775"/>
              <a:chOff x="435" y="3215"/>
              <a:chExt cx="104" cy="747"/>
            </a:xfrm>
          </p:grpSpPr>
          <p:sp>
            <p:nvSpPr>
              <p:cNvPr id="50659" name="AutoShape 90"/>
              <p:cNvSpPr>
                <a:spLocks noChangeArrowheads="1"/>
              </p:cNvSpPr>
              <p:nvPr/>
            </p:nvSpPr>
            <p:spPr bwMode="auto">
              <a:xfrm>
                <a:off x="435" y="3215"/>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60" name="AutoShape 91"/>
              <p:cNvSpPr>
                <a:spLocks noChangeArrowheads="1"/>
              </p:cNvSpPr>
              <p:nvPr/>
            </p:nvSpPr>
            <p:spPr bwMode="auto">
              <a:xfrm>
                <a:off x="440" y="3346"/>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61" name="AutoShape 92"/>
              <p:cNvSpPr>
                <a:spLocks noChangeArrowheads="1"/>
              </p:cNvSpPr>
              <p:nvPr/>
            </p:nvSpPr>
            <p:spPr bwMode="auto">
              <a:xfrm>
                <a:off x="440" y="347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62" name="AutoShape 93"/>
              <p:cNvSpPr>
                <a:spLocks noChangeArrowheads="1"/>
              </p:cNvSpPr>
              <p:nvPr/>
            </p:nvSpPr>
            <p:spPr bwMode="auto">
              <a:xfrm>
                <a:off x="440" y="359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63" name="AutoShape 94"/>
              <p:cNvSpPr>
                <a:spLocks noChangeArrowheads="1"/>
              </p:cNvSpPr>
              <p:nvPr/>
            </p:nvSpPr>
            <p:spPr bwMode="auto">
              <a:xfrm>
                <a:off x="440" y="387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64" name="AutoShape 95"/>
              <p:cNvSpPr>
                <a:spLocks noChangeArrowheads="1"/>
              </p:cNvSpPr>
              <p:nvPr/>
            </p:nvSpPr>
            <p:spPr bwMode="auto">
              <a:xfrm>
                <a:off x="440" y="372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sp>
          <p:nvSpPr>
            <p:cNvPr id="50221" name="Line 96"/>
            <p:cNvSpPr>
              <a:spLocks noChangeShapeType="1"/>
            </p:cNvSpPr>
            <p:nvPr/>
          </p:nvSpPr>
          <p:spPr bwMode="auto">
            <a:xfrm>
              <a:off x="2100" y="2998"/>
              <a:ext cx="0" cy="813"/>
            </a:xfrm>
            <a:prstGeom prst="line">
              <a:avLst/>
            </a:prstGeom>
            <a:noFill/>
            <a:ln w="9525">
              <a:solidFill>
                <a:schemeClr val="tx2"/>
              </a:solidFill>
              <a:prstDash val="sysDot"/>
              <a:round/>
              <a:headEnd/>
              <a:tailEnd/>
            </a:ln>
          </p:spPr>
          <p:txBody>
            <a:bodyPr>
              <a:spAutoFit/>
            </a:bodyPr>
            <a:lstStyle/>
            <a:p>
              <a:endParaRPr lang="en-US"/>
            </a:p>
          </p:txBody>
        </p:sp>
        <p:sp>
          <p:nvSpPr>
            <p:cNvPr id="50222" name="Line 97"/>
            <p:cNvSpPr>
              <a:spLocks noChangeShapeType="1"/>
            </p:cNvSpPr>
            <p:nvPr/>
          </p:nvSpPr>
          <p:spPr bwMode="auto">
            <a:xfrm>
              <a:off x="2222" y="2998"/>
              <a:ext cx="0" cy="813"/>
            </a:xfrm>
            <a:prstGeom prst="line">
              <a:avLst/>
            </a:prstGeom>
            <a:noFill/>
            <a:ln w="9525">
              <a:solidFill>
                <a:schemeClr val="tx2"/>
              </a:solidFill>
              <a:prstDash val="sysDot"/>
              <a:round/>
              <a:headEnd/>
              <a:tailEnd/>
            </a:ln>
          </p:spPr>
          <p:txBody>
            <a:bodyPr>
              <a:spAutoFit/>
            </a:bodyPr>
            <a:lstStyle/>
            <a:p>
              <a:endParaRPr lang="en-US"/>
            </a:p>
          </p:txBody>
        </p:sp>
        <p:sp>
          <p:nvSpPr>
            <p:cNvPr id="50223" name="Line 98"/>
            <p:cNvSpPr>
              <a:spLocks noChangeShapeType="1"/>
            </p:cNvSpPr>
            <p:nvPr/>
          </p:nvSpPr>
          <p:spPr bwMode="auto">
            <a:xfrm>
              <a:off x="1978" y="2986"/>
              <a:ext cx="0" cy="813"/>
            </a:xfrm>
            <a:prstGeom prst="line">
              <a:avLst/>
            </a:prstGeom>
            <a:noFill/>
            <a:ln w="9525">
              <a:solidFill>
                <a:schemeClr val="tx2"/>
              </a:solidFill>
              <a:prstDash val="sysDot"/>
              <a:round/>
              <a:headEnd/>
              <a:tailEnd/>
            </a:ln>
          </p:spPr>
          <p:txBody>
            <a:bodyPr>
              <a:spAutoFit/>
            </a:bodyPr>
            <a:lstStyle/>
            <a:p>
              <a:endParaRPr lang="en-US"/>
            </a:p>
          </p:txBody>
        </p:sp>
        <p:sp>
          <p:nvSpPr>
            <p:cNvPr id="50224" name="AutoShape 99"/>
            <p:cNvSpPr>
              <a:spLocks noChangeArrowheads="1"/>
            </p:cNvSpPr>
            <p:nvPr/>
          </p:nvSpPr>
          <p:spPr bwMode="auto">
            <a:xfrm>
              <a:off x="1923" y="3020"/>
              <a:ext cx="102"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25" name="AutoShape 100"/>
            <p:cNvSpPr>
              <a:spLocks noChangeArrowheads="1"/>
            </p:cNvSpPr>
            <p:nvPr/>
          </p:nvSpPr>
          <p:spPr bwMode="auto">
            <a:xfrm>
              <a:off x="1928" y="3159"/>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26" name="AutoShape 101"/>
            <p:cNvSpPr>
              <a:spLocks noChangeArrowheads="1"/>
            </p:cNvSpPr>
            <p:nvPr/>
          </p:nvSpPr>
          <p:spPr bwMode="auto">
            <a:xfrm>
              <a:off x="1928" y="3297"/>
              <a:ext cx="103" cy="8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27" name="AutoShape 102"/>
            <p:cNvSpPr>
              <a:spLocks noChangeArrowheads="1"/>
            </p:cNvSpPr>
            <p:nvPr/>
          </p:nvSpPr>
          <p:spPr bwMode="auto">
            <a:xfrm>
              <a:off x="1928" y="3421"/>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28" name="AutoShape 103"/>
            <p:cNvSpPr>
              <a:spLocks noChangeArrowheads="1"/>
            </p:cNvSpPr>
            <p:nvPr/>
          </p:nvSpPr>
          <p:spPr bwMode="auto">
            <a:xfrm>
              <a:off x="1928" y="3712"/>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29" name="AutoShape 104"/>
            <p:cNvSpPr>
              <a:spLocks noChangeArrowheads="1"/>
            </p:cNvSpPr>
            <p:nvPr/>
          </p:nvSpPr>
          <p:spPr bwMode="auto">
            <a:xfrm>
              <a:off x="1928" y="3557"/>
              <a:ext cx="103" cy="86"/>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nvGrpSpPr>
            <p:cNvPr id="50230" name="Group 105"/>
            <p:cNvGrpSpPr>
              <a:grpSpLocks/>
            </p:cNvGrpSpPr>
            <p:nvPr/>
          </p:nvGrpSpPr>
          <p:grpSpPr bwMode="auto">
            <a:xfrm>
              <a:off x="2044" y="3024"/>
              <a:ext cx="108" cy="775"/>
              <a:chOff x="435" y="3215"/>
              <a:chExt cx="104" cy="747"/>
            </a:xfrm>
          </p:grpSpPr>
          <p:sp>
            <p:nvSpPr>
              <p:cNvPr id="50653" name="AutoShape 106"/>
              <p:cNvSpPr>
                <a:spLocks noChangeArrowheads="1"/>
              </p:cNvSpPr>
              <p:nvPr/>
            </p:nvSpPr>
            <p:spPr bwMode="auto">
              <a:xfrm>
                <a:off x="435" y="3215"/>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54" name="AutoShape 107"/>
              <p:cNvSpPr>
                <a:spLocks noChangeArrowheads="1"/>
              </p:cNvSpPr>
              <p:nvPr/>
            </p:nvSpPr>
            <p:spPr bwMode="auto">
              <a:xfrm>
                <a:off x="440" y="3346"/>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55" name="AutoShape 108"/>
              <p:cNvSpPr>
                <a:spLocks noChangeArrowheads="1"/>
              </p:cNvSpPr>
              <p:nvPr/>
            </p:nvSpPr>
            <p:spPr bwMode="auto">
              <a:xfrm>
                <a:off x="440" y="347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56" name="AutoShape 109"/>
              <p:cNvSpPr>
                <a:spLocks noChangeArrowheads="1"/>
              </p:cNvSpPr>
              <p:nvPr/>
            </p:nvSpPr>
            <p:spPr bwMode="auto">
              <a:xfrm>
                <a:off x="440" y="359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57" name="AutoShape 110"/>
              <p:cNvSpPr>
                <a:spLocks noChangeArrowheads="1"/>
              </p:cNvSpPr>
              <p:nvPr/>
            </p:nvSpPr>
            <p:spPr bwMode="auto">
              <a:xfrm>
                <a:off x="440" y="387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58" name="AutoShape 111"/>
              <p:cNvSpPr>
                <a:spLocks noChangeArrowheads="1"/>
              </p:cNvSpPr>
              <p:nvPr/>
            </p:nvSpPr>
            <p:spPr bwMode="auto">
              <a:xfrm>
                <a:off x="440" y="372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231" name="Group 112"/>
            <p:cNvGrpSpPr>
              <a:grpSpLocks/>
            </p:cNvGrpSpPr>
            <p:nvPr/>
          </p:nvGrpSpPr>
          <p:grpSpPr bwMode="auto">
            <a:xfrm>
              <a:off x="2175" y="3024"/>
              <a:ext cx="108" cy="775"/>
              <a:chOff x="435" y="3215"/>
              <a:chExt cx="104" cy="747"/>
            </a:xfrm>
          </p:grpSpPr>
          <p:sp>
            <p:nvSpPr>
              <p:cNvPr id="50647" name="AutoShape 113"/>
              <p:cNvSpPr>
                <a:spLocks noChangeArrowheads="1"/>
              </p:cNvSpPr>
              <p:nvPr/>
            </p:nvSpPr>
            <p:spPr bwMode="auto">
              <a:xfrm>
                <a:off x="435" y="3215"/>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48" name="AutoShape 114"/>
              <p:cNvSpPr>
                <a:spLocks noChangeArrowheads="1"/>
              </p:cNvSpPr>
              <p:nvPr/>
            </p:nvSpPr>
            <p:spPr bwMode="auto">
              <a:xfrm>
                <a:off x="440" y="3346"/>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49" name="AutoShape 115"/>
              <p:cNvSpPr>
                <a:spLocks noChangeArrowheads="1"/>
              </p:cNvSpPr>
              <p:nvPr/>
            </p:nvSpPr>
            <p:spPr bwMode="auto">
              <a:xfrm>
                <a:off x="440" y="347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50" name="AutoShape 116"/>
              <p:cNvSpPr>
                <a:spLocks noChangeArrowheads="1"/>
              </p:cNvSpPr>
              <p:nvPr/>
            </p:nvSpPr>
            <p:spPr bwMode="auto">
              <a:xfrm>
                <a:off x="440" y="359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51" name="AutoShape 117"/>
              <p:cNvSpPr>
                <a:spLocks noChangeArrowheads="1"/>
              </p:cNvSpPr>
              <p:nvPr/>
            </p:nvSpPr>
            <p:spPr bwMode="auto">
              <a:xfrm>
                <a:off x="440" y="3878"/>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52" name="AutoShape 118"/>
              <p:cNvSpPr>
                <a:spLocks noChangeArrowheads="1"/>
              </p:cNvSpPr>
              <p:nvPr/>
            </p:nvSpPr>
            <p:spPr bwMode="auto">
              <a:xfrm>
                <a:off x="440" y="3729"/>
                <a:ext cx="99" cy="84"/>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sp>
          <p:nvSpPr>
            <p:cNvPr id="50232" name="Line 119"/>
            <p:cNvSpPr>
              <a:spLocks noChangeShapeType="1"/>
            </p:cNvSpPr>
            <p:nvPr/>
          </p:nvSpPr>
          <p:spPr bwMode="auto">
            <a:xfrm>
              <a:off x="2353" y="2998"/>
              <a:ext cx="0" cy="813"/>
            </a:xfrm>
            <a:prstGeom prst="line">
              <a:avLst/>
            </a:prstGeom>
            <a:noFill/>
            <a:ln w="9525">
              <a:solidFill>
                <a:schemeClr val="tx2"/>
              </a:solidFill>
              <a:prstDash val="sysDot"/>
              <a:round/>
              <a:headEnd/>
              <a:tailEnd/>
            </a:ln>
          </p:spPr>
          <p:txBody>
            <a:bodyPr>
              <a:spAutoFit/>
            </a:bodyPr>
            <a:lstStyle/>
            <a:p>
              <a:endParaRPr lang="en-US"/>
            </a:p>
          </p:txBody>
        </p:sp>
        <p:sp>
          <p:nvSpPr>
            <p:cNvPr id="50233" name="AutoShape 120"/>
            <p:cNvSpPr>
              <a:spLocks noChangeArrowheads="1"/>
            </p:cNvSpPr>
            <p:nvPr/>
          </p:nvSpPr>
          <p:spPr bwMode="auto">
            <a:xfrm>
              <a:off x="2301" y="3016"/>
              <a:ext cx="101"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34" name="AutoShape 121"/>
            <p:cNvSpPr>
              <a:spLocks noChangeArrowheads="1"/>
            </p:cNvSpPr>
            <p:nvPr/>
          </p:nvSpPr>
          <p:spPr bwMode="auto">
            <a:xfrm>
              <a:off x="2306" y="3167"/>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35" name="AutoShape 122"/>
            <p:cNvSpPr>
              <a:spLocks noChangeArrowheads="1"/>
            </p:cNvSpPr>
            <p:nvPr/>
          </p:nvSpPr>
          <p:spPr bwMode="auto">
            <a:xfrm>
              <a:off x="2306" y="3305"/>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36" name="AutoShape 123"/>
            <p:cNvSpPr>
              <a:spLocks noChangeArrowheads="1"/>
            </p:cNvSpPr>
            <p:nvPr/>
          </p:nvSpPr>
          <p:spPr bwMode="auto">
            <a:xfrm>
              <a:off x="2306" y="3429"/>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16446" name="Text Box 125"/>
            <p:cNvSpPr txBox="1">
              <a:spLocks noChangeArrowheads="1"/>
            </p:cNvSpPr>
            <p:nvPr/>
          </p:nvSpPr>
          <p:spPr bwMode="auto">
            <a:xfrm>
              <a:off x="2982" y="3859"/>
              <a:ext cx="2544" cy="194"/>
            </a:xfrm>
            <a:prstGeom prst="rect">
              <a:avLst/>
            </a:prstGeom>
            <a:noFill/>
            <a:ln w="9525">
              <a:noFill/>
              <a:miter lim="800000"/>
              <a:headEnd/>
              <a:tailEnd/>
            </a:ln>
          </p:spPr>
          <p:txBody>
            <a:bodyPr>
              <a:spAutoFit/>
            </a:bodyPr>
            <a:lstStyle/>
            <a:p>
              <a:pPr algn="ctr" fontAlgn="auto">
                <a:spcBef>
                  <a:spcPts val="0"/>
                </a:spcBef>
                <a:spcAft>
                  <a:spcPts val="0"/>
                </a:spcAft>
                <a:defRPr/>
              </a:pPr>
              <a:r>
                <a:rPr lang="en-US" sz="1400" dirty="0">
                  <a:latin typeface="+mj-lt"/>
                </a:rPr>
                <a:t>8GB LUN spread across 64 disks (RAID 10)</a:t>
              </a:r>
            </a:p>
          </p:txBody>
        </p:sp>
        <p:grpSp>
          <p:nvGrpSpPr>
            <p:cNvPr id="50238" name="Group 126"/>
            <p:cNvGrpSpPr>
              <a:grpSpLocks/>
            </p:cNvGrpSpPr>
            <p:nvPr/>
          </p:nvGrpSpPr>
          <p:grpSpPr bwMode="auto">
            <a:xfrm>
              <a:off x="3321" y="1496"/>
              <a:ext cx="270" cy="397"/>
              <a:chOff x="3161" y="1337"/>
              <a:chExt cx="270" cy="397"/>
            </a:xfrm>
          </p:grpSpPr>
          <p:sp>
            <p:nvSpPr>
              <p:cNvPr id="50645" name="AutoShape 127"/>
              <p:cNvSpPr>
                <a:spLocks noChangeArrowheads="1"/>
              </p:cNvSpPr>
              <p:nvPr/>
            </p:nvSpPr>
            <p:spPr bwMode="auto">
              <a:xfrm>
                <a:off x="3161" y="1337"/>
                <a:ext cx="270" cy="397"/>
              </a:xfrm>
              <a:prstGeom prst="roundRect">
                <a:avLst>
                  <a:gd name="adj" fmla="val 16667"/>
                </a:avLst>
              </a:prstGeom>
              <a:noFill/>
              <a:ln w="28575">
                <a:solidFill>
                  <a:schemeClr val="accent1"/>
                </a:solidFill>
                <a:round/>
                <a:headEnd/>
                <a:tailEnd/>
              </a:ln>
            </p:spPr>
            <p:txBody>
              <a:bodyPr anchor="ctr">
                <a:spAutoFit/>
              </a:bodyPr>
              <a:lstStyle/>
              <a:p>
                <a:pPr algn="ctr"/>
                <a:endParaRPr lang="en-US">
                  <a:latin typeface="Futura Bk"/>
                </a:endParaRPr>
              </a:p>
            </p:txBody>
          </p:sp>
          <p:pic>
            <p:nvPicPr>
              <p:cNvPr id="50646" name="Picture 128" descr="generic_server"/>
              <p:cNvPicPr>
                <a:picLocks noChangeAspect="1" noChangeArrowheads="1"/>
              </p:cNvPicPr>
              <p:nvPr/>
            </p:nvPicPr>
            <p:blipFill>
              <a:blip r:embed="rId3" cstate="print"/>
              <a:srcRect/>
              <a:stretch>
                <a:fillRect/>
              </a:stretch>
            </p:blipFill>
            <p:spPr bwMode="auto">
              <a:xfrm>
                <a:off x="3193" y="1376"/>
                <a:ext cx="200" cy="320"/>
              </a:xfrm>
              <a:prstGeom prst="rect">
                <a:avLst/>
              </a:prstGeom>
              <a:noFill/>
              <a:ln w="9525">
                <a:noFill/>
                <a:miter lim="800000"/>
                <a:headEnd/>
                <a:tailEnd/>
              </a:ln>
            </p:spPr>
          </p:pic>
        </p:grpSp>
        <p:grpSp>
          <p:nvGrpSpPr>
            <p:cNvPr id="50239" name="Group 129"/>
            <p:cNvGrpSpPr>
              <a:grpSpLocks/>
            </p:cNvGrpSpPr>
            <p:nvPr/>
          </p:nvGrpSpPr>
          <p:grpSpPr bwMode="auto">
            <a:xfrm>
              <a:off x="3648" y="2169"/>
              <a:ext cx="1328" cy="446"/>
              <a:chOff x="3648" y="1880"/>
              <a:chExt cx="1056" cy="534"/>
            </a:xfrm>
          </p:grpSpPr>
          <p:sp>
            <p:nvSpPr>
              <p:cNvPr id="50639" name="Line 130"/>
              <p:cNvSpPr>
                <a:spLocks noChangeShapeType="1"/>
              </p:cNvSpPr>
              <p:nvPr/>
            </p:nvSpPr>
            <p:spPr bwMode="auto">
              <a:xfrm flipV="1">
                <a:off x="3648" y="1880"/>
                <a:ext cx="768" cy="150"/>
              </a:xfrm>
              <a:prstGeom prst="line">
                <a:avLst/>
              </a:prstGeom>
              <a:noFill/>
              <a:ln w="38100">
                <a:solidFill>
                  <a:srgbClr val="FF0000"/>
                </a:solidFill>
                <a:round/>
                <a:headEnd/>
                <a:tailEnd/>
              </a:ln>
            </p:spPr>
            <p:txBody>
              <a:bodyPr>
                <a:spAutoFit/>
              </a:bodyPr>
              <a:lstStyle/>
              <a:p>
                <a:endParaRPr lang="en-US"/>
              </a:p>
            </p:txBody>
          </p:sp>
          <p:sp>
            <p:nvSpPr>
              <p:cNvPr id="50640" name="Line 131"/>
              <p:cNvSpPr>
                <a:spLocks noChangeShapeType="1"/>
              </p:cNvSpPr>
              <p:nvPr/>
            </p:nvSpPr>
            <p:spPr bwMode="auto">
              <a:xfrm>
                <a:off x="3648" y="2030"/>
                <a:ext cx="240" cy="384"/>
              </a:xfrm>
              <a:prstGeom prst="line">
                <a:avLst/>
              </a:prstGeom>
              <a:noFill/>
              <a:ln w="38100">
                <a:solidFill>
                  <a:srgbClr val="FF0000"/>
                </a:solidFill>
                <a:round/>
                <a:headEnd/>
                <a:tailEnd/>
              </a:ln>
            </p:spPr>
            <p:txBody>
              <a:bodyPr>
                <a:spAutoFit/>
              </a:bodyPr>
              <a:lstStyle/>
              <a:p>
                <a:endParaRPr lang="en-US"/>
              </a:p>
            </p:txBody>
          </p:sp>
          <p:sp>
            <p:nvSpPr>
              <p:cNvPr id="50641" name="Line 132"/>
              <p:cNvSpPr>
                <a:spLocks noChangeShapeType="1"/>
              </p:cNvSpPr>
              <p:nvPr/>
            </p:nvSpPr>
            <p:spPr bwMode="auto">
              <a:xfrm flipV="1">
                <a:off x="3888" y="1880"/>
                <a:ext cx="528" cy="534"/>
              </a:xfrm>
              <a:prstGeom prst="line">
                <a:avLst/>
              </a:prstGeom>
              <a:noFill/>
              <a:ln w="38100">
                <a:solidFill>
                  <a:srgbClr val="FF0000"/>
                </a:solidFill>
                <a:round/>
                <a:headEnd/>
                <a:tailEnd/>
              </a:ln>
            </p:spPr>
            <p:txBody>
              <a:bodyPr>
                <a:spAutoFit/>
              </a:bodyPr>
              <a:lstStyle/>
              <a:p>
                <a:endParaRPr lang="en-US"/>
              </a:p>
            </p:txBody>
          </p:sp>
          <p:sp>
            <p:nvSpPr>
              <p:cNvPr id="50642" name="Line 133"/>
              <p:cNvSpPr>
                <a:spLocks noChangeShapeType="1"/>
              </p:cNvSpPr>
              <p:nvPr/>
            </p:nvSpPr>
            <p:spPr bwMode="auto">
              <a:xfrm>
                <a:off x="3648" y="2030"/>
                <a:ext cx="1056" cy="234"/>
              </a:xfrm>
              <a:prstGeom prst="line">
                <a:avLst/>
              </a:prstGeom>
              <a:noFill/>
              <a:ln w="38100">
                <a:solidFill>
                  <a:srgbClr val="FF0000"/>
                </a:solidFill>
                <a:round/>
                <a:headEnd/>
                <a:tailEnd/>
              </a:ln>
            </p:spPr>
            <p:txBody>
              <a:bodyPr>
                <a:spAutoFit/>
              </a:bodyPr>
              <a:lstStyle/>
              <a:p>
                <a:endParaRPr lang="en-US"/>
              </a:p>
            </p:txBody>
          </p:sp>
          <p:sp>
            <p:nvSpPr>
              <p:cNvPr id="50643" name="Line 134"/>
              <p:cNvSpPr>
                <a:spLocks noChangeShapeType="1"/>
              </p:cNvSpPr>
              <p:nvPr/>
            </p:nvSpPr>
            <p:spPr bwMode="auto">
              <a:xfrm flipV="1">
                <a:off x="3888" y="2270"/>
                <a:ext cx="800" cy="144"/>
              </a:xfrm>
              <a:prstGeom prst="line">
                <a:avLst/>
              </a:prstGeom>
              <a:noFill/>
              <a:ln w="38100">
                <a:solidFill>
                  <a:srgbClr val="FF0000"/>
                </a:solidFill>
                <a:round/>
                <a:headEnd/>
                <a:tailEnd/>
              </a:ln>
            </p:spPr>
            <p:txBody>
              <a:bodyPr>
                <a:spAutoFit/>
              </a:bodyPr>
              <a:lstStyle/>
              <a:p>
                <a:endParaRPr lang="en-US"/>
              </a:p>
            </p:txBody>
          </p:sp>
          <p:sp>
            <p:nvSpPr>
              <p:cNvPr id="50644" name="Line 135"/>
              <p:cNvSpPr>
                <a:spLocks noChangeShapeType="1"/>
              </p:cNvSpPr>
              <p:nvPr/>
            </p:nvSpPr>
            <p:spPr bwMode="auto">
              <a:xfrm>
                <a:off x="4416" y="1880"/>
                <a:ext cx="288" cy="384"/>
              </a:xfrm>
              <a:prstGeom prst="line">
                <a:avLst/>
              </a:prstGeom>
              <a:noFill/>
              <a:ln w="38100">
                <a:solidFill>
                  <a:srgbClr val="FF0000"/>
                </a:solidFill>
                <a:round/>
                <a:headEnd/>
                <a:tailEnd/>
              </a:ln>
            </p:spPr>
            <p:txBody>
              <a:bodyPr>
                <a:spAutoFit/>
              </a:bodyPr>
              <a:lstStyle/>
              <a:p>
                <a:endParaRPr lang="en-US"/>
              </a:p>
            </p:txBody>
          </p:sp>
        </p:grpSp>
        <p:sp>
          <p:nvSpPr>
            <p:cNvPr id="16449" name="Text Box 136"/>
            <p:cNvSpPr txBox="1">
              <a:spLocks noChangeArrowheads="1"/>
            </p:cNvSpPr>
            <p:nvPr/>
          </p:nvSpPr>
          <p:spPr bwMode="auto">
            <a:xfrm>
              <a:off x="196" y="3845"/>
              <a:ext cx="2400" cy="194"/>
            </a:xfrm>
            <a:prstGeom prst="rect">
              <a:avLst/>
            </a:prstGeom>
            <a:noFill/>
            <a:ln w="9525">
              <a:noFill/>
              <a:miter lim="800000"/>
              <a:headEnd/>
              <a:tailEnd/>
            </a:ln>
          </p:spPr>
          <p:txBody>
            <a:bodyPr>
              <a:spAutoFit/>
            </a:bodyPr>
            <a:lstStyle/>
            <a:p>
              <a:pPr algn="ctr" fontAlgn="auto">
                <a:spcBef>
                  <a:spcPts val="0"/>
                </a:spcBef>
                <a:spcAft>
                  <a:spcPts val="0"/>
                </a:spcAft>
                <a:defRPr/>
              </a:pPr>
              <a:r>
                <a:rPr lang="en-US" sz="1400" dirty="0">
                  <a:latin typeface="+mj-lt"/>
                </a:rPr>
                <a:t>8GB LUN spread across 4 disks (RAID 10)</a:t>
              </a:r>
            </a:p>
          </p:txBody>
        </p:sp>
        <p:sp>
          <p:nvSpPr>
            <p:cNvPr id="50241" name="Line 137"/>
            <p:cNvSpPr>
              <a:spLocks noChangeShapeType="1"/>
            </p:cNvSpPr>
            <p:nvPr/>
          </p:nvSpPr>
          <p:spPr bwMode="auto">
            <a:xfrm>
              <a:off x="3448" y="1889"/>
              <a:ext cx="0" cy="240"/>
            </a:xfrm>
            <a:prstGeom prst="line">
              <a:avLst/>
            </a:prstGeom>
            <a:noFill/>
            <a:ln w="19050">
              <a:solidFill>
                <a:schemeClr val="tx1"/>
              </a:solidFill>
              <a:round/>
              <a:headEnd/>
              <a:tailEnd/>
            </a:ln>
          </p:spPr>
          <p:txBody>
            <a:bodyPr>
              <a:spAutoFit/>
            </a:bodyPr>
            <a:lstStyle/>
            <a:p>
              <a:endParaRPr lang="en-US"/>
            </a:p>
          </p:txBody>
        </p:sp>
        <p:grpSp>
          <p:nvGrpSpPr>
            <p:cNvPr id="50242" name="Group 138"/>
            <p:cNvGrpSpPr>
              <a:grpSpLocks/>
            </p:cNvGrpSpPr>
            <p:nvPr/>
          </p:nvGrpSpPr>
          <p:grpSpPr bwMode="auto">
            <a:xfrm>
              <a:off x="3216" y="2937"/>
              <a:ext cx="385" cy="389"/>
              <a:chOff x="3071" y="2784"/>
              <a:chExt cx="385" cy="389"/>
            </a:xfrm>
          </p:grpSpPr>
          <p:grpSp>
            <p:nvGrpSpPr>
              <p:cNvPr id="50608" name="Group 139"/>
              <p:cNvGrpSpPr>
                <a:grpSpLocks/>
              </p:cNvGrpSpPr>
              <p:nvPr/>
            </p:nvGrpSpPr>
            <p:grpSpPr bwMode="auto">
              <a:xfrm>
                <a:off x="3359" y="2784"/>
                <a:ext cx="97" cy="389"/>
                <a:chOff x="3359" y="2784"/>
                <a:chExt cx="97" cy="389"/>
              </a:xfrm>
            </p:grpSpPr>
            <p:grpSp>
              <p:nvGrpSpPr>
                <p:cNvPr id="50631" name="Group 140"/>
                <p:cNvGrpSpPr>
                  <a:grpSpLocks/>
                </p:cNvGrpSpPr>
                <p:nvPr/>
              </p:nvGrpSpPr>
              <p:grpSpPr bwMode="auto">
                <a:xfrm>
                  <a:off x="3359" y="2784"/>
                  <a:ext cx="97" cy="78"/>
                  <a:chOff x="5184" y="1344"/>
                  <a:chExt cx="242" cy="252"/>
                </a:xfrm>
              </p:grpSpPr>
              <p:sp>
                <p:nvSpPr>
                  <p:cNvPr id="50637" name="AutoShape 141"/>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38" name="Rectangle 142"/>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632" name="Group 143"/>
                <p:cNvGrpSpPr>
                  <a:grpSpLocks/>
                </p:cNvGrpSpPr>
                <p:nvPr/>
              </p:nvGrpSpPr>
              <p:grpSpPr bwMode="auto">
                <a:xfrm>
                  <a:off x="3359" y="2888"/>
                  <a:ext cx="97" cy="78"/>
                  <a:chOff x="5184" y="1344"/>
                  <a:chExt cx="242" cy="252"/>
                </a:xfrm>
              </p:grpSpPr>
              <p:sp>
                <p:nvSpPr>
                  <p:cNvPr id="50635" name="AutoShape 144"/>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36" name="Rectangle 145"/>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633" name="AutoShape 146"/>
                <p:cNvSpPr>
                  <a:spLocks noChangeArrowheads="1"/>
                </p:cNvSpPr>
                <p:nvPr/>
              </p:nvSpPr>
              <p:spPr bwMode="auto">
                <a:xfrm>
                  <a:off x="3359" y="2991"/>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34" name="AutoShape 147"/>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609" name="Group 148"/>
              <p:cNvGrpSpPr>
                <a:grpSpLocks/>
              </p:cNvGrpSpPr>
              <p:nvPr/>
            </p:nvGrpSpPr>
            <p:grpSpPr bwMode="auto">
              <a:xfrm>
                <a:off x="3216" y="2784"/>
                <a:ext cx="97" cy="389"/>
                <a:chOff x="3359" y="2784"/>
                <a:chExt cx="97" cy="389"/>
              </a:xfrm>
            </p:grpSpPr>
            <p:grpSp>
              <p:nvGrpSpPr>
                <p:cNvPr id="50621" name="Group 149"/>
                <p:cNvGrpSpPr>
                  <a:grpSpLocks/>
                </p:cNvGrpSpPr>
                <p:nvPr/>
              </p:nvGrpSpPr>
              <p:grpSpPr bwMode="auto">
                <a:xfrm>
                  <a:off x="3359" y="2784"/>
                  <a:ext cx="97" cy="78"/>
                  <a:chOff x="5184" y="1344"/>
                  <a:chExt cx="242" cy="252"/>
                </a:xfrm>
              </p:grpSpPr>
              <p:sp>
                <p:nvSpPr>
                  <p:cNvPr id="50629" name="AutoShape 150"/>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30" name="Rectangle 151"/>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622" name="Group 152"/>
                <p:cNvGrpSpPr>
                  <a:grpSpLocks/>
                </p:cNvGrpSpPr>
                <p:nvPr/>
              </p:nvGrpSpPr>
              <p:grpSpPr bwMode="auto">
                <a:xfrm>
                  <a:off x="3359" y="2888"/>
                  <a:ext cx="97" cy="78"/>
                  <a:chOff x="5184" y="1344"/>
                  <a:chExt cx="242" cy="252"/>
                </a:xfrm>
              </p:grpSpPr>
              <p:sp>
                <p:nvSpPr>
                  <p:cNvPr id="50627" name="AutoShape 153"/>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28" name="Rectangle 154"/>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623" name="Group 155"/>
                <p:cNvGrpSpPr>
                  <a:grpSpLocks/>
                </p:cNvGrpSpPr>
                <p:nvPr/>
              </p:nvGrpSpPr>
              <p:grpSpPr bwMode="auto">
                <a:xfrm>
                  <a:off x="3359" y="2991"/>
                  <a:ext cx="97" cy="78"/>
                  <a:chOff x="5184" y="1344"/>
                  <a:chExt cx="242" cy="252"/>
                </a:xfrm>
              </p:grpSpPr>
              <p:sp>
                <p:nvSpPr>
                  <p:cNvPr id="50625" name="AutoShape 156"/>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26" name="Rectangle 157"/>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624" name="AutoShape 158"/>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610" name="Group 159"/>
              <p:cNvGrpSpPr>
                <a:grpSpLocks/>
              </p:cNvGrpSpPr>
              <p:nvPr/>
            </p:nvGrpSpPr>
            <p:grpSpPr bwMode="auto">
              <a:xfrm>
                <a:off x="3071" y="2784"/>
                <a:ext cx="97" cy="389"/>
                <a:chOff x="3359" y="2784"/>
                <a:chExt cx="97" cy="389"/>
              </a:xfrm>
            </p:grpSpPr>
            <p:grpSp>
              <p:nvGrpSpPr>
                <p:cNvPr id="50611" name="Group 160"/>
                <p:cNvGrpSpPr>
                  <a:grpSpLocks/>
                </p:cNvGrpSpPr>
                <p:nvPr/>
              </p:nvGrpSpPr>
              <p:grpSpPr bwMode="auto">
                <a:xfrm>
                  <a:off x="3359" y="2784"/>
                  <a:ext cx="97" cy="78"/>
                  <a:chOff x="5184" y="1344"/>
                  <a:chExt cx="242" cy="252"/>
                </a:xfrm>
              </p:grpSpPr>
              <p:sp>
                <p:nvSpPr>
                  <p:cNvPr id="50619" name="AutoShape 161"/>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20" name="Rectangle 162"/>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612" name="Group 163"/>
                <p:cNvGrpSpPr>
                  <a:grpSpLocks/>
                </p:cNvGrpSpPr>
                <p:nvPr/>
              </p:nvGrpSpPr>
              <p:grpSpPr bwMode="auto">
                <a:xfrm>
                  <a:off x="3359" y="2888"/>
                  <a:ext cx="97" cy="78"/>
                  <a:chOff x="5184" y="1344"/>
                  <a:chExt cx="242" cy="252"/>
                </a:xfrm>
              </p:grpSpPr>
              <p:sp>
                <p:nvSpPr>
                  <p:cNvPr id="50617" name="AutoShape 164"/>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18" name="Rectangle 165"/>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613" name="Group 166"/>
                <p:cNvGrpSpPr>
                  <a:grpSpLocks/>
                </p:cNvGrpSpPr>
                <p:nvPr/>
              </p:nvGrpSpPr>
              <p:grpSpPr bwMode="auto">
                <a:xfrm>
                  <a:off x="3359" y="2991"/>
                  <a:ext cx="97" cy="78"/>
                  <a:chOff x="5184" y="1344"/>
                  <a:chExt cx="242" cy="252"/>
                </a:xfrm>
              </p:grpSpPr>
              <p:sp>
                <p:nvSpPr>
                  <p:cNvPr id="50615" name="AutoShape 167"/>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16" name="Rectangle 168"/>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614" name="AutoShape 169"/>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grpSp>
          <p:nvGrpSpPr>
            <p:cNvPr id="50243" name="Group 170"/>
            <p:cNvGrpSpPr>
              <a:grpSpLocks/>
            </p:cNvGrpSpPr>
            <p:nvPr/>
          </p:nvGrpSpPr>
          <p:grpSpPr bwMode="auto">
            <a:xfrm>
              <a:off x="3217" y="3412"/>
              <a:ext cx="385" cy="389"/>
              <a:chOff x="3071" y="2784"/>
              <a:chExt cx="385" cy="389"/>
            </a:xfrm>
          </p:grpSpPr>
          <p:grpSp>
            <p:nvGrpSpPr>
              <p:cNvPr id="50577" name="Group 171"/>
              <p:cNvGrpSpPr>
                <a:grpSpLocks/>
              </p:cNvGrpSpPr>
              <p:nvPr/>
            </p:nvGrpSpPr>
            <p:grpSpPr bwMode="auto">
              <a:xfrm>
                <a:off x="3359" y="2784"/>
                <a:ext cx="97" cy="389"/>
                <a:chOff x="3359" y="2784"/>
                <a:chExt cx="97" cy="389"/>
              </a:xfrm>
            </p:grpSpPr>
            <p:grpSp>
              <p:nvGrpSpPr>
                <p:cNvPr id="50600" name="Group 172"/>
                <p:cNvGrpSpPr>
                  <a:grpSpLocks/>
                </p:cNvGrpSpPr>
                <p:nvPr/>
              </p:nvGrpSpPr>
              <p:grpSpPr bwMode="auto">
                <a:xfrm>
                  <a:off x="3359" y="2784"/>
                  <a:ext cx="97" cy="78"/>
                  <a:chOff x="5184" y="1344"/>
                  <a:chExt cx="242" cy="252"/>
                </a:xfrm>
              </p:grpSpPr>
              <p:sp>
                <p:nvSpPr>
                  <p:cNvPr id="50606" name="AutoShape 173"/>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07" name="Rectangle 174"/>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601" name="Group 175"/>
                <p:cNvGrpSpPr>
                  <a:grpSpLocks/>
                </p:cNvGrpSpPr>
                <p:nvPr/>
              </p:nvGrpSpPr>
              <p:grpSpPr bwMode="auto">
                <a:xfrm>
                  <a:off x="3359" y="2888"/>
                  <a:ext cx="97" cy="78"/>
                  <a:chOff x="5184" y="1344"/>
                  <a:chExt cx="242" cy="252"/>
                </a:xfrm>
              </p:grpSpPr>
              <p:sp>
                <p:nvSpPr>
                  <p:cNvPr id="50604" name="AutoShape 176"/>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05" name="Rectangle 177"/>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602" name="AutoShape 178"/>
                <p:cNvSpPr>
                  <a:spLocks noChangeArrowheads="1"/>
                </p:cNvSpPr>
                <p:nvPr/>
              </p:nvSpPr>
              <p:spPr bwMode="auto">
                <a:xfrm>
                  <a:off x="3359" y="2991"/>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603" name="AutoShape 179"/>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578" name="Group 180"/>
              <p:cNvGrpSpPr>
                <a:grpSpLocks/>
              </p:cNvGrpSpPr>
              <p:nvPr/>
            </p:nvGrpSpPr>
            <p:grpSpPr bwMode="auto">
              <a:xfrm>
                <a:off x="3216" y="2784"/>
                <a:ext cx="97" cy="389"/>
                <a:chOff x="3359" y="2784"/>
                <a:chExt cx="97" cy="389"/>
              </a:xfrm>
            </p:grpSpPr>
            <p:grpSp>
              <p:nvGrpSpPr>
                <p:cNvPr id="50590" name="Group 181"/>
                <p:cNvGrpSpPr>
                  <a:grpSpLocks/>
                </p:cNvGrpSpPr>
                <p:nvPr/>
              </p:nvGrpSpPr>
              <p:grpSpPr bwMode="auto">
                <a:xfrm>
                  <a:off x="3359" y="2784"/>
                  <a:ext cx="97" cy="78"/>
                  <a:chOff x="5184" y="1344"/>
                  <a:chExt cx="242" cy="252"/>
                </a:xfrm>
              </p:grpSpPr>
              <p:sp>
                <p:nvSpPr>
                  <p:cNvPr id="50598" name="AutoShape 182"/>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99" name="Rectangle 183"/>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91" name="Group 184"/>
                <p:cNvGrpSpPr>
                  <a:grpSpLocks/>
                </p:cNvGrpSpPr>
                <p:nvPr/>
              </p:nvGrpSpPr>
              <p:grpSpPr bwMode="auto">
                <a:xfrm>
                  <a:off x="3359" y="2888"/>
                  <a:ext cx="97" cy="78"/>
                  <a:chOff x="5184" y="1344"/>
                  <a:chExt cx="242" cy="252"/>
                </a:xfrm>
              </p:grpSpPr>
              <p:sp>
                <p:nvSpPr>
                  <p:cNvPr id="50596" name="AutoShape 185"/>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97" name="Rectangle 186"/>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92" name="Group 187"/>
                <p:cNvGrpSpPr>
                  <a:grpSpLocks/>
                </p:cNvGrpSpPr>
                <p:nvPr/>
              </p:nvGrpSpPr>
              <p:grpSpPr bwMode="auto">
                <a:xfrm>
                  <a:off x="3359" y="2991"/>
                  <a:ext cx="97" cy="78"/>
                  <a:chOff x="5184" y="1344"/>
                  <a:chExt cx="242" cy="252"/>
                </a:xfrm>
              </p:grpSpPr>
              <p:sp>
                <p:nvSpPr>
                  <p:cNvPr id="50594" name="AutoShape 188"/>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95" name="Rectangle 189"/>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593" name="AutoShape 190"/>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579" name="Group 191"/>
              <p:cNvGrpSpPr>
                <a:grpSpLocks/>
              </p:cNvGrpSpPr>
              <p:nvPr/>
            </p:nvGrpSpPr>
            <p:grpSpPr bwMode="auto">
              <a:xfrm>
                <a:off x="3071" y="2784"/>
                <a:ext cx="97" cy="389"/>
                <a:chOff x="3359" y="2784"/>
                <a:chExt cx="97" cy="389"/>
              </a:xfrm>
            </p:grpSpPr>
            <p:grpSp>
              <p:nvGrpSpPr>
                <p:cNvPr id="50580" name="Group 192"/>
                <p:cNvGrpSpPr>
                  <a:grpSpLocks/>
                </p:cNvGrpSpPr>
                <p:nvPr/>
              </p:nvGrpSpPr>
              <p:grpSpPr bwMode="auto">
                <a:xfrm>
                  <a:off x="3359" y="2784"/>
                  <a:ext cx="97" cy="78"/>
                  <a:chOff x="5184" y="1344"/>
                  <a:chExt cx="242" cy="252"/>
                </a:xfrm>
              </p:grpSpPr>
              <p:sp>
                <p:nvSpPr>
                  <p:cNvPr id="50588" name="AutoShape 193"/>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89" name="Rectangle 194"/>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81" name="Group 195"/>
                <p:cNvGrpSpPr>
                  <a:grpSpLocks/>
                </p:cNvGrpSpPr>
                <p:nvPr/>
              </p:nvGrpSpPr>
              <p:grpSpPr bwMode="auto">
                <a:xfrm>
                  <a:off x="3359" y="2888"/>
                  <a:ext cx="97" cy="78"/>
                  <a:chOff x="5184" y="1344"/>
                  <a:chExt cx="242" cy="252"/>
                </a:xfrm>
              </p:grpSpPr>
              <p:sp>
                <p:nvSpPr>
                  <p:cNvPr id="50586" name="AutoShape 196"/>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87" name="Rectangle 197"/>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82" name="Group 198"/>
                <p:cNvGrpSpPr>
                  <a:grpSpLocks/>
                </p:cNvGrpSpPr>
                <p:nvPr/>
              </p:nvGrpSpPr>
              <p:grpSpPr bwMode="auto">
                <a:xfrm>
                  <a:off x="3359" y="2991"/>
                  <a:ext cx="97" cy="78"/>
                  <a:chOff x="5184" y="1344"/>
                  <a:chExt cx="242" cy="252"/>
                </a:xfrm>
              </p:grpSpPr>
              <p:sp>
                <p:nvSpPr>
                  <p:cNvPr id="50584" name="AutoShape 199"/>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85" name="Rectangle 200"/>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583" name="AutoShape 201"/>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grpSp>
          <p:nvGrpSpPr>
            <p:cNvPr id="50244" name="Group 202"/>
            <p:cNvGrpSpPr>
              <a:grpSpLocks/>
            </p:cNvGrpSpPr>
            <p:nvPr/>
          </p:nvGrpSpPr>
          <p:grpSpPr bwMode="auto">
            <a:xfrm>
              <a:off x="3744" y="2937"/>
              <a:ext cx="385" cy="389"/>
              <a:chOff x="3071" y="2784"/>
              <a:chExt cx="385" cy="389"/>
            </a:xfrm>
          </p:grpSpPr>
          <p:grpSp>
            <p:nvGrpSpPr>
              <p:cNvPr id="50546" name="Group 203"/>
              <p:cNvGrpSpPr>
                <a:grpSpLocks/>
              </p:cNvGrpSpPr>
              <p:nvPr/>
            </p:nvGrpSpPr>
            <p:grpSpPr bwMode="auto">
              <a:xfrm>
                <a:off x="3359" y="2784"/>
                <a:ext cx="97" cy="389"/>
                <a:chOff x="3359" y="2784"/>
                <a:chExt cx="97" cy="389"/>
              </a:xfrm>
            </p:grpSpPr>
            <p:grpSp>
              <p:nvGrpSpPr>
                <p:cNvPr id="50569" name="Group 204"/>
                <p:cNvGrpSpPr>
                  <a:grpSpLocks/>
                </p:cNvGrpSpPr>
                <p:nvPr/>
              </p:nvGrpSpPr>
              <p:grpSpPr bwMode="auto">
                <a:xfrm>
                  <a:off x="3359" y="2784"/>
                  <a:ext cx="97" cy="78"/>
                  <a:chOff x="5184" y="1344"/>
                  <a:chExt cx="242" cy="252"/>
                </a:xfrm>
              </p:grpSpPr>
              <p:sp>
                <p:nvSpPr>
                  <p:cNvPr id="50575" name="AutoShape 205"/>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76" name="Rectangle 206"/>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70" name="Group 207"/>
                <p:cNvGrpSpPr>
                  <a:grpSpLocks/>
                </p:cNvGrpSpPr>
                <p:nvPr/>
              </p:nvGrpSpPr>
              <p:grpSpPr bwMode="auto">
                <a:xfrm>
                  <a:off x="3359" y="2888"/>
                  <a:ext cx="97" cy="78"/>
                  <a:chOff x="5184" y="1344"/>
                  <a:chExt cx="242" cy="252"/>
                </a:xfrm>
              </p:grpSpPr>
              <p:sp>
                <p:nvSpPr>
                  <p:cNvPr id="50573" name="AutoShape 208"/>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74" name="Rectangle 209"/>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571" name="AutoShape 210"/>
                <p:cNvSpPr>
                  <a:spLocks noChangeArrowheads="1"/>
                </p:cNvSpPr>
                <p:nvPr/>
              </p:nvSpPr>
              <p:spPr bwMode="auto">
                <a:xfrm>
                  <a:off x="3359" y="2991"/>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72" name="AutoShape 211"/>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547" name="Group 212"/>
              <p:cNvGrpSpPr>
                <a:grpSpLocks/>
              </p:cNvGrpSpPr>
              <p:nvPr/>
            </p:nvGrpSpPr>
            <p:grpSpPr bwMode="auto">
              <a:xfrm>
                <a:off x="3216" y="2784"/>
                <a:ext cx="97" cy="389"/>
                <a:chOff x="3359" y="2784"/>
                <a:chExt cx="97" cy="389"/>
              </a:xfrm>
            </p:grpSpPr>
            <p:grpSp>
              <p:nvGrpSpPr>
                <p:cNvPr id="50559" name="Group 213"/>
                <p:cNvGrpSpPr>
                  <a:grpSpLocks/>
                </p:cNvGrpSpPr>
                <p:nvPr/>
              </p:nvGrpSpPr>
              <p:grpSpPr bwMode="auto">
                <a:xfrm>
                  <a:off x="3359" y="2784"/>
                  <a:ext cx="97" cy="78"/>
                  <a:chOff x="5184" y="1344"/>
                  <a:chExt cx="242" cy="252"/>
                </a:xfrm>
              </p:grpSpPr>
              <p:sp>
                <p:nvSpPr>
                  <p:cNvPr id="50567" name="AutoShape 214"/>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68" name="Rectangle 215"/>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60" name="Group 216"/>
                <p:cNvGrpSpPr>
                  <a:grpSpLocks/>
                </p:cNvGrpSpPr>
                <p:nvPr/>
              </p:nvGrpSpPr>
              <p:grpSpPr bwMode="auto">
                <a:xfrm>
                  <a:off x="3359" y="2888"/>
                  <a:ext cx="97" cy="78"/>
                  <a:chOff x="5184" y="1344"/>
                  <a:chExt cx="242" cy="252"/>
                </a:xfrm>
              </p:grpSpPr>
              <p:sp>
                <p:nvSpPr>
                  <p:cNvPr id="50565" name="AutoShape 217"/>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66" name="Rectangle 218"/>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61" name="Group 219"/>
                <p:cNvGrpSpPr>
                  <a:grpSpLocks/>
                </p:cNvGrpSpPr>
                <p:nvPr/>
              </p:nvGrpSpPr>
              <p:grpSpPr bwMode="auto">
                <a:xfrm>
                  <a:off x="3359" y="2991"/>
                  <a:ext cx="97" cy="78"/>
                  <a:chOff x="5184" y="1344"/>
                  <a:chExt cx="242" cy="252"/>
                </a:xfrm>
              </p:grpSpPr>
              <p:sp>
                <p:nvSpPr>
                  <p:cNvPr id="50563" name="AutoShape 220"/>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64" name="Rectangle 221"/>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562" name="AutoShape 222"/>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548" name="Group 223"/>
              <p:cNvGrpSpPr>
                <a:grpSpLocks/>
              </p:cNvGrpSpPr>
              <p:nvPr/>
            </p:nvGrpSpPr>
            <p:grpSpPr bwMode="auto">
              <a:xfrm>
                <a:off x="3071" y="2784"/>
                <a:ext cx="97" cy="389"/>
                <a:chOff x="3359" y="2784"/>
                <a:chExt cx="97" cy="389"/>
              </a:xfrm>
            </p:grpSpPr>
            <p:grpSp>
              <p:nvGrpSpPr>
                <p:cNvPr id="50549" name="Group 224"/>
                <p:cNvGrpSpPr>
                  <a:grpSpLocks/>
                </p:cNvGrpSpPr>
                <p:nvPr/>
              </p:nvGrpSpPr>
              <p:grpSpPr bwMode="auto">
                <a:xfrm>
                  <a:off x="3359" y="2784"/>
                  <a:ext cx="97" cy="78"/>
                  <a:chOff x="5184" y="1344"/>
                  <a:chExt cx="242" cy="252"/>
                </a:xfrm>
              </p:grpSpPr>
              <p:sp>
                <p:nvSpPr>
                  <p:cNvPr id="50557" name="AutoShape 225"/>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58" name="Rectangle 226"/>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50" name="Group 227"/>
                <p:cNvGrpSpPr>
                  <a:grpSpLocks/>
                </p:cNvGrpSpPr>
                <p:nvPr/>
              </p:nvGrpSpPr>
              <p:grpSpPr bwMode="auto">
                <a:xfrm>
                  <a:off x="3359" y="2888"/>
                  <a:ext cx="97" cy="78"/>
                  <a:chOff x="5184" y="1344"/>
                  <a:chExt cx="242" cy="252"/>
                </a:xfrm>
              </p:grpSpPr>
              <p:sp>
                <p:nvSpPr>
                  <p:cNvPr id="50555" name="AutoShape 228"/>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56" name="Rectangle 229"/>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51" name="Group 230"/>
                <p:cNvGrpSpPr>
                  <a:grpSpLocks/>
                </p:cNvGrpSpPr>
                <p:nvPr/>
              </p:nvGrpSpPr>
              <p:grpSpPr bwMode="auto">
                <a:xfrm>
                  <a:off x="3359" y="2991"/>
                  <a:ext cx="97" cy="78"/>
                  <a:chOff x="5184" y="1344"/>
                  <a:chExt cx="242" cy="252"/>
                </a:xfrm>
              </p:grpSpPr>
              <p:sp>
                <p:nvSpPr>
                  <p:cNvPr id="50553" name="AutoShape 231"/>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54" name="Rectangle 232"/>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552" name="AutoShape 233"/>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grpSp>
          <p:nvGrpSpPr>
            <p:cNvPr id="50245" name="Group 234"/>
            <p:cNvGrpSpPr>
              <a:grpSpLocks/>
            </p:cNvGrpSpPr>
            <p:nvPr/>
          </p:nvGrpSpPr>
          <p:grpSpPr bwMode="auto">
            <a:xfrm>
              <a:off x="3745" y="3412"/>
              <a:ext cx="385" cy="389"/>
              <a:chOff x="3071" y="2784"/>
              <a:chExt cx="385" cy="389"/>
            </a:xfrm>
          </p:grpSpPr>
          <p:grpSp>
            <p:nvGrpSpPr>
              <p:cNvPr id="50515" name="Group 235"/>
              <p:cNvGrpSpPr>
                <a:grpSpLocks/>
              </p:cNvGrpSpPr>
              <p:nvPr/>
            </p:nvGrpSpPr>
            <p:grpSpPr bwMode="auto">
              <a:xfrm>
                <a:off x="3359" y="2784"/>
                <a:ext cx="97" cy="389"/>
                <a:chOff x="3359" y="2784"/>
                <a:chExt cx="97" cy="389"/>
              </a:xfrm>
            </p:grpSpPr>
            <p:grpSp>
              <p:nvGrpSpPr>
                <p:cNvPr id="50538" name="Group 236"/>
                <p:cNvGrpSpPr>
                  <a:grpSpLocks/>
                </p:cNvGrpSpPr>
                <p:nvPr/>
              </p:nvGrpSpPr>
              <p:grpSpPr bwMode="auto">
                <a:xfrm>
                  <a:off x="3359" y="2784"/>
                  <a:ext cx="97" cy="78"/>
                  <a:chOff x="5184" y="1344"/>
                  <a:chExt cx="242" cy="252"/>
                </a:xfrm>
              </p:grpSpPr>
              <p:sp>
                <p:nvSpPr>
                  <p:cNvPr id="50544" name="AutoShape 237"/>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45" name="Rectangle 238"/>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39" name="Group 239"/>
                <p:cNvGrpSpPr>
                  <a:grpSpLocks/>
                </p:cNvGrpSpPr>
                <p:nvPr/>
              </p:nvGrpSpPr>
              <p:grpSpPr bwMode="auto">
                <a:xfrm>
                  <a:off x="3359" y="2888"/>
                  <a:ext cx="97" cy="78"/>
                  <a:chOff x="5184" y="1344"/>
                  <a:chExt cx="242" cy="252"/>
                </a:xfrm>
              </p:grpSpPr>
              <p:sp>
                <p:nvSpPr>
                  <p:cNvPr id="50542" name="AutoShape 240"/>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43" name="Rectangle 241"/>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540" name="AutoShape 242"/>
                <p:cNvSpPr>
                  <a:spLocks noChangeArrowheads="1"/>
                </p:cNvSpPr>
                <p:nvPr/>
              </p:nvSpPr>
              <p:spPr bwMode="auto">
                <a:xfrm>
                  <a:off x="3359" y="2991"/>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41" name="AutoShape 243"/>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516" name="Group 244"/>
              <p:cNvGrpSpPr>
                <a:grpSpLocks/>
              </p:cNvGrpSpPr>
              <p:nvPr/>
            </p:nvGrpSpPr>
            <p:grpSpPr bwMode="auto">
              <a:xfrm>
                <a:off x="3216" y="2784"/>
                <a:ext cx="97" cy="389"/>
                <a:chOff x="3359" y="2784"/>
                <a:chExt cx="97" cy="389"/>
              </a:xfrm>
            </p:grpSpPr>
            <p:grpSp>
              <p:nvGrpSpPr>
                <p:cNvPr id="50528" name="Group 245"/>
                <p:cNvGrpSpPr>
                  <a:grpSpLocks/>
                </p:cNvGrpSpPr>
                <p:nvPr/>
              </p:nvGrpSpPr>
              <p:grpSpPr bwMode="auto">
                <a:xfrm>
                  <a:off x="3359" y="2784"/>
                  <a:ext cx="97" cy="78"/>
                  <a:chOff x="5184" y="1344"/>
                  <a:chExt cx="242" cy="252"/>
                </a:xfrm>
              </p:grpSpPr>
              <p:sp>
                <p:nvSpPr>
                  <p:cNvPr id="50536" name="AutoShape 246"/>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37" name="Rectangle 247"/>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29" name="Group 248"/>
                <p:cNvGrpSpPr>
                  <a:grpSpLocks/>
                </p:cNvGrpSpPr>
                <p:nvPr/>
              </p:nvGrpSpPr>
              <p:grpSpPr bwMode="auto">
                <a:xfrm>
                  <a:off x="3359" y="2888"/>
                  <a:ext cx="97" cy="78"/>
                  <a:chOff x="5184" y="1344"/>
                  <a:chExt cx="242" cy="252"/>
                </a:xfrm>
              </p:grpSpPr>
              <p:sp>
                <p:nvSpPr>
                  <p:cNvPr id="50534" name="AutoShape 249"/>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35" name="Rectangle 250"/>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30" name="Group 251"/>
                <p:cNvGrpSpPr>
                  <a:grpSpLocks/>
                </p:cNvGrpSpPr>
                <p:nvPr/>
              </p:nvGrpSpPr>
              <p:grpSpPr bwMode="auto">
                <a:xfrm>
                  <a:off x="3359" y="2991"/>
                  <a:ext cx="97" cy="78"/>
                  <a:chOff x="5184" y="1344"/>
                  <a:chExt cx="242" cy="252"/>
                </a:xfrm>
              </p:grpSpPr>
              <p:sp>
                <p:nvSpPr>
                  <p:cNvPr id="50532" name="AutoShape 252"/>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33" name="Rectangle 253"/>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531" name="AutoShape 254"/>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517" name="Group 255"/>
              <p:cNvGrpSpPr>
                <a:grpSpLocks/>
              </p:cNvGrpSpPr>
              <p:nvPr/>
            </p:nvGrpSpPr>
            <p:grpSpPr bwMode="auto">
              <a:xfrm>
                <a:off x="3071" y="2784"/>
                <a:ext cx="97" cy="389"/>
                <a:chOff x="3359" y="2784"/>
                <a:chExt cx="97" cy="389"/>
              </a:xfrm>
            </p:grpSpPr>
            <p:grpSp>
              <p:nvGrpSpPr>
                <p:cNvPr id="50518" name="Group 256"/>
                <p:cNvGrpSpPr>
                  <a:grpSpLocks/>
                </p:cNvGrpSpPr>
                <p:nvPr/>
              </p:nvGrpSpPr>
              <p:grpSpPr bwMode="auto">
                <a:xfrm>
                  <a:off x="3359" y="2784"/>
                  <a:ext cx="97" cy="78"/>
                  <a:chOff x="5184" y="1344"/>
                  <a:chExt cx="242" cy="252"/>
                </a:xfrm>
              </p:grpSpPr>
              <p:sp>
                <p:nvSpPr>
                  <p:cNvPr id="50526" name="AutoShape 257"/>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27" name="Rectangle 258"/>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19" name="Group 259"/>
                <p:cNvGrpSpPr>
                  <a:grpSpLocks/>
                </p:cNvGrpSpPr>
                <p:nvPr/>
              </p:nvGrpSpPr>
              <p:grpSpPr bwMode="auto">
                <a:xfrm>
                  <a:off x="3359" y="2888"/>
                  <a:ext cx="97" cy="78"/>
                  <a:chOff x="5184" y="1344"/>
                  <a:chExt cx="242" cy="252"/>
                </a:xfrm>
              </p:grpSpPr>
              <p:sp>
                <p:nvSpPr>
                  <p:cNvPr id="50524" name="AutoShape 260"/>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25" name="Rectangle 261"/>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20" name="Group 262"/>
                <p:cNvGrpSpPr>
                  <a:grpSpLocks/>
                </p:cNvGrpSpPr>
                <p:nvPr/>
              </p:nvGrpSpPr>
              <p:grpSpPr bwMode="auto">
                <a:xfrm>
                  <a:off x="3359" y="2991"/>
                  <a:ext cx="97" cy="78"/>
                  <a:chOff x="5184" y="1344"/>
                  <a:chExt cx="242" cy="252"/>
                </a:xfrm>
              </p:grpSpPr>
              <p:sp>
                <p:nvSpPr>
                  <p:cNvPr id="50522" name="AutoShape 263"/>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23" name="Rectangle 264"/>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521" name="AutoShape 265"/>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grpSp>
          <p:nvGrpSpPr>
            <p:cNvPr id="50246" name="Group 266"/>
            <p:cNvGrpSpPr>
              <a:grpSpLocks/>
            </p:cNvGrpSpPr>
            <p:nvPr/>
          </p:nvGrpSpPr>
          <p:grpSpPr bwMode="auto">
            <a:xfrm>
              <a:off x="4272" y="2937"/>
              <a:ext cx="385" cy="389"/>
              <a:chOff x="3071" y="2784"/>
              <a:chExt cx="385" cy="389"/>
            </a:xfrm>
          </p:grpSpPr>
          <p:grpSp>
            <p:nvGrpSpPr>
              <p:cNvPr id="50484" name="Group 267"/>
              <p:cNvGrpSpPr>
                <a:grpSpLocks/>
              </p:cNvGrpSpPr>
              <p:nvPr/>
            </p:nvGrpSpPr>
            <p:grpSpPr bwMode="auto">
              <a:xfrm>
                <a:off x="3359" y="2784"/>
                <a:ext cx="97" cy="389"/>
                <a:chOff x="3359" y="2784"/>
                <a:chExt cx="97" cy="389"/>
              </a:xfrm>
            </p:grpSpPr>
            <p:grpSp>
              <p:nvGrpSpPr>
                <p:cNvPr id="50507" name="Group 268"/>
                <p:cNvGrpSpPr>
                  <a:grpSpLocks/>
                </p:cNvGrpSpPr>
                <p:nvPr/>
              </p:nvGrpSpPr>
              <p:grpSpPr bwMode="auto">
                <a:xfrm>
                  <a:off x="3359" y="2784"/>
                  <a:ext cx="97" cy="78"/>
                  <a:chOff x="5184" y="1344"/>
                  <a:chExt cx="242" cy="252"/>
                </a:xfrm>
              </p:grpSpPr>
              <p:sp>
                <p:nvSpPr>
                  <p:cNvPr id="50513" name="AutoShape 269"/>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14" name="Rectangle 270"/>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508" name="Group 271"/>
                <p:cNvGrpSpPr>
                  <a:grpSpLocks/>
                </p:cNvGrpSpPr>
                <p:nvPr/>
              </p:nvGrpSpPr>
              <p:grpSpPr bwMode="auto">
                <a:xfrm>
                  <a:off x="3359" y="2888"/>
                  <a:ext cx="97" cy="78"/>
                  <a:chOff x="5184" y="1344"/>
                  <a:chExt cx="242" cy="252"/>
                </a:xfrm>
              </p:grpSpPr>
              <p:sp>
                <p:nvSpPr>
                  <p:cNvPr id="50511" name="AutoShape 272"/>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12" name="Rectangle 273"/>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509" name="AutoShape 274"/>
                <p:cNvSpPr>
                  <a:spLocks noChangeArrowheads="1"/>
                </p:cNvSpPr>
                <p:nvPr/>
              </p:nvSpPr>
              <p:spPr bwMode="auto">
                <a:xfrm>
                  <a:off x="3359" y="2991"/>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10" name="AutoShape 275"/>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485" name="Group 276"/>
              <p:cNvGrpSpPr>
                <a:grpSpLocks/>
              </p:cNvGrpSpPr>
              <p:nvPr/>
            </p:nvGrpSpPr>
            <p:grpSpPr bwMode="auto">
              <a:xfrm>
                <a:off x="3216" y="2784"/>
                <a:ext cx="97" cy="389"/>
                <a:chOff x="3359" y="2784"/>
                <a:chExt cx="97" cy="389"/>
              </a:xfrm>
            </p:grpSpPr>
            <p:grpSp>
              <p:nvGrpSpPr>
                <p:cNvPr id="50497" name="Group 277"/>
                <p:cNvGrpSpPr>
                  <a:grpSpLocks/>
                </p:cNvGrpSpPr>
                <p:nvPr/>
              </p:nvGrpSpPr>
              <p:grpSpPr bwMode="auto">
                <a:xfrm>
                  <a:off x="3359" y="2784"/>
                  <a:ext cx="97" cy="78"/>
                  <a:chOff x="5184" y="1344"/>
                  <a:chExt cx="242" cy="252"/>
                </a:xfrm>
              </p:grpSpPr>
              <p:sp>
                <p:nvSpPr>
                  <p:cNvPr id="50505" name="AutoShape 278"/>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06" name="Rectangle 279"/>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98" name="Group 280"/>
                <p:cNvGrpSpPr>
                  <a:grpSpLocks/>
                </p:cNvGrpSpPr>
                <p:nvPr/>
              </p:nvGrpSpPr>
              <p:grpSpPr bwMode="auto">
                <a:xfrm>
                  <a:off x="3359" y="2888"/>
                  <a:ext cx="97" cy="78"/>
                  <a:chOff x="5184" y="1344"/>
                  <a:chExt cx="242" cy="252"/>
                </a:xfrm>
              </p:grpSpPr>
              <p:sp>
                <p:nvSpPr>
                  <p:cNvPr id="50503" name="AutoShape 281"/>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04" name="Rectangle 282"/>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99" name="Group 283"/>
                <p:cNvGrpSpPr>
                  <a:grpSpLocks/>
                </p:cNvGrpSpPr>
                <p:nvPr/>
              </p:nvGrpSpPr>
              <p:grpSpPr bwMode="auto">
                <a:xfrm>
                  <a:off x="3359" y="2991"/>
                  <a:ext cx="97" cy="78"/>
                  <a:chOff x="5184" y="1344"/>
                  <a:chExt cx="242" cy="252"/>
                </a:xfrm>
              </p:grpSpPr>
              <p:sp>
                <p:nvSpPr>
                  <p:cNvPr id="50501" name="AutoShape 284"/>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502" name="Rectangle 285"/>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500" name="AutoShape 286"/>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486" name="Group 287"/>
              <p:cNvGrpSpPr>
                <a:grpSpLocks/>
              </p:cNvGrpSpPr>
              <p:nvPr/>
            </p:nvGrpSpPr>
            <p:grpSpPr bwMode="auto">
              <a:xfrm>
                <a:off x="3071" y="2784"/>
                <a:ext cx="97" cy="389"/>
                <a:chOff x="3359" y="2784"/>
                <a:chExt cx="97" cy="389"/>
              </a:xfrm>
            </p:grpSpPr>
            <p:grpSp>
              <p:nvGrpSpPr>
                <p:cNvPr id="50487" name="Group 288"/>
                <p:cNvGrpSpPr>
                  <a:grpSpLocks/>
                </p:cNvGrpSpPr>
                <p:nvPr/>
              </p:nvGrpSpPr>
              <p:grpSpPr bwMode="auto">
                <a:xfrm>
                  <a:off x="3359" y="2784"/>
                  <a:ext cx="97" cy="78"/>
                  <a:chOff x="5184" y="1344"/>
                  <a:chExt cx="242" cy="252"/>
                </a:xfrm>
              </p:grpSpPr>
              <p:sp>
                <p:nvSpPr>
                  <p:cNvPr id="50495" name="AutoShape 289"/>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96" name="Rectangle 290"/>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88" name="Group 291"/>
                <p:cNvGrpSpPr>
                  <a:grpSpLocks/>
                </p:cNvGrpSpPr>
                <p:nvPr/>
              </p:nvGrpSpPr>
              <p:grpSpPr bwMode="auto">
                <a:xfrm>
                  <a:off x="3359" y="2888"/>
                  <a:ext cx="97" cy="78"/>
                  <a:chOff x="5184" y="1344"/>
                  <a:chExt cx="242" cy="252"/>
                </a:xfrm>
              </p:grpSpPr>
              <p:sp>
                <p:nvSpPr>
                  <p:cNvPr id="50493" name="AutoShape 292"/>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94" name="Rectangle 293"/>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89" name="Group 294"/>
                <p:cNvGrpSpPr>
                  <a:grpSpLocks/>
                </p:cNvGrpSpPr>
                <p:nvPr/>
              </p:nvGrpSpPr>
              <p:grpSpPr bwMode="auto">
                <a:xfrm>
                  <a:off x="3359" y="2991"/>
                  <a:ext cx="97" cy="78"/>
                  <a:chOff x="5184" y="1344"/>
                  <a:chExt cx="242" cy="252"/>
                </a:xfrm>
              </p:grpSpPr>
              <p:sp>
                <p:nvSpPr>
                  <p:cNvPr id="50491" name="AutoShape 295"/>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92" name="Rectangle 296"/>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490" name="AutoShape 297"/>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grpSp>
          <p:nvGrpSpPr>
            <p:cNvPr id="50247" name="Group 298"/>
            <p:cNvGrpSpPr>
              <a:grpSpLocks/>
            </p:cNvGrpSpPr>
            <p:nvPr/>
          </p:nvGrpSpPr>
          <p:grpSpPr bwMode="auto">
            <a:xfrm>
              <a:off x="4273" y="3412"/>
              <a:ext cx="385" cy="389"/>
              <a:chOff x="3071" y="2784"/>
              <a:chExt cx="385" cy="389"/>
            </a:xfrm>
          </p:grpSpPr>
          <p:grpSp>
            <p:nvGrpSpPr>
              <p:cNvPr id="50453" name="Group 299"/>
              <p:cNvGrpSpPr>
                <a:grpSpLocks/>
              </p:cNvGrpSpPr>
              <p:nvPr/>
            </p:nvGrpSpPr>
            <p:grpSpPr bwMode="auto">
              <a:xfrm>
                <a:off x="3359" y="2784"/>
                <a:ext cx="97" cy="389"/>
                <a:chOff x="3359" y="2784"/>
                <a:chExt cx="97" cy="389"/>
              </a:xfrm>
            </p:grpSpPr>
            <p:grpSp>
              <p:nvGrpSpPr>
                <p:cNvPr id="50476" name="Group 300"/>
                <p:cNvGrpSpPr>
                  <a:grpSpLocks/>
                </p:cNvGrpSpPr>
                <p:nvPr/>
              </p:nvGrpSpPr>
              <p:grpSpPr bwMode="auto">
                <a:xfrm>
                  <a:off x="3359" y="2784"/>
                  <a:ext cx="97" cy="78"/>
                  <a:chOff x="5184" y="1344"/>
                  <a:chExt cx="242" cy="252"/>
                </a:xfrm>
              </p:grpSpPr>
              <p:sp>
                <p:nvSpPr>
                  <p:cNvPr id="50482" name="AutoShape 301"/>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83" name="Rectangle 302"/>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77" name="Group 303"/>
                <p:cNvGrpSpPr>
                  <a:grpSpLocks/>
                </p:cNvGrpSpPr>
                <p:nvPr/>
              </p:nvGrpSpPr>
              <p:grpSpPr bwMode="auto">
                <a:xfrm>
                  <a:off x="3359" y="2888"/>
                  <a:ext cx="97" cy="78"/>
                  <a:chOff x="5184" y="1344"/>
                  <a:chExt cx="242" cy="252"/>
                </a:xfrm>
              </p:grpSpPr>
              <p:sp>
                <p:nvSpPr>
                  <p:cNvPr id="50480" name="AutoShape 304"/>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81" name="Rectangle 305"/>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478" name="AutoShape 306"/>
                <p:cNvSpPr>
                  <a:spLocks noChangeArrowheads="1"/>
                </p:cNvSpPr>
                <p:nvPr/>
              </p:nvSpPr>
              <p:spPr bwMode="auto">
                <a:xfrm>
                  <a:off x="3359" y="2991"/>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79" name="AutoShape 307"/>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454" name="Group 308"/>
              <p:cNvGrpSpPr>
                <a:grpSpLocks/>
              </p:cNvGrpSpPr>
              <p:nvPr/>
            </p:nvGrpSpPr>
            <p:grpSpPr bwMode="auto">
              <a:xfrm>
                <a:off x="3216" y="2784"/>
                <a:ext cx="97" cy="389"/>
                <a:chOff x="3359" y="2784"/>
                <a:chExt cx="97" cy="389"/>
              </a:xfrm>
            </p:grpSpPr>
            <p:grpSp>
              <p:nvGrpSpPr>
                <p:cNvPr id="50466" name="Group 309"/>
                <p:cNvGrpSpPr>
                  <a:grpSpLocks/>
                </p:cNvGrpSpPr>
                <p:nvPr/>
              </p:nvGrpSpPr>
              <p:grpSpPr bwMode="auto">
                <a:xfrm>
                  <a:off x="3359" y="2784"/>
                  <a:ext cx="97" cy="78"/>
                  <a:chOff x="5184" y="1344"/>
                  <a:chExt cx="242" cy="252"/>
                </a:xfrm>
              </p:grpSpPr>
              <p:sp>
                <p:nvSpPr>
                  <p:cNvPr id="50474" name="AutoShape 310"/>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75" name="Rectangle 311"/>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67" name="Group 312"/>
                <p:cNvGrpSpPr>
                  <a:grpSpLocks/>
                </p:cNvGrpSpPr>
                <p:nvPr/>
              </p:nvGrpSpPr>
              <p:grpSpPr bwMode="auto">
                <a:xfrm>
                  <a:off x="3359" y="2888"/>
                  <a:ext cx="97" cy="78"/>
                  <a:chOff x="5184" y="1344"/>
                  <a:chExt cx="242" cy="252"/>
                </a:xfrm>
              </p:grpSpPr>
              <p:sp>
                <p:nvSpPr>
                  <p:cNvPr id="50472" name="AutoShape 313"/>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73" name="Rectangle 314"/>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68" name="Group 315"/>
                <p:cNvGrpSpPr>
                  <a:grpSpLocks/>
                </p:cNvGrpSpPr>
                <p:nvPr/>
              </p:nvGrpSpPr>
              <p:grpSpPr bwMode="auto">
                <a:xfrm>
                  <a:off x="3359" y="2991"/>
                  <a:ext cx="97" cy="78"/>
                  <a:chOff x="5184" y="1344"/>
                  <a:chExt cx="242" cy="252"/>
                </a:xfrm>
              </p:grpSpPr>
              <p:sp>
                <p:nvSpPr>
                  <p:cNvPr id="50470" name="AutoShape 316"/>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71" name="Rectangle 317"/>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469" name="AutoShape 318"/>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455" name="Group 319"/>
              <p:cNvGrpSpPr>
                <a:grpSpLocks/>
              </p:cNvGrpSpPr>
              <p:nvPr/>
            </p:nvGrpSpPr>
            <p:grpSpPr bwMode="auto">
              <a:xfrm>
                <a:off x="3071" y="2784"/>
                <a:ext cx="97" cy="389"/>
                <a:chOff x="3359" y="2784"/>
                <a:chExt cx="97" cy="389"/>
              </a:xfrm>
            </p:grpSpPr>
            <p:grpSp>
              <p:nvGrpSpPr>
                <p:cNvPr id="50456" name="Group 320"/>
                <p:cNvGrpSpPr>
                  <a:grpSpLocks/>
                </p:cNvGrpSpPr>
                <p:nvPr/>
              </p:nvGrpSpPr>
              <p:grpSpPr bwMode="auto">
                <a:xfrm>
                  <a:off x="3359" y="2784"/>
                  <a:ext cx="97" cy="78"/>
                  <a:chOff x="5184" y="1344"/>
                  <a:chExt cx="242" cy="252"/>
                </a:xfrm>
              </p:grpSpPr>
              <p:sp>
                <p:nvSpPr>
                  <p:cNvPr id="50464" name="AutoShape 321"/>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65" name="Rectangle 322"/>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57" name="Group 323"/>
                <p:cNvGrpSpPr>
                  <a:grpSpLocks/>
                </p:cNvGrpSpPr>
                <p:nvPr/>
              </p:nvGrpSpPr>
              <p:grpSpPr bwMode="auto">
                <a:xfrm>
                  <a:off x="3359" y="2888"/>
                  <a:ext cx="97" cy="78"/>
                  <a:chOff x="5184" y="1344"/>
                  <a:chExt cx="242" cy="252"/>
                </a:xfrm>
              </p:grpSpPr>
              <p:sp>
                <p:nvSpPr>
                  <p:cNvPr id="50462" name="AutoShape 324"/>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63" name="Rectangle 325"/>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58" name="Group 326"/>
                <p:cNvGrpSpPr>
                  <a:grpSpLocks/>
                </p:cNvGrpSpPr>
                <p:nvPr/>
              </p:nvGrpSpPr>
              <p:grpSpPr bwMode="auto">
                <a:xfrm>
                  <a:off x="3359" y="2991"/>
                  <a:ext cx="97" cy="78"/>
                  <a:chOff x="5184" y="1344"/>
                  <a:chExt cx="242" cy="252"/>
                </a:xfrm>
              </p:grpSpPr>
              <p:sp>
                <p:nvSpPr>
                  <p:cNvPr id="50460" name="AutoShape 327"/>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61" name="Rectangle 328"/>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459" name="AutoShape 329"/>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grpSp>
          <p:nvGrpSpPr>
            <p:cNvPr id="50248" name="Group 330"/>
            <p:cNvGrpSpPr>
              <a:grpSpLocks/>
            </p:cNvGrpSpPr>
            <p:nvPr/>
          </p:nvGrpSpPr>
          <p:grpSpPr bwMode="auto">
            <a:xfrm>
              <a:off x="4800" y="2937"/>
              <a:ext cx="385" cy="389"/>
              <a:chOff x="3071" y="2784"/>
              <a:chExt cx="385" cy="389"/>
            </a:xfrm>
          </p:grpSpPr>
          <p:grpSp>
            <p:nvGrpSpPr>
              <p:cNvPr id="50422" name="Group 331"/>
              <p:cNvGrpSpPr>
                <a:grpSpLocks/>
              </p:cNvGrpSpPr>
              <p:nvPr/>
            </p:nvGrpSpPr>
            <p:grpSpPr bwMode="auto">
              <a:xfrm>
                <a:off x="3359" y="2784"/>
                <a:ext cx="97" cy="389"/>
                <a:chOff x="3359" y="2784"/>
                <a:chExt cx="97" cy="389"/>
              </a:xfrm>
            </p:grpSpPr>
            <p:grpSp>
              <p:nvGrpSpPr>
                <p:cNvPr id="50445" name="Group 332"/>
                <p:cNvGrpSpPr>
                  <a:grpSpLocks/>
                </p:cNvGrpSpPr>
                <p:nvPr/>
              </p:nvGrpSpPr>
              <p:grpSpPr bwMode="auto">
                <a:xfrm>
                  <a:off x="3359" y="2784"/>
                  <a:ext cx="97" cy="78"/>
                  <a:chOff x="5184" y="1344"/>
                  <a:chExt cx="242" cy="252"/>
                </a:xfrm>
              </p:grpSpPr>
              <p:sp>
                <p:nvSpPr>
                  <p:cNvPr id="50451" name="AutoShape 333"/>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52" name="Rectangle 334"/>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46" name="Group 335"/>
                <p:cNvGrpSpPr>
                  <a:grpSpLocks/>
                </p:cNvGrpSpPr>
                <p:nvPr/>
              </p:nvGrpSpPr>
              <p:grpSpPr bwMode="auto">
                <a:xfrm>
                  <a:off x="3359" y="2888"/>
                  <a:ext cx="97" cy="78"/>
                  <a:chOff x="5184" y="1344"/>
                  <a:chExt cx="242" cy="252"/>
                </a:xfrm>
              </p:grpSpPr>
              <p:sp>
                <p:nvSpPr>
                  <p:cNvPr id="50449" name="AutoShape 336"/>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50" name="Rectangle 337"/>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447" name="AutoShape 338"/>
                <p:cNvSpPr>
                  <a:spLocks noChangeArrowheads="1"/>
                </p:cNvSpPr>
                <p:nvPr/>
              </p:nvSpPr>
              <p:spPr bwMode="auto">
                <a:xfrm>
                  <a:off x="3359" y="2991"/>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48" name="AutoShape 339"/>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423" name="Group 340"/>
              <p:cNvGrpSpPr>
                <a:grpSpLocks/>
              </p:cNvGrpSpPr>
              <p:nvPr/>
            </p:nvGrpSpPr>
            <p:grpSpPr bwMode="auto">
              <a:xfrm>
                <a:off x="3216" y="2784"/>
                <a:ext cx="97" cy="389"/>
                <a:chOff x="3359" y="2784"/>
                <a:chExt cx="97" cy="389"/>
              </a:xfrm>
            </p:grpSpPr>
            <p:grpSp>
              <p:nvGrpSpPr>
                <p:cNvPr id="50435" name="Group 341"/>
                <p:cNvGrpSpPr>
                  <a:grpSpLocks/>
                </p:cNvGrpSpPr>
                <p:nvPr/>
              </p:nvGrpSpPr>
              <p:grpSpPr bwMode="auto">
                <a:xfrm>
                  <a:off x="3359" y="2784"/>
                  <a:ext cx="97" cy="78"/>
                  <a:chOff x="5184" y="1344"/>
                  <a:chExt cx="242" cy="252"/>
                </a:xfrm>
              </p:grpSpPr>
              <p:sp>
                <p:nvSpPr>
                  <p:cNvPr id="50443" name="AutoShape 342"/>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44" name="Rectangle 343"/>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36" name="Group 344"/>
                <p:cNvGrpSpPr>
                  <a:grpSpLocks/>
                </p:cNvGrpSpPr>
                <p:nvPr/>
              </p:nvGrpSpPr>
              <p:grpSpPr bwMode="auto">
                <a:xfrm>
                  <a:off x="3359" y="2888"/>
                  <a:ext cx="97" cy="78"/>
                  <a:chOff x="5184" y="1344"/>
                  <a:chExt cx="242" cy="252"/>
                </a:xfrm>
              </p:grpSpPr>
              <p:sp>
                <p:nvSpPr>
                  <p:cNvPr id="50441" name="AutoShape 345"/>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42" name="Rectangle 346"/>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37" name="Group 347"/>
                <p:cNvGrpSpPr>
                  <a:grpSpLocks/>
                </p:cNvGrpSpPr>
                <p:nvPr/>
              </p:nvGrpSpPr>
              <p:grpSpPr bwMode="auto">
                <a:xfrm>
                  <a:off x="3359" y="2991"/>
                  <a:ext cx="97" cy="78"/>
                  <a:chOff x="5184" y="1344"/>
                  <a:chExt cx="242" cy="252"/>
                </a:xfrm>
              </p:grpSpPr>
              <p:sp>
                <p:nvSpPr>
                  <p:cNvPr id="50439" name="AutoShape 348"/>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40" name="Rectangle 349"/>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438" name="AutoShape 350"/>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424" name="Group 351"/>
              <p:cNvGrpSpPr>
                <a:grpSpLocks/>
              </p:cNvGrpSpPr>
              <p:nvPr/>
            </p:nvGrpSpPr>
            <p:grpSpPr bwMode="auto">
              <a:xfrm>
                <a:off x="3071" y="2784"/>
                <a:ext cx="97" cy="389"/>
                <a:chOff x="3359" y="2784"/>
                <a:chExt cx="97" cy="389"/>
              </a:xfrm>
            </p:grpSpPr>
            <p:grpSp>
              <p:nvGrpSpPr>
                <p:cNvPr id="50425" name="Group 352"/>
                <p:cNvGrpSpPr>
                  <a:grpSpLocks/>
                </p:cNvGrpSpPr>
                <p:nvPr/>
              </p:nvGrpSpPr>
              <p:grpSpPr bwMode="auto">
                <a:xfrm>
                  <a:off x="3359" y="2784"/>
                  <a:ext cx="97" cy="78"/>
                  <a:chOff x="5184" y="1344"/>
                  <a:chExt cx="242" cy="252"/>
                </a:xfrm>
              </p:grpSpPr>
              <p:sp>
                <p:nvSpPr>
                  <p:cNvPr id="50433" name="AutoShape 353"/>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34" name="Rectangle 354"/>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26" name="Group 355"/>
                <p:cNvGrpSpPr>
                  <a:grpSpLocks/>
                </p:cNvGrpSpPr>
                <p:nvPr/>
              </p:nvGrpSpPr>
              <p:grpSpPr bwMode="auto">
                <a:xfrm>
                  <a:off x="3359" y="2888"/>
                  <a:ext cx="97" cy="78"/>
                  <a:chOff x="5184" y="1344"/>
                  <a:chExt cx="242" cy="252"/>
                </a:xfrm>
              </p:grpSpPr>
              <p:sp>
                <p:nvSpPr>
                  <p:cNvPr id="50431" name="AutoShape 356"/>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32" name="Rectangle 357"/>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27" name="Group 358"/>
                <p:cNvGrpSpPr>
                  <a:grpSpLocks/>
                </p:cNvGrpSpPr>
                <p:nvPr/>
              </p:nvGrpSpPr>
              <p:grpSpPr bwMode="auto">
                <a:xfrm>
                  <a:off x="3359" y="2991"/>
                  <a:ext cx="97" cy="78"/>
                  <a:chOff x="5184" y="1344"/>
                  <a:chExt cx="242" cy="252"/>
                </a:xfrm>
              </p:grpSpPr>
              <p:sp>
                <p:nvSpPr>
                  <p:cNvPr id="50429" name="AutoShape 359"/>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30" name="Rectangle 360"/>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428" name="AutoShape 361"/>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grpSp>
          <p:nvGrpSpPr>
            <p:cNvPr id="50249" name="Group 362"/>
            <p:cNvGrpSpPr>
              <a:grpSpLocks/>
            </p:cNvGrpSpPr>
            <p:nvPr/>
          </p:nvGrpSpPr>
          <p:grpSpPr bwMode="auto">
            <a:xfrm>
              <a:off x="4801" y="3412"/>
              <a:ext cx="385" cy="389"/>
              <a:chOff x="3071" y="2784"/>
              <a:chExt cx="385" cy="389"/>
            </a:xfrm>
          </p:grpSpPr>
          <p:grpSp>
            <p:nvGrpSpPr>
              <p:cNvPr id="50391" name="Group 363"/>
              <p:cNvGrpSpPr>
                <a:grpSpLocks/>
              </p:cNvGrpSpPr>
              <p:nvPr/>
            </p:nvGrpSpPr>
            <p:grpSpPr bwMode="auto">
              <a:xfrm>
                <a:off x="3359" y="2784"/>
                <a:ext cx="97" cy="389"/>
                <a:chOff x="3359" y="2784"/>
                <a:chExt cx="97" cy="389"/>
              </a:xfrm>
            </p:grpSpPr>
            <p:grpSp>
              <p:nvGrpSpPr>
                <p:cNvPr id="50414" name="Group 364"/>
                <p:cNvGrpSpPr>
                  <a:grpSpLocks/>
                </p:cNvGrpSpPr>
                <p:nvPr/>
              </p:nvGrpSpPr>
              <p:grpSpPr bwMode="auto">
                <a:xfrm>
                  <a:off x="3359" y="2784"/>
                  <a:ext cx="97" cy="78"/>
                  <a:chOff x="5184" y="1344"/>
                  <a:chExt cx="242" cy="252"/>
                </a:xfrm>
              </p:grpSpPr>
              <p:sp>
                <p:nvSpPr>
                  <p:cNvPr id="50420" name="AutoShape 365"/>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21" name="Rectangle 366"/>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15" name="Group 367"/>
                <p:cNvGrpSpPr>
                  <a:grpSpLocks/>
                </p:cNvGrpSpPr>
                <p:nvPr/>
              </p:nvGrpSpPr>
              <p:grpSpPr bwMode="auto">
                <a:xfrm>
                  <a:off x="3359" y="2888"/>
                  <a:ext cx="97" cy="78"/>
                  <a:chOff x="5184" y="1344"/>
                  <a:chExt cx="242" cy="252"/>
                </a:xfrm>
              </p:grpSpPr>
              <p:sp>
                <p:nvSpPr>
                  <p:cNvPr id="50418" name="AutoShape 368"/>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19" name="Rectangle 369"/>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416" name="AutoShape 370"/>
                <p:cNvSpPr>
                  <a:spLocks noChangeArrowheads="1"/>
                </p:cNvSpPr>
                <p:nvPr/>
              </p:nvSpPr>
              <p:spPr bwMode="auto">
                <a:xfrm>
                  <a:off x="3359" y="2991"/>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17" name="AutoShape 371"/>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392" name="Group 372"/>
              <p:cNvGrpSpPr>
                <a:grpSpLocks/>
              </p:cNvGrpSpPr>
              <p:nvPr/>
            </p:nvGrpSpPr>
            <p:grpSpPr bwMode="auto">
              <a:xfrm>
                <a:off x="3216" y="2784"/>
                <a:ext cx="97" cy="389"/>
                <a:chOff x="3359" y="2784"/>
                <a:chExt cx="97" cy="389"/>
              </a:xfrm>
            </p:grpSpPr>
            <p:grpSp>
              <p:nvGrpSpPr>
                <p:cNvPr id="50404" name="Group 373"/>
                <p:cNvGrpSpPr>
                  <a:grpSpLocks/>
                </p:cNvGrpSpPr>
                <p:nvPr/>
              </p:nvGrpSpPr>
              <p:grpSpPr bwMode="auto">
                <a:xfrm>
                  <a:off x="3359" y="2784"/>
                  <a:ext cx="97" cy="78"/>
                  <a:chOff x="5184" y="1344"/>
                  <a:chExt cx="242" cy="252"/>
                </a:xfrm>
              </p:grpSpPr>
              <p:sp>
                <p:nvSpPr>
                  <p:cNvPr id="50412" name="AutoShape 374"/>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13" name="Rectangle 375"/>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05" name="Group 376"/>
                <p:cNvGrpSpPr>
                  <a:grpSpLocks/>
                </p:cNvGrpSpPr>
                <p:nvPr/>
              </p:nvGrpSpPr>
              <p:grpSpPr bwMode="auto">
                <a:xfrm>
                  <a:off x="3359" y="2888"/>
                  <a:ext cx="97" cy="78"/>
                  <a:chOff x="5184" y="1344"/>
                  <a:chExt cx="242" cy="252"/>
                </a:xfrm>
              </p:grpSpPr>
              <p:sp>
                <p:nvSpPr>
                  <p:cNvPr id="50410" name="AutoShape 377"/>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11" name="Rectangle 378"/>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406" name="Group 379"/>
                <p:cNvGrpSpPr>
                  <a:grpSpLocks/>
                </p:cNvGrpSpPr>
                <p:nvPr/>
              </p:nvGrpSpPr>
              <p:grpSpPr bwMode="auto">
                <a:xfrm>
                  <a:off x="3359" y="2991"/>
                  <a:ext cx="97" cy="78"/>
                  <a:chOff x="5184" y="1344"/>
                  <a:chExt cx="242" cy="252"/>
                </a:xfrm>
              </p:grpSpPr>
              <p:sp>
                <p:nvSpPr>
                  <p:cNvPr id="50408" name="AutoShape 380"/>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09" name="Rectangle 381"/>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407" name="AutoShape 382"/>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nvGrpSpPr>
              <p:cNvPr id="50393" name="Group 383"/>
              <p:cNvGrpSpPr>
                <a:grpSpLocks/>
              </p:cNvGrpSpPr>
              <p:nvPr/>
            </p:nvGrpSpPr>
            <p:grpSpPr bwMode="auto">
              <a:xfrm>
                <a:off x="3071" y="2784"/>
                <a:ext cx="97" cy="389"/>
                <a:chOff x="3359" y="2784"/>
                <a:chExt cx="97" cy="389"/>
              </a:xfrm>
            </p:grpSpPr>
            <p:grpSp>
              <p:nvGrpSpPr>
                <p:cNvPr id="50394" name="Group 384"/>
                <p:cNvGrpSpPr>
                  <a:grpSpLocks/>
                </p:cNvGrpSpPr>
                <p:nvPr/>
              </p:nvGrpSpPr>
              <p:grpSpPr bwMode="auto">
                <a:xfrm>
                  <a:off x="3359" y="2784"/>
                  <a:ext cx="97" cy="78"/>
                  <a:chOff x="5184" y="1344"/>
                  <a:chExt cx="242" cy="252"/>
                </a:xfrm>
              </p:grpSpPr>
              <p:sp>
                <p:nvSpPr>
                  <p:cNvPr id="50402" name="AutoShape 385"/>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03" name="Rectangle 386"/>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395" name="Group 387"/>
                <p:cNvGrpSpPr>
                  <a:grpSpLocks/>
                </p:cNvGrpSpPr>
                <p:nvPr/>
              </p:nvGrpSpPr>
              <p:grpSpPr bwMode="auto">
                <a:xfrm>
                  <a:off x="3359" y="2888"/>
                  <a:ext cx="97" cy="78"/>
                  <a:chOff x="5184" y="1344"/>
                  <a:chExt cx="242" cy="252"/>
                </a:xfrm>
              </p:grpSpPr>
              <p:sp>
                <p:nvSpPr>
                  <p:cNvPr id="50400" name="AutoShape 388"/>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401" name="Rectangle 389"/>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grpSp>
              <p:nvGrpSpPr>
                <p:cNvPr id="50396" name="Group 390"/>
                <p:cNvGrpSpPr>
                  <a:grpSpLocks/>
                </p:cNvGrpSpPr>
                <p:nvPr/>
              </p:nvGrpSpPr>
              <p:grpSpPr bwMode="auto">
                <a:xfrm>
                  <a:off x="3359" y="2991"/>
                  <a:ext cx="97" cy="78"/>
                  <a:chOff x="5184" y="1344"/>
                  <a:chExt cx="242" cy="252"/>
                </a:xfrm>
              </p:grpSpPr>
              <p:sp>
                <p:nvSpPr>
                  <p:cNvPr id="50398" name="AutoShape 391"/>
                  <p:cNvSpPr>
                    <a:spLocks noChangeArrowheads="1"/>
                  </p:cNvSpPr>
                  <p:nvPr/>
                </p:nvSpPr>
                <p:spPr bwMode="auto">
                  <a:xfrm>
                    <a:off x="5184" y="1344"/>
                    <a:ext cx="242" cy="252"/>
                  </a:xfrm>
                  <a:prstGeom prst="can">
                    <a:avLst>
                      <a:gd name="adj" fmla="val 26033"/>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399" name="Rectangle 392"/>
                  <p:cNvSpPr>
                    <a:spLocks noChangeArrowheads="1"/>
                  </p:cNvSpPr>
                  <p:nvPr/>
                </p:nvSpPr>
                <p:spPr bwMode="auto">
                  <a:xfrm flipH="1">
                    <a:off x="5313" y="1488"/>
                    <a:ext cx="63" cy="65"/>
                  </a:xfrm>
                  <a:prstGeom prst="rect">
                    <a:avLst/>
                  </a:prstGeom>
                  <a:solidFill>
                    <a:srgbClr val="FFFF00"/>
                  </a:solidFill>
                  <a:ln w="9525">
                    <a:noFill/>
                    <a:miter lim="800000"/>
                    <a:headEnd/>
                    <a:tailEnd/>
                  </a:ln>
                </p:spPr>
                <p:txBody>
                  <a:bodyPr wrap="none" anchor="ctr"/>
                  <a:lstStyle/>
                  <a:p>
                    <a:endParaRPr lang="en-US" sz="800">
                      <a:latin typeface="Futura Bk"/>
                    </a:endParaRPr>
                  </a:p>
                </p:txBody>
              </p:sp>
            </p:grpSp>
            <p:sp>
              <p:nvSpPr>
                <p:cNvPr id="50397" name="AutoShape 393"/>
                <p:cNvSpPr>
                  <a:spLocks noChangeArrowheads="1"/>
                </p:cNvSpPr>
                <p:nvPr/>
              </p:nvSpPr>
              <p:spPr bwMode="auto">
                <a:xfrm>
                  <a:off x="3359" y="3095"/>
                  <a:ext cx="97" cy="78"/>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grpSp>
        </p:grpSp>
        <p:sp>
          <p:nvSpPr>
            <p:cNvPr id="50250" name="AutoShape 394"/>
            <p:cNvSpPr>
              <a:spLocks noChangeArrowheads="1"/>
            </p:cNvSpPr>
            <p:nvPr/>
          </p:nvSpPr>
          <p:spPr bwMode="auto">
            <a:xfrm>
              <a:off x="350" y="3150"/>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51" name="AutoShape 395"/>
            <p:cNvSpPr>
              <a:spLocks noChangeArrowheads="1"/>
            </p:cNvSpPr>
            <p:nvPr/>
          </p:nvSpPr>
          <p:spPr bwMode="auto">
            <a:xfrm>
              <a:off x="2307" y="3558"/>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52" name="AutoShape 396"/>
            <p:cNvSpPr>
              <a:spLocks noChangeArrowheads="1"/>
            </p:cNvSpPr>
            <p:nvPr/>
          </p:nvSpPr>
          <p:spPr bwMode="auto">
            <a:xfrm>
              <a:off x="351" y="3020"/>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53" name="AutoShape 397"/>
            <p:cNvSpPr>
              <a:spLocks noChangeArrowheads="1"/>
            </p:cNvSpPr>
            <p:nvPr/>
          </p:nvSpPr>
          <p:spPr bwMode="auto">
            <a:xfrm>
              <a:off x="354" y="3057"/>
              <a:ext cx="97" cy="49"/>
            </a:xfrm>
            <a:prstGeom prst="can">
              <a:avLst>
                <a:gd name="adj" fmla="val 25000"/>
              </a:avLst>
            </a:prstGeom>
            <a:solidFill>
              <a:srgbClr val="FFCC00"/>
            </a:solidFill>
            <a:ln w="9525">
              <a:solidFill>
                <a:schemeClr val="tx2"/>
              </a:solidFill>
              <a:round/>
              <a:headEnd/>
              <a:tailEnd/>
            </a:ln>
          </p:spPr>
          <p:txBody>
            <a:bodyPr wrap="none" anchor="ctr"/>
            <a:lstStyle/>
            <a:p>
              <a:pPr algn="ctr"/>
              <a:endParaRPr lang="en-US">
                <a:latin typeface="Futura Bk"/>
              </a:endParaRPr>
            </a:p>
          </p:txBody>
        </p:sp>
        <p:sp>
          <p:nvSpPr>
            <p:cNvPr id="50254" name="AutoShape 398"/>
            <p:cNvSpPr>
              <a:spLocks noChangeArrowheads="1"/>
            </p:cNvSpPr>
            <p:nvPr/>
          </p:nvSpPr>
          <p:spPr bwMode="auto">
            <a:xfrm>
              <a:off x="2303" y="3712"/>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55" name="AutoShape 399"/>
            <p:cNvSpPr>
              <a:spLocks noChangeArrowheads="1"/>
            </p:cNvSpPr>
            <p:nvPr/>
          </p:nvSpPr>
          <p:spPr bwMode="auto">
            <a:xfrm>
              <a:off x="2306" y="3749"/>
              <a:ext cx="97" cy="49"/>
            </a:xfrm>
            <a:prstGeom prst="can">
              <a:avLst>
                <a:gd name="adj" fmla="val 25000"/>
              </a:avLst>
            </a:prstGeom>
            <a:solidFill>
              <a:srgbClr val="FFCC00"/>
            </a:solidFill>
            <a:ln w="9525">
              <a:solidFill>
                <a:schemeClr val="tx2"/>
              </a:solidFill>
              <a:round/>
              <a:headEnd/>
              <a:tailEnd/>
            </a:ln>
          </p:spPr>
          <p:txBody>
            <a:bodyPr wrap="none" anchor="ctr"/>
            <a:lstStyle/>
            <a:p>
              <a:pPr algn="ctr"/>
              <a:endParaRPr lang="en-US">
                <a:latin typeface="Futura Bk"/>
              </a:endParaRPr>
            </a:p>
          </p:txBody>
        </p:sp>
        <p:sp>
          <p:nvSpPr>
            <p:cNvPr id="50256" name="AutoShape 400"/>
            <p:cNvSpPr>
              <a:spLocks noChangeArrowheads="1"/>
            </p:cNvSpPr>
            <p:nvPr/>
          </p:nvSpPr>
          <p:spPr bwMode="auto">
            <a:xfrm>
              <a:off x="2304" y="3561"/>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57" name="AutoShape 401"/>
            <p:cNvSpPr>
              <a:spLocks noChangeArrowheads="1"/>
            </p:cNvSpPr>
            <p:nvPr/>
          </p:nvSpPr>
          <p:spPr bwMode="auto">
            <a:xfrm>
              <a:off x="2307" y="3598"/>
              <a:ext cx="97" cy="49"/>
            </a:xfrm>
            <a:prstGeom prst="can">
              <a:avLst>
                <a:gd name="adj" fmla="val 25000"/>
              </a:avLst>
            </a:prstGeom>
            <a:solidFill>
              <a:srgbClr val="FFCC00"/>
            </a:solidFill>
            <a:ln w="9525">
              <a:solidFill>
                <a:schemeClr val="tx2"/>
              </a:solidFill>
              <a:round/>
              <a:headEnd/>
              <a:tailEnd/>
            </a:ln>
          </p:spPr>
          <p:txBody>
            <a:bodyPr wrap="none" anchor="ctr"/>
            <a:lstStyle/>
            <a:p>
              <a:pPr algn="ctr"/>
              <a:endParaRPr lang="en-US">
                <a:latin typeface="Futura Bk"/>
              </a:endParaRPr>
            </a:p>
          </p:txBody>
        </p:sp>
        <p:sp>
          <p:nvSpPr>
            <p:cNvPr id="50258" name="AutoShape 402"/>
            <p:cNvSpPr>
              <a:spLocks noChangeArrowheads="1"/>
            </p:cNvSpPr>
            <p:nvPr/>
          </p:nvSpPr>
          <p:spPr bwMode="auto">
            <a:xfrm>
              <a:off x="342" y="3156"/>
              <a:ext cx="103" cy="87"/>
            </a:xfrm>
            <a:prstGeom prst="can">
              <a:avLst>
                <a:gd name="adj" fmla="val 25000"/>
              </a:avLst>
            </a:prstGeom>
            <a:solidFill>
              <a:srgbClr val="969696"/>
            </a:solidFill>
            <a:ln w="9525">
              <a:solidFill>
                <a:schemeClr val="tx2"/>
              </a:solidFill>
              <a:round/>
              <a:headEnd/>
              <a:tailEnd/>
            </a:ln>
          </p:spPr>
          <p:txBody>
            <a:bodyPr wrap="none" anchor="ctr"/>
            <a:lstStyle/>
            <a:p>
              <a:pPr algn="ctr"/>
              <a:endParaRPr lang="en-US">
                <a:latin typeface="Futura Bk"/>
              </a:endParaRPr>
            </a:p>
          </p:txBody>
        </p:sp>
        <p:sp>
          <p:nvSpPr>
            <p:cNvPr id="50259" name="AutoShape 403"/>
            <p:cNvSpPr>
              <a:spLocks noChangeArrowheads="1"/>
            </p:cNvSpPr>
            <p:nvPr/>
          </p:nvSpPr>
          <p:spPr bwMode="auto">
            <a:xfrm>
              <a:off x="345" y="3193"/>
              <a:ext cx="97" cy="49"/>
            </a:xfrm>
            <a:prstGeom prst="can">
              <a:avLst>
                <a:gd name="adj" fmla="val 25000"/>
              </a:avLst>
            </a:prstGeom>
            <a:solidFill>
              <a:srgbClr val="FFCC00"/>
            </a:solidFill>
            <a:ln w="9525">
              <a:solidFill>
                <a:schemeClr val="tx2"/>
              </a:solidFill>
              <a:round/>
              <a:headEnd/>
              <a:tailEnd/>
            </a:ln>
          </p:spPr>
          <p:txBody>
            <a:bodyPr wrap="none" anchor="ctr"/>
            <a:lstStyle/>
            <a:p>
              <a:pPr algn="ctr"/>
              <a:endParaRPr lang="en-US">
                <a:latin typeface="Futura Bk"/>
              </a:endParaRPr>
            </a:p>
          </p:txBody>
        </p:sp>
        <p:grpSp>
          <p:nvGrpSpPr>
            <p:cNvPr id="50260" name="Group 404"/>
            <p:cNvGrpSpPr>
              <a:grpSpLocks/>
            </p:cNvGrpSpPr>
            <p:nvPr/>
          </p:nvGrpSpPr>
          <p:grpSpPr bwMode="auto">
            <a:xfrm>
              <a:off x="918" y="2646"/>
              <a:ext cx="399" cy="237"/>
              <a:chOff x="912" y="1872"/>
              <a:chExt cx="528" cy="528"/>
            </a:xfrm>
          </p:grpSpPr>
          <p:sp>
            <p:nvSpPr>
              <p:cNvPr id="50382" name="Rectangle 405"/>
              <p:cNvSpPr>
                <a:spLocks noChangeArrowheads="1"/>
              </p:cNvSpPr>
              <p:nvPr/>
            </p:nvSpPr>
            <p:spPr bwMode="auto">
              <a:xfrm>
                <a:off x="912" y="1872"/>
                <a:ext cx="528" cy="384"/>
              </a:xfrm>
              <a:prstGeom prst="rect">
                <a:avLst/>
              </a:prstGeom>
              <a:solidFill>
                <a:srgbClr val="FFD911">
                  <a:alpha val="50195"/>
                </a:srgbClr>
              </a:solidFill>
              <a:ln w="12700">
                <a:solidFill>
                  <a:srgbClr val="FFD911"/>
                </a:solidFill>
                <a:miter lim="800000"/>
                <a:headEnd/>
                <a:tailEnd/>
              </a:ln>
            </p:spPr>
            <p:txBody>
              <a:bodyPr anchor="ctr"/>
              <a:lstStyle/>
              <a:p>
                <a:pPr algn="ctr"/>
                <a:endParaRPr lang="ko-KR" altLang="en-US" sz="900">
                  <a:latin typeface="Futura Bk"/>
                  <a:ea typeface="굴림" charset="-127"/>
                </a:endParaRPr>
              </a:p>
            </p:txBody>
          </p:sp>
          <p:sp>
            <p:nvSpPr>
              <p:cNvPr id="50383" name="Line 406"/>
              <p:cNvSpPr>
                <a:spLocks noChangeShapeType="1"/>
              </p:cNvSpPr>
              <p:nvPr/>
            </p:nvSpPr>
            <p:spPr bwMode="auto">
              <a:xfrm>
                <a:off x="1008" y="2160"/>
                <a:ext cx="0" cy="240"/>
              </a:xfrm>
              <a:prstGeom prst="line">
                <a:avLst/>
              </a:prstGeom>
              <a:noFill/>
              <a:ln w="12700">
                <a:solidFill>
                  <a:srgbClr val="FFD911"/>
                </a:solidFill>
                <a:round/>
                <a:headEnd/>
                <a:tailEnd/>
              </a:ln>
            </p:spPr>
            <p:txBody>
              <a:bodyPr wrap="none">
                <a:spAutoFit/>
              </a:bodyPr>
              <a:lstStyle/>
              <a:p>
                <a:endParaRPr lang="en-US"/>
              </a:p>
            </p:txBody>
          </p:sp>
          <p:sp>
            <p:nvSpPr>
              <p:cNvPr id="50384" name="Line 407"/>
              <p:cNvSpPr>
                <a:spLocks noChangeShapeType="1"/>
              </p:cNvSpPr>
              <p:nvPr/>
            </p:nvSpPr>
            <p:spPr bwMode="auto">
              <a:xfrm>
                <a:off x="1056" y="2160"/>
                <a:ext cx="0" cy="240"/>
              </a:xfrm>
              <a:prstGeom prst="line">
                <a:avLst/>
              </a:prstGeom>
              <a:noFill/>
              <a:ln w="12700">
                <a:solidFill>
                  <a:srgbClr val="FFD911"/>
                </a:solidFill>
                <a:round/>
                <a:headEnd/>
                <a:tailEnd/>
              </a:ln>
            </p:spPr>
            <p:txBody>
              <a:bodyPr wrap="none">
                <a:spAutoFit/>
              </a:bodyPr>
              <a:lstStyle/>
              <a:p>
                <a:endParaRPr lang="en-US"/>
              </a:p>
            </p:txBody>
          </p:sp>
          <p:sp>
            <p:nvSpPr>
              <p:cNvPr id="50385" name="Line 408"/>
              <p:cNvSpPr>
                <a:spLocks noChangeShapeType="1"/>
              </p:cNvSpPr>
              <p:nvPr/>
            </p:nvSpPr>
            <p:spPr bwMode="auto">
              <a:xfrm>
                <a:off x="1104" y="2160"/>
                <a:ext cx="0" cy="240"/>
              </a:xfrm>
              <a:prstGeom prst="line">
                <a:avLst/>
              </a:prstGeom>
              <a:noFill/>
              <a:ln w="12700">
                <a:solidFill>
                  <a:srgbClr val="FFD911"/>
                </a:solidFill>
                <a:round/>
                <a:headEnd/>
                <a:tailEnd/>
              </a:ln>
            </p:spPr>
            <p:txBody>
              <a:bodyPr wrap="none">
                <a:spAutoFit/>
              </a:bodyPr>
              <a:lstStyle/>
              <a:p>
                <a:endParaRPr lang="en-US"/>
              </a:p>
            </p:txBody>
          </p:sp>
          <p:sp>
            <p:nvSpPr>
              <p:cNvPr id="50386" name="Line 409"/>
              <p:cNvSpPr>
                <a:spLocks noChangeShapeType="1"/>
              </p:cNvSpPr>
              <p:nvPr/>
            </p:nvSpPr>
            <p:spPr bwMode="auto">
              <a:xfrm>
                <a:off x="1152" y="2160"/>
                <a:ext cx="0" cy="240"/>
              </a:xfrm>
              <a:prstGeom prst="line">
                <a:avLst/>
              </a:prstGeom>
              <a:noFill/>
              <a:ln w="12700">
                <a:solidFill>
                  <a:srgbClr val="FFD911"/>
                </a:solidFill>
                <a:round/>
                <a:headEnd/>
                <a:tailEnd/>
              </a:ln>
            </p:spPr>
            <p:txBody>
              <a:bodyPr wrap="none">
                <a:spAutoFit/>
              </a:bodyPr>
              <a:lstStyle/>
              <a:p>
                <a:endParaRPr lang="en-US"/>
              </a:p>
            </p:txBody>
          </p:sp>
          <p:sp>
            <p:nvSpPr>
              <p:cNvPr id="50387" name="Line 410"/>
              <p:cNvSpPr>
                <a:spLocks noChangeShapeType="1"/>
              </p:cNvSpPr>
              <p:nvPr/>
            </p:nvSpPr>
            <p:spPr bwMode="auto">
              <a:xfrm>
                <a:off x="1200" y="2160"/>
                <a:ext cx="0" cy="240"/>
              </a:xfrm>
              <a:prstGeom prst="line">
                <a:avLst/>
              </a:prstGeom>
              <a:noFill/>
              <a:ln w="12700">
                <a:solidFill>
                  <a:srgbClr val="FFD911"/>
                </a:solidFill>
                <a:round/>
                <a:headEnd/>
                <a:tailEnd/>
              </a:ln>
            </p:spPr>
            <p:txBody>
              <a:bodyPr wrap="none">
                <a:spAutoFit/>
              </a:bodyPr>
              <a:lstStyle/>
              <a:p>
                <a:endParaRPr lang="en-US"/>
              </a:p>
            </p:txBody>
          </p:sp>
          <p:sp>
            <p:nvSpPr>
              <p:cNvPr id="50388" name="Line 411"/>
              <p:cNvSpPr>
                <a:spLocks noChangeShapeType="1"/>
              </p:cNvSpPr>
              <p:nvPr/>
            </p:nvSpPr>
            <p:spPr bwMode="auto">
              <a:xfrm>
                <a:off x="1248" y="2160"/>
                <a:ext cx="0" cy="240"/>
              </a:xfrm>
              <a:prstGeom prst="line">
                <a:avLst/>
              </a:prstGeom>
              <a:noFill/>
              <a:ln w="12700">
                <a:solidFill>
                  <a:srgbClr val="FFD911"/>
                </a:solidFill>
                <a:round/>
                <a:headEnd/>
                <a:tailEnd/>
              </a:ln>
            </p:spPr>
            <p:txBody>
              <a:bodyPr wrap="none">
                <a:spAutoFit/>
              </a:bodyPr>
              <a:lstStyle/>
              <a:p>
                <a:endParaRPr lang="en-US"/>
              </a:p>
            </p:txBody>
          </p:sp>
          <p:sp>
            <p:nvSpPr>
              <p:cNvPr id="50389" name="Line 412"/>
              <p:cNvSpPr>
                <a:spLocks noChangeShapeType="1"/>
              </p:cNvSpPr>
              <p:nvPr/>
            </p:nvSpPr>
            <p:spPr bwMode="auto">
              <a:xfrm>
                <a:off x="1296" y="2160"/>
                <a:ext cx="0" cy="240"/>
              </a:xfrm>
              <a:prstGeom prst="line">
                <a:avLst/>
              </a:prstGeom>
              <a:noFill/>
              <a:ln w="12700">
                <a:solidFill>
                  <a:srgbClr val="FFD911"/>
                </a:solidFill>
                <a:round/>
                <a:headEnd/>
                <a:tailEnd/>
              </a:ln>
            </p:spPr>
            <p:txBody>
              <a:bodyPr wrap="none">
                <a:spAutoFit/>
              </a:bodyPr>
              <a:lstStyle/>
              <a:p>
                <a:endParaRPr lang="en-US"/>
              </a:p>
            </p:txBody>
          </p:sp>
          <p:sp>
            <p:nvSpPr>
              <p:cNvPr id="50390" name="Line 413"/>
              <p:cNvSpPr>
                <a:spLocks noChangeShapeType="1"/>
              </p:cNvSpPr>
              <p:nvPr/>
            </p:nvSpPr>
            <p:spPr bwMode="auto">
              <a:xfrm>
                <a:off x="1344" y="2160"/>
                <a:ext cx="0" cy="240"/>
              </a:xfrm>
              <a:prstGeom prst="line">
                <a:avLst/>
              </a:prstGeom>
              <a:noFill/>
              <a:ln w="12700">
                <a:solidFill>
                  <a:srgbClr val="FFD911"/>
                </a:solidFill>
                <a:round/>
                <a:headEnd/>
                <a:tailEnd/>
              </a:ln>
            </p:spPr>
            <p:txBody>
              <a:bodyPr wrap="none">
                <a:spAutoFit/>
              </a:bodyPr>
              <a:lstStyle/>
              <a:p>
                <a:endParaRPr lang="en-US"/>
              </a:p>
            </p:txBody>
          </p:sp>
        </p:grpSp>
        <p:grpSp>
          <p:nvGrpSpPr>
            <p:cNvPr id="50261" name="Group 414"/>
            <p:cNvGrpSpPr>
              <a:grpSpLocks/>
            </p:cNvGrpSpPr>
            <p:nvPr/>
          </p:nvGrpSpPr>
          <p:grpSpPr bwMode="auto">
            <a:xfrm>
              <a:off x="910" y="1924"/>
              <a:ext cx="399" cy="263"/>
              <a:chOff x="1296" y="816"/>
              <a:chExt cx="528" cy="528"/>
            </a:xfrm>
          </p:grpSpPr>
          <p:sp>
            <p:nvSpPr>
              <p:cNvPr id="50373" name="Rectangle 415"/>
              <p:cNvSpPr>
                <a:spLocks noChangeArrowheads="1"/>
              </p:cNvSpPr>
              <p:nvPr/>
            </p:nvSpPr>
            <p:spPr bwMode="auto">
              <a:xfrm>
                <a:off x="1296" y="960"/>
                <a:ext cx="528" cy="384"/>
              </a:xfrm>
              <a:prstGeom prst="rect">
                <a:avLst/>
              </a:prstGeom>
              <a:solidFill>
                <a:schemeClr val="accent1">
                  <a:alpha val="50195"/>
                </a:schemeClr>
              </a:solidFill>
              <a:ln w="12700">
                <a:solidFill>
                  <a:schemeClr val="accent1"/>
                </a:solidFill>
                <a:miter lim="800000"/>
                <a:headEnd/>
                <a:tailEnd/>
              </a:ln>
            </p:spPr>
            <p:txBody>
              <a:bodyPr anchor="ctr"/>
              <a:lstStyle/>
              <a:p>
                <a:pPr algn="ctr"/>
                <a:endParaRPr lang="ko-KR" altLang="en-US" sz="800">
                  <a:latin typeface="Futura Bk"/>
                  <a:ea typeface="굴림" charset="-127"/>
                </a:endParaRPr>
              </a:p>
            </p:txBody>
          </p:sp>
          <p:sp>
            <p:nvSpPr>
              <p:cNvPr id="50374" name="Line 416"/>
              <p:cNvSpPr>
                <a:spLocks noChangeShapeType="1"/>
              </p:cNvSpPr>
              <p:nvPr/>
            </p:nvSpPr>
            <p:spPr bwMode="auto">
              <a:xfrm>
                <a:off x="1392" y="816"/>
                <a:ext cx="0" cy="240"/>
              </a:xfrm>
              <a:prstGeom prst="line">
                <a:avLst/>
              </a:prstGeom>
              <a:noFill/>
              <a:ln w="12700">
                <a:solidFill>
                  <a:schemeClr val="accent1"/>
                </a:solidFill>
                <a:round/>
                <a:headEnd/>
                <a:tailEnd/>
              </a:ln>
            </p:spPr>
            <p:txBody>
              <a:bodyPr wrap="none">
                <a:spAutoFit/>
              </a:bodyPr>
              <a:lstStyle/>
              <a:p>
                <a:endParaRPr lang="en-US"/>
              </a:p>
            </p:txBody>
          </p:sp>
          <p:sp>
            <p:nvSpPr>
              <p:cNvPr id="50375" name="Line 417"/>
              <p:cNvSpPr>
                <a:spLocks noChangeShapeType="1"/>
              </p:cNvSpPr>
              <p:nvPr/>
            </p:nvSpPr>
            <p:spPr bwMode="auto">
              <a:xfrm>
                <a:off x="1440" y="816"/>
                <a:ext cx="0" cy="240"/>
              </a:xfrm>
              <a:prstGeom prst="line">
                <a:avLst/>
              </a:prstGeom>
              <a:noFill/>
              <a:ln w="12700">
                <a:solidFill>
                  <a:schemeClr val="accent1"/>
                </a:solidFill>
                <a:round/>
                <a:headEnd/>
                <a:tailEnd/>
              </a:ln>
            </p:spPr>
            <p:txBody>
              <a:bodyPr wrap="none">
                <a:spAutoFit/>
              </a:bodyPr>
              <a:lstStyle/>
              <a:p>
                <a:endParaRPr lang="en-US"/>
              </a:p>
            </p:txBody>
          </p:sp>
          <p:sp>
            <p:nvSpPr>
              <p:cNvPr id="50376" name="Line 418"/>
              <p:cNvSpPr>
                <a:spLocks noChangeShapeType="1"/>
              </p:cNvSpPr>
              <p:nvPr/>
            </p:nvSpPr>
            <p:spPr bwMode="auto">
              <a:xfrm>
                <a:off x="1488" y="816"/>
                <a:ext cx="0" cy="240"/>
              </a:xfrm>
              <a:prstGeom prst="line">
                <a:avLst/>
              </a:prstGeom>
              <a:noFill/>
              <a:ln w="12700">
                <a:solidFill>
                  <a:schemeClr val="accent1"/>
                </a:solidFill>
                <a:round/>
                <a:headEnd/>
                <a:tailEnd/>
              </a:ln>
            </p:spPr>
            <p:txBody>
              <a:bodyPr wrap="none">
                <a:spAutoFit/>
              </a:bodyPr>
              <a:lstStyle/>
              <a:p>
                <a:endParaRPr lang="en-US"/>
              </a:p>
            </p:txBody>
          </p:sp>
          <p:sp>
            <p:nvSpPr>
              <p:cNvPr id="50377" name="Line 419"/>
              <p:cNvSpPr>
                <a:spLocks noChangeShapeType="1"/>
              </p:cNvSpPr>
              <p:nvPr/>
            </p:nvSpPr>
            <p:spPr bwMode="auto">
              <a:xfrm>
                <a:off x="1536" y="816"/>
                <a:ext cx="0" cy="240"/>
              </a:xfrm>
              <a:prstGeom prst="line">
                <a:avLst/>
              </a:prstGeom>
              <a:noFill/>
              <a:ln w="12700">
                <a:solidFill>
                  <a:schemeClr val="accent1"/>
                </a:solidFill>
                <a:round/>
                <a:headEnd/>
                <a:tailEnd/>
              </a:ln>
            </p:spPr>
            <p:txBody>
              <a:bodyPr wrap="none">
                <a:spAutoFit/>
              </a:bodyPr>
              <a:lstStyle/>
              <a:p>
                <a:endParaRPr lang="en-US"/>
              </a:p>
            </p:txBody>
          </p:sp>
          <p:sp>
            <p:nvSpPr>
              <p:cNvPr id="50378" name="Line 420"/>
              <p:cNvSpPr>
                <a:spLocks noChangeShapeType="1"/>
              </p:cNvSpPr>
              <p:nvPr/>
            </p:nvSpPr>
            <p:spPr bwMode="auto">
              <a:xfrm>
                <a:off x="1584" y="816"/>
                <a:ext cx="0" cy="240"/>
              </a:xfrm>
              <a:prstGeom prst="line">
                <a:avLst/>
              </a:prstGeom>
              <a:noFill/>
              <a:ln w="12700">
                <a:solidFill>
                  <a:schemeClr val="accent1"/>
                </a:solidFill>
                <a:round/>
                <a:headEnd/>
                <a:tailEnd/>
              </a:ln>
            </p:spPr>
            <p:txBody>
              <a:bodyPr wrap="none">
                <a:spAutoFit/>
              </a:bodyPr>
              <a:lstStyle/>
              <a:p>
                <a:endParaRPr lang="en-US"/>
              </a:p>
            </p:txBody>
          </p:sp>
          <p:sp>
            <p:nvSpPr>
              <p:cNvPr id="50379" name="Line 421"/>
              <p:cNvSpPr>
                <a:spLocks noChangeShapeType="1"/>
              </p:cNvSpPr>
              <p:nvPr/>
            </p:nvSpPr>
            <p:spPr bwMode="auto">
              <a:xfrm>
                <a:off x="1632" y="816"/>
                <a:ext cx="0" cy="240"/>
              </a:xfrm>
              <a:prstGeom prst="line">
                <a:avLst/>
              </a:prstGeom>
              <a:noFill/>
              <a:ln w="12700">
                <a:solidFill>
                  <a:schemeClr val="accent1"/>
                </a:solidFill>
                <a:round/>
                <a:headEnd/>
                <a:tailEnd/>
              </a:ln>
            </p:spPr>
            <p:txBody>
              <a:bodyPr wrap="none">
                <a:spAutoFit/>
              </a:bodyPr>
              <a:lstStyle/>
              <a:p>
                <a:endParaRPr lang="en-US"/>
              </a:p>
            </p:txBody>
          </p:sp>
          <p:sp>
            <p:nvSpPr>
              <p:cNvPr id="50380" name="Line 422"/>
              <p:cNvSpPr>
                <a:spLocks noChangeShapeType="1"/>
              </p:cNvSpPr>
              <p:nvPr/>
            </p:nvSpPr>
            <p:spPr bwMode="auto">
              <a:xfrm>
                <a:off x="1680" y="816"/>
                <a:ext cx="0" cy="240"/>
              </a:xfrm>
              <a:prstGeom prst="line">
                <a:avLst/>
              </a:prstGeom>
              <a:noFill/>
              <a:ln w="12700">
                <a:solidFill>
                  <a:schemeClr val="accent1"/>
                </a:solidFill>
                <a:round/>
                <a:headEnd/>
                <a:tailEnd/>
              </a:ln>
            </p:spPr>
            <p:txBody>
              <a:bodyPr wrap="none">
                <a:spAutoFit/>
              </a:bodyPr>
              <a:lstStyle/>
              <a:p>
                <a:endParaRPr lang="en-US"/>
              </a:p>
            </p:txBody>
          </p:sp>
          <p:sp>
            <p:nvSpPr>
              <p:cNvPr id="50381" name="Line 423"/>
              <p:cNvSpPr>
                <a:spLocks noChangeShapeType="1"/>
              </p:cNvSpPr>
              <p:nvPr/>
            </p:nvSpPr>
            <p:spPr bwMode="auto">
              <a:xfrm>
                <a:off x="1728" y="816"/>
                <a:ext cx="0" cy="240"/>
              </a:xfrm>
              <a:prstGeom prst="line">
                <a:avLst/>
              </a:prstGeom>
              <a:noFill/>
              <a:ln w="12700">
                <a:solidFill>
                  <a:schemeClr val="accent1"/>
                </a:solidFill>
                <a:round/>
                <a:headEnd/>
                <a:tailEnd/>
              </a:ln>
            </p:spPr>
            <p:txBody>
              <a:bodyPr wrap="none">
                <a:spAutoFit/>
              </a:bodyPr>
              <a:lstStyle/>
              <a:p>
                <a:endParaRPr lang="en-US"/>
              </a:p>
            </p:txBody>
          </p:sp>
        </p:grpSp>
        <p:grpSp>
          <p:nvGrpSpPr>
            <p:cNvPr id="50262" name="Group 424"/>
            <p:cNvGrpSpPr>
              <a:grpSpLocks/>
            </p:cNvGrpSpPr>
            <p:nvPr/>
          </p:nvGrpSpPr>
          <p:grpSpPr bwMode="auto">
            <a:xfrm>
              <a:off x="918" y="2325"/>
              <a:ext cx="399" cy="200"/>
              <a:chOff x="1182" y="2156"/>
              <a:chExt cx="263" cy="200"/>
            </a:xfrm>
          </p:grpSpPr>
          <p:sp>
            <p:nvSpPr>
              <p:cNvPr id="50369" name="Rectangle 425"/>
              <p:cNvSpPr>
                <a:spLocks noChangeArrowheads="1"/>
              </p:cNvSpPr>
              <p:nvPr/>
            </p:nvSpPr>
            <p:spPr bwMode="auto">
              <a:xfrm>
                <a:off x="1182" y="2156"/>
                <a:ext cx="263" cy="200"/>
              </a:xfrm>
              <a:prstGeom prst="rect">
                <a:avLst/>
              </a:prstGeom>
              <a:solidFill>
                <a:srgbClr val="FF0000">
                  <a:alpha val="50195"/>
                </a:srgbClr>
              </a:solidFill>
              <a:ln w="9525">
                <a:solidFill>
                  <a:srgbClr val="FF0000"/>
                </a:solidFill>
                <a:miter lim="800000"/>
                <a:headEnd/>
                <a:tailEnd/>
              </a:ln>
            </p:spPr>
            <p:txBody>
              <a:bodyPr anchor="ctr"/>
              <a:lstStyle/>
              <a:p>
                <a:pPr algn="ctr"/>
                <a:endParaRPr lang="ko-KR" altLang="en-US" sz="900">
                  <a:latin typeface="Futura Bk"/>
                  <a:ea typeface="굴림" charset="-127"/>
                </a:endParaRPr>
              </a:p>
            </p:txBody>
          </p:sp>
          <p:sp>
            <p:nvSpPr>
              <p:cNvPr id="50370" name="Line 426"/>
              <p:cNvSpPr>
                <a:spLocks noChangeShapeType="1"/>
              </p:cNvSpPr>
              <p:nvPr/>
            </p:nvSpPr>
            <p:spPr bwMode="auto">
              <a:xfrm>
                <a:off x="1302" y="2156"/>
                <a:ext cx="0" cy="200"/>
              </a:xfrm>
              <a:prstGeom prst="line">
                <a:avLst/>
              </a:prstGeom>
              <a:noFill/>
              <a:ln w="9525">
                <a:solidFill>
                  <a:schemeClr val="accent2"/>
                </a:solidFill>
                <a:round/>
                <a:headEnd/>
                <a:tailEnd/>
              </a:ln>
            </p:spPr>
            <p:txBody>
              <a:bodyPr>
                <a:spAutoFit/>
              </a:bodyPr>
              <a:lstStyle/>
              <a:p>
                <a:endParaRPr lang="en-US"/>
              </a:p>
            </p:txBody>
          </p:sp>
          <p:sp>
            <p:nvSpPr>
              <p:cNvPr id="50371" name="Line 427"/>
              <p:cNvSpPr>
                <a:spLocks noChangeShapeType="1"/>
              </p:cNvSpPr>
              <p:nvPr/>
            </p:nvSpPr>
            <p:spPr bwMode="auto">
              <a:xfrm>
                <a:off x="1182" y="2256"/>
                <a:ext cx="263" cy="0"/>
              </a:xfrm>
              <a:prstGeom prst="line">
                <a:avLst/>
              </a:prstGeom>
              <a:noFill/>
              <a:ln w="9525">
                <a:solidFill>
                  <a:schemeClr val="accent2"/>
                </a:solidFill>
                <a:round/>
                <a:headEnd/>
                <a:tailEnd/>
              </a:ln>
            </p:spPr>
            <p:txBody>
              <a:bodyPr>
                <a:spAutoFit/>
              </a:bodyPr>
              <a:lstStyle/>
              <a:p>
                <a:endParaRPr lang="en-US"/>
              </a:p>
            </p:txBody>
          </p:sp>
          <p:sp>
            <p:nvSpPr>
              <p:cNvPr id="50372" name="Text Box 428"/>
              <p:cNvSpPr txBox="1">
                <a:spLocks noChangeArrowheads="1"/>
              </p:cNvSpPr>
              <p:nvPr/>
            </p:nvSpPr>
            <p:spPr bwMode="auto">
              <a:xfrm>
                <a:off x="1206" y="2182"/>
                <a:ext cx="239" cy="144"/>
              </a:xfrm>
              <a:prstGeom prst="rect">
                <a:avLst/>
              </a:prstGeom>
              <a:noFill/>
              <a:ln w="9525">
                <a:noFill/>
                <a:miter lim="800000"/>
                <a:headEnd/>
                <a:tailEnd/>
              </a:ln>
            </p:spPr>
            <p:txBody>
              <a:bodyPr>
                <a:spAutoFit/>
              </a:bodyPr>
              <a:lstStyle/>
              <a:p>
                <a:pPr algn="ctr">
                  <a:spcBef>
                    <a:spcPct val="50000"/>
                  </a:spcBef>
                </a:pPr>
                <a:endParaRPr lang="ko-KR" altLang="en-US" sz="900">
                  <a:latin typeface="Futura Bk"/>
                  <a:ea typeface="굴림" charset="-127"/>
                </a:endParaRPr>
              </a:p>
            </p:txBody>
          </p:sp>
        </p:grpSp>
        <p:grpSp>
          <p:nvGrpSpPr>
            <p:cNvPr id="50263" name="Group 429"/>
            <p:cNvGrpSpPr>
              <a:grpSpLocks/>
            </p:cNvGrpSpPr>
            <p:nvPr/>
          </p:nvGrpSpPr>
          <p:grpSpPr bwMode="auto">
            <a:xfrm>
              <a:off x="366" y="2646"/>
              <a:ext cx="399" cy="237"/>
              <a:chOff x="742" y="2445"/>
              <a:chExt cx="263" cy="237"/>
            </a:xfrm>
          </p:grpSpPr>
          <p:sp>
            <p:nvSpPr>
              <p:cNvPr id="50358" name="Rectangle 430"/>
              <p:cNvSpPr>
                <a:spLocks noChangeArrowheads="1"/>
              </p:cNvSpPr>
              <p:nvPr/>
            </p:nvSpPr>
            <p:spPr bwMode="auto">
              <a:xfrm>
                <a:off x="742" y="2445"/>
                <a:ext cx="151" cy="172"/>
              </a:xfrm>
              <a:prstGeom prst="rect">
                <a:avLst/>
              </a:prstGeom>
              <a:solidFill>
                <a:srgbClr val="FFD911"/>
              </a:solidFill>
              <a:ln w="12700">
                <a:solidFill>
                  <a:srgbClr val="FFD911"/>
                </a:solidFill>
                <a:miter lim="800000"/>
                <a:headEnd/>
                <a:tailEnd/>
              </a:ln>
            </p:spPr>
            <p:txBody>
              <a:bodyPr anchor="ctr"/>
              <a:lstStyle/>
              <a:p>
                <a:pPr algn="ctr"/>
                <a:endParaRPr lang="ko-KR" altLang="en-US" sz="900">
                  <a:latin typeface="Futura Bk"/>
                  <a:ea typeface="굴림" charset="-127"/>
                </a:endParaRPr>
              </a:p>
            </p:txBody>
          </p:sp>
          <p:grpSp>
            <p:nvGrpSpPr>
              <p:cNvPr id="50359" name="Group 431"/>
              <p:cNvGrpSpPr>
                <a:grpSpLocks/>
              </p:cNvGrpSpPr>
              <p:nvPr/>
            </p:nvGrpSpPr>
            <p:grpSpPr bwMode="auto">
              <a:xfrm>
                <a:off x="742" y="2445"/>
                <a:ext cx="263" cy="237"/>
                <a:chOff x="912" y="1872"/>
                <a:chExt cx="528" cy="528"/>
              </a:xfrm>
            </p:grpSpPr>
            <p:sp>
              <p:nvSpPr>
                <p:cNvPr id="50360" name="Rectangle 432"/>
                <p:cNvSpPr>
                  <a:spLocks noChangeArrowheads="1"/>
                </p:cNvSpPr>
                <p:nvPr/>
              </p:nvSpPr>
              <p:spPr bwMode="auto">
                <a:xfrm>
                  <a:off x="912" y="1872"/>
                  <a:ext cx="528" cy="384"/>
                </a:xfrm>
                <a:prstGeom prst="rect">
                  <a:avLst/>
                </a:prstGeom>
                <a:solidFill>
                  <a:srgbClr val="FFD911">
                    <a:alpha val="50195"/>
                  </a:srgbClr>
                </a:solidFill>
                <a:ln w="12700">
                  <a:solidFill>
                    <a:srgbClr val="FFD911"/>
                  </a:solidFill>
                  <a:miter lim="800000"/>
                  <a:headEnd/>
                  <a:tailEnd/>
                </a:ln>
              </p:spPr>
              <p:txBody>
                <a:bodyPr anchor="ctr"/>
                <a:lstStyle/>
                <a:p>
                  <a:pPr algn="ctr"/>
                  <a:endParaRPr lang="ko-KR" altLang="en-US" sz="900">
                    <a:latin typeface="Futura Bk"/>
                    <a:ea typeface="굴림" charset="-127"/>
                  </a:endParaRPr>
                </a:p>
              </p:txBody>
            </p:sp>
            <p:sp>
              <p:nvSpPr>
                <p:cNvPr id="50361" name="Line 433"/>
                <p:cNvSpPr>
                  <a:spLocks noChangeShapeType="1"/>
                </p:cNvSpPr>
                <p:nvPr/>
              </p:nvSpPr>
              <p:spPr bwMode="auto">
                <a:xfrm>
                  <a:off x="1008" y="2160"/>
                  <a:ext cx="0" cy="240"/>
                </a:xfrm>
                <a:prstGeom prst="line">
                  <a:avLst/>
                </a:prstGeom>
                <a:noFill/>
                <a:ln w="12700">
                  <a:solidFill>
                    <a:srgbClr val="FFD911"/>
                  </a:solidFill>
                  <a:round/>
                  <a:headEnd/>
                  <a:tailEnd/>
                </a:ln>
              </p:spPr>
              <p:txBody>
                <a:bodyPr wrap="none">
                  <a:spAutoFit/>
                </a:bodyPr>
                <a:lstStyle/>
                <a:p>
                  <a:endParaRPr lang="en-US"/>
                </a:p>
              </p:txBody>
            </p:sp>
            <p:sp>
              <p:nvSpPr>
                <p:cNvPr id="50362" name="Line 434"/>
                <p:cNvSpPr>
                  <a:spLocks noChangeShapeType="1"/>
                </p:cNvSpPr>
                <p:nvPr/>
              </p:nvSpPr>
              <p:spPr bwMode="auto">
                <a:xfrm>
                  <a:off x="1056" y="2160"/>
                  <a:ext cx="0" cy="240"/>
                </a:xfrm>
                <a:prstGeom prst="line">
                  <a:avLst/>
                </a:prstGeom>
                <a:noFill/>
                <a:ln w="12700">
                  <a:solidFill>
                    <a:srgbClr val="FFD911"/>
                  </a:solidFill>
                  <a:round/>
                  <a:headEnd/>
                  <a:tailEnd/>
                </a:ln>
              </p:spPr>
              <p:txBody>
                <a:bodyPr wrap="none">
                  <a:spAutoFit/>
                </a:bodyPr>
                <a:lstStyle/>
                <a:p>
                  <a:endParaRPr lang="en-US"/>
                </a:p>
              </p:txBody>
            </p:sp>
            <p:sp>
              <p:nvSpPr>
                <p:cNvPr id="50363" name="Line 435"/>
                <p:cNvSpPr>
                  <a:spLocks noChangeShapeType="1"/>
                </p:cNvSpPr>
                <p:nvPr/>
              </p:nvSpPr>
              <p:spPr bwMode="auto">
                <a:xfrm>
                  <a:off x="1104" y="2160"/>
                  <a:ext cx="0" cy="240"/>
                </a:xfrm>
                <a:prstGeom prst="line">
                  <a:avLst/>
                </a:prstGeom>
                <a:noFill/>
                <a:ln w="12700">
                  <a:solidFill>
                    <a:srgbClr val="FFD911"/>
                  </a:solidFill>
                  <a:round/>
                  <a:headEnd/>
                  <a:tailEnd/>
                </a:ln>
              </p:spPr>
              <p:txBody>
                <a:bodyPr wrap="none">
                  <a:spAutoFit/>
                </a:bodyPr>
                <a:lstStyle/>
                <a:p>
                  <a:endParaRPr lang="en-US"/>
                </a:p>
              </p:txBody>
            </p:sp>
            <p:sp>
              <p:nvSpPr>
                <p:cNvPr id="50364" name="Line 436"/>
                <p:cNvSpPr>
                  <a:spLocks noChangeShapeType="1"/>
                </p:cNvSpPr>
                <p:nvPr/>
              </p:nvSpPr>
              <p:spPr bwMode="auto">
                <a:xfrm>
                  <a:off x="1152" y="2160"/>
                  <a:ext cx="0" cy="240"/>
                </a:xfrm>
                <a:prstGeom prst="line">
                  <a:avLst/>
                </a:prstGeom>
                <a:noFill/>
                <a:ln w="12700">
                  <a:solidFill>
                    <a:srgbClr val="FFD911"/>
                  </a:solidFill>
                  <a:round/>
                  <a:headEnd/>
                  <a:tailEnd/>
                </a:ln>
              </p:spPr>
              <p:txBody>
                <a:bodyPr wrap="none">
                  <a:spAutoFit/>
                </a:bodyPr>
                <a:lstStyle/>
                <a:p>
                  <a:endParaRPr lang="en-US"/>
                </a:p>
              </p:txBody>
            </p:sp>
            <p:sp>
              <p:nvSpPr>
                <p:cNvPr id="50365" name="Line 437"/>
                <p:cNvSpPr>
                  <a:spLocks noChangeShapeType="1"/>
                </p:cNvSpPr>
                <p:nvPr/>
              </p:nvSpPr>
              <p:spPr bwMode="auto">
                <a:xfrm>
                  <a:off x="1200" y="2160"/>
                  <a:ext cx="0" cy="240"/>
                </a:xfrm>
                <a:prstGeom prst="line">
                  <a:avLst/>
                </a:prstGeom>
                <a:noFill/>
                <a:ln w="12700">
                  <a:solidFill>
                    <a:srgbClr val="FFD911"/>
                  </a:solidFill>
                  <a:round/>
                  <a:headEnd/>
                  <a:tailEnd/>
                </a:ln>
              </p:spPr>
              <p:txBody>
                <a:bodyPr wrap="none">
                  <a:spAutoFit/>
                </a:bodyPr>
                <a:lstStyle/>
                <a:p>
                  <a:endParaRPr lang="en-US"/>
                </a:p>
              </p:txBody>
            </p:sp>
            <p:sp>
              <p:nvSpPr>
                <p:cNvPr id="50366" name="Line 438"/>
                <p:cNvSpPr>
                  <a:spLocks noChangeShapeType="1"/>
                </p:cNvSpPr>
                <p:nvPr/>
              </p:nvSpPr>
              <p:spPr bwMode="auto">
                <a:xfrm>
                  <a:off x="1248" y="2160"/>
                  <a:ext cx="0" cy="240"/>
                </a:xfrm>
                <a:prstGeom prst="line">
                  <a:avLst/>
                </a:prstGeom>
                <a:noFill/>
                <a:ln w="12700">
                  <a:solidFill>
                    <a:srgbClr val="FFD911"/>
                  </a:solidFill>
                  <a:round/>
                  <a:headEnd/>
                  <a:tailEnd/>
                </a:ln>
              </p:spPr>
              <p:txBody>
                <a:bodyPr wrap="none">
                  <a:spAutoFit/>
                </a:bodyPr>
                <a:lstStyle/>
                <a:p>
                  <a:endParaRPr lang="en-US"/>
                </a:p>
              </p:txBody>
            </p:sp>
            <p:sp>
              <p:nvSpPr>
                <p:cNvPr id="50367" name="Line 439"/>
                <p:cNvSpPr>
                  <a:spLocks noChangeShapeType="1"/>
                </p:cNvSpPr>
                <p:nvPr/>
              </p:nvSpPr>
              <p:spPr bwMode="auto">
                <a:xfrm>
                  <a:off x="1296" y="2160"/>
                  <a:ext cx="0" cy="240"/>
                </a:xfrm>
                <a:prstGeom prst="line">
                  <a:avLst/>
                </a:prstGeom>
                <a:noFill/>
                <a:ln w="12700">
                  <a:solidFill>
                    <a:srgbClr val="FFD911"/>
                  </a:solidFill>
                  <a:round/>
                  <a:headEnd/>
                  <a:tailEnd/>
                </a:ln>
              </p:spPr>
              <p:txBody>
                <a:bodyPr wrap="none">
                  <a:spAutoFit/>
                </a:bodyPr>
                <a:lstStyle/>
                <a:p>
                  <a:endParaRPr lang="en-US"/>
                </a:p>
              </p:txBody>
            </p:sp>
            <p:sp>
              <p:nvSpPr>
                <p:cNvPr id="50368" name="Line 440"/>
                <p:cNvSpPr>
                  <a:spLocks noChangeShapeType="1"/>
                </p:cNvSpPr>
                <p:nvPr/>
              </p:nvSpPr>
              <p:spPr bwMode="auto">
                <a:xfrm>
                  <a:off x="1344" y="2160"/>
                  <a:ext cx="0" cy="240"/>
                </a:xfrm>
                <a:prstGeom prst="line">
                  <a:avLst/>
                </a:prstGeom>
                <a:noFill/>
                <a:ln w="12700">
                  <a:solidFill>
                    <a:srgbClr val="FFD911"/>
                  </a:solidFill>
                  <a:round/>
                  <a:headEnd/>
                  <a:tailEnd/>
                </a:ln>
              </p:spPr>
              <p:txBody>
                <a:bodyPr wrap="none">
                  <a:spAutoFit/>
                </a:bodyPr>
                <a:lstStyle/>
                <a:p>
                  <a:endParaRPr lang="en-US"/>
                </a:p>
              </p:txBody>
            </p:sp>
          </p:grpSp>
        </p:grpSp>
        <p:grpSp>
          <p:nvGrpSpPr>
            <p:cNvPr id="50264" name="Group 441"/>
            <p:cNvGrpSpPr>
              <a:grpSpLocks/>
            </p:cNvGrpSpPr>
            <p:nvPr/>
          </p:nvGrpSpPr>
          <p:grpSpPr bwMode="auto">
            <a:xfrm>
              <a:off x="382" y="1830"/>
              <a:ext cx="399" cy="357"/>
              <a:chOff x="382" y="1629"/>
              <a:chExt cx="399" cy="357"/>
            </a:xfrm>
          </p:grpSpPr>
          <p:sp>
            <p:nvSpPr>
              <p:cNvPr id="50348" name="Rectangle 442"/>
              <p:cNvSpPr>
                <a:spLocks noChangeArrowheads="1"/>
              </p:cNvSpPr>
              <p:nvPr/>
            </p:nvSpPr>
            <p:spPr bwMode="auto">
              <a:xfrm>
                <a:off x="382" y="1795"/>
                <a:ext cx="229" cy="191"/>
              </a:xfrm>
              <a:prstGeom prst="rect">
                <a:avLst/>
              </a:prstGeom>
              <a:solidFill>
                <a:schemeClr val="accent1"/>
              </a:solidFill>
              <a:ln w="12700">
                <a:solidFill>
                  <a:schemeClr val="accent1"/>
                </a:solidFill>
                <a:miter lim="800000"/>
                <a:headEnd/>
                <a:tailEnd/>
              </a:ln>
            </p:spPr>
            <p:txBody>
              <a:bodyPr anchor="ctr"/>
              <a:lstStyle/>
              <a:p>
                <a:pPr algn="ctr"/>
                <a:endParaRPr lang="ko-KR" altLang="en-US" sz="800">
                  <a:latin typeface="Futura Bk"/>
                  <a:ea typeface="굴림" charset="-127"/>
                </a:endParaRPr>
              </a:p>
            </p:txBody>
          </p:sp>
          <p:sp>
            <p:nvSpPr>
              <p:cNvPr id="50349" name="Rectangle 443"/>
              <p:cNvSpPr>
                <a:spLocks noChangeArrowheads="1"/>
              </p:cNvSpPr>
              <p:nvPr/>
            </p:nvSpPr>
            <p:spPr bwMode="auto">
              <a:xfrm>
                <a:off x="382" y="1795"/>
                <a:ext cx="399" cy="191"/>
              </a:xfrm>
              <a:prstGeom prst="rect">
                <a:avLst/>
              </a:prstGeom>
              <a:solidFill>
                <a:schemeClr val="accent1">
                  <a:alpha val="50195"/>
                </a:schemeClr>
              </a:solidFill>
              <a:ln w="12700">
                <a:solidFill>
                  <a:schemeClr val="accent1"/>
                </a:solidFill>
                <a:miter lim="800000"/>
                <a:headEnd/>
                <a:tailEnd/>
              </a:ln>
            </p:spPr>
            <p:txBody>
              <a:bodyPr anchor="ctr"/>
              <a:lstStyle/>
              <a:p>
                <a:pPr algn="ctr"/>
                <a:endParaRPr lang="ko-KR" altLang="en-US" sz="800">
                  <a:latin typeface="Futura Bk"/>
                  <a:ea typeface="굴림" charset="-127"/>
                </a:endParaRPr>
              </a:p>
            </p:txBody>
          </p:sp>
          <p:sp>
            <p:nvSpPr>
              <p:cNvPr id="50350" name="Line 444"/>
              <p:cNvSpPr>
                <a:spLocks noChangeShapeType="1"/>
              </p:cNvSpPr>
              <p:nvPr/>
            </p:nvSpPr>
            <p:spPr bwMode="auto">
              <a:xfrm>
                <a:off x="455" y="1629"/>
                <a:ext cx="0" cy="214"/>
              </a:xfrm>
              <a:prstGeom prst="line">
                <a:avLst/>
              </a:prstGeom>
              <a:noFill/>
              <a:ln w="28575">
                <a:solidFill>
                  <a:schemeClr val="accent1"/>
                </a:solidFill>
                <a:round/>
                <a:headEnd/>
                <a:tailEnd/>
              </a:ln>
            </p:spPr>
            <p:txBody>
              <a:bodyPr>
                <a:spAutoFit/>
              </a:bodyPr>
              <a:lstStyle/>
              <a:p>
                <a:endParaRPr lang="en-US"/>
              </a:p>
            </p:txBody>
          </p:sp>
          <p:sp>
            <p:nvSpPr>
              <p:cNvPr id="50351" name="Line 445"/>
              <p:cNvSpPr>
                <a:spLocks noChangeShapeType="1"/>
              </p:cNvSpPr>
              <p:nvPr/>
            </p:nvSpPr>
            <p:spPr bwMode="auto">
              <a:xfrm>
                <a:off x="491" y="1723"/>
                <a:ext cx="0" cy="120"/>
              </a:xfrm>
              <a:prstGeom prst="line">
                <a:avLst/>
              </a:prstGeom>
              <a:noFill/>
              <a:ln w="12700">
                <a:solidFill>
                  <a:schemeClr val="accent1"/>
                </a:solidFill>
                <a:round/>
                <a:headEnd/>
                <a:tailEnd/>
              </a:ln>
            </p:spPr>
            <p:txBody>
              <a:bodyPr wrap="none">
                <a:spAutoFit/>
              </a:bodyPr>
              <a:lstStyle/>
              <a:p>
                <a:endParaRPr lang="en-US"/>
              </a:p>
            </p:txBody>
          </p:sp>
          <p:sp>
            <p:nvSpPr>
              <p:cNvPr id="50352" name="Line 446"/>
              <p:cNvSpPr>
                <a:spLocks noChangeShapeType="1"/>
              </p:cNvSpPr>
              <p:nvPr/>
            </p:nvSpPr>
            <p:spPr bwMode="auto">
              <a:xfrm>
                <a:off x="527" y="1723"/>
                <a:ext cx="0" cy="120"/>
              </a:xfrm>
              <a:prstGeom prst="line">
                <a:avLst/>
              </a:prstGeom>
              <a:noFill/>
              <a:ln w="12700">
                <a:solidFill>
                  <a:schemeClr val="accent1"/>
                </a:solidFill>
                <a:round/>
                <a:headEnd/>
                <a:tailEnd/>
              </a:ln>
            </p:spPr>
            <p:txBody>
              <a:bodyPr wrap="none">
                <a:spAutoFit/>
              </a:bodyPr>
              <a:lstStyle/>
              <a:p>
                <a:endParaRPr lang="en-US"/>
              </a:p>
            </p:txBody>
          </p:sp>
          <p:sp>
            <p:nvSpPr>
              <p:cNvPr id="50353" name="Line 447"/>
              <p:cNvSpPr>
                <a:spLocks noChangeShapeType="1"/>
              </p:cNvSpPr>
              <p:nvPr/>
            </p:nvSpPr>
            <p:spPr bwMode="auto">
              <a:xfrm>
                <a:off x="563" y="1723"/>
                <a:ext cx="0" cy="120"/>
              </a:xfrm>
              <a:prstGeom prst="line">
                <a:avLst/>
              </a:prstGeom>
              <a:noFill/>
              <a:ln w="12700">
                <a:solidFill>
                  <a:schemeClr val="accent1"/>
                </a:solidFill>
                <a:round/>
                <a:headEnd/>
                <a:tailEnd/>
              </a:ln>
            </p:spPr>
            <p:txBody>
              <a:bodyPr wrap="none">
                <a:spAutoFit/>
              </a:bodyPr>
              <a:lstStyle/>
              <a:p>
                <a:endParaRPr lang="en-US"/>
              </a:p>
            </p:txBody>
          </p:sp>
          <p:sp>
            <p:nvSpPr>
              <p:cNvPr id="50354" name="Line 448"/>
              <p:cNvSpPr>
                <a:spLocks noChangeShapeType="1"/>
              </p:cNvSpPr>
              <p:nvPr/>
            </p:nvSpPr>
            <p:spPr bwMode="auto">
              <a:xfrm>
                <a:off x="600" y="1723"/>
                <a:ext cx="0" cy="120"/>
              </a:xfrm>
              <a:prstGeom prst="line">
                <a:avLst/>
              </a:prstGeom>
              <a:noFill/>
              <a:ln w="12700">
                <a:solidFill>
                  <a:schemeClr val="accent1"/>
                </a:solidFill>
                <a:round/>
                <a:headEnd/>
                <a:tailEnd/>
              </a:ln>
            </p:spPr>
            <p:txBody>
              <a:bodyPr wrap="none">
                <a:spAutoFit/>
              </a:bodyPr>
              <a:lstStyle/>
              <a:p>
                <a:endParaRPr lang="en-US"/>
              </a:p>
            </p:txBody>
          </p:sp>
          <p:sp>
            <p:nvSpPr>
              <p:cNvPr id="50355" name="Line 449"/>
              <p:cNvSpPr>
                <a:spLocks noChangeShapeType="1"/>
              </p:cNvSpPr>
              <p:nvPr/>
            </p:nvSpPr>
            <p:spPr bwMode="auto">
              <a:xfrm>
                <a:off x="636" y="1723"/>
                <a:ext cx="0" cy="120"/>
              </a:xfrm>
              <a:prstGeom prst="line">
                <a:avLst/>
              </a:prstGeom>
              <a:noFill/>
              <a:ln w="12700">
                <a:solidFill>
                  <a:schemeClr val="accent1"/>
                </a:solidFill>
                <a:round/>
                <a:headEnd/>
                <a:tailEnd/>
              </a:ln>
            </p:spPr>
            <p:txBody>
              <a:bodyPr wrap="none">
                <a:spAutoFit/>
              </a:bodyPr>
              <a:lstStyle/>
              <a:p>
                <a:endParaRPr lang="en-US"/>
              </a:p>
            </p:txBody>
          </p:sp>
          <p:sp>
            <p:nvSpPr>
              <p:cNvPr id="50356" name="Line 450"/>
              <p:cNvSpPr>
                <a:spLocks noChangeShapeType="1"/>
              </p:cNvSpPr>
              <p:nvPr/>
            </p:nvSpPr>
            <p:spPr bwMode="auto">
              <a:xfrm>
                <a:off x="672" y="1723"/>
                <a:ext cx="0" cy="120"/>
              </a:xfrm>
              <a:prstGeom prst="line">
                <a:avLst/>
              </a:prstGeom>
              <a:noFill/>
              <a:ln w="12700">
                <a:solidFill>
                  <a:schemeClr val="accent1"/>
                </a:solidFill>
                <a:round/>
                <a:headEnd/>
                <a:tailEnd/>
              </a:ln>
            </p:spPr>
            <p:txBody>
              <a:bodyPr wrap="none">
                <a:spAutoFit/>
              </a:bodyPr>
              <a:lstStyle/>
              <a:p>
                <a:endParaRPr lang="en-US"/>
              </a:p>
            </p:txBody>
          </p:sp>
          <p:sp>
            <p:nvSpPr>
              <p:cNvPr id="50357" name="Line 451"/>
              <p:cNvSpPr>
                <a:spLocks noChangeShapeType="1"/>
              </p:cNvSpPr>
              <p:nvPr/>
            </p:nvSpPr>
            <p:spPr bwMode="auto">
              <a:xfrm>
                <a:off x="708" y="1723"/>
                <a:ext cx="0" cy="120"/>
              </a:xfrm>
              <a:prstGeom prst="line">
                <a:avLst/>
              </a:prstGeom>
              <a:noFill/>
              <a:ln w="12700">
                <a:solidFill>
                  <a:schemeClr val="accent1"/>
                </a:solidFill>
                <a:round/>
                <a:headEnd/>
                <a:tailEnd/>
              </a:ln>
            </p:spPr>
            <p:txBody>
              <a:bodyPr wrap="none">
                <a:spAutoFit/>
              </a:bodyPr>
              <a:lstStyle/>
              <a:p>
                <a:endParaRPr lang="en-US"/>
              </a:p>
            </p:txBody>
          </p:sp>
        </p:grpSp>
        <p:grpSp>
          <p:nvGrpSpPr>
            <p:cNvPr id="50265" name="Group 452"/>
            <p:cNvGrpSpPr>
              <a:grpSpLocks/>
            </p:cNvGrpSpPr>
            <p:nvPr/>
          </p:nvGrpSpPr>
          <p:grpSpPr bwMode="auto">
            <a:xfrm>
              <a:off x="366" y="2325"/>
              <a:ext cx="399" cy="200"/>
              <a:chOff x="742" y="2124"/>
              <a:chExt cx="263" cy="200"/>
            </a:xfrm>
          </p:grpSpPr>
          <p:sp>
            <p:nvSpPr>
              <p:cNvPr id="50342" name="Rectangle 453"/>
              <p:cNvSpPr>
                <a:spLocks noChangeArrowheads="1"/>
              </p:cNvSpPr>
              <p:nvPr/>
            </p:nvSpPr>
            <p:spPr bwMode="auto">
              <a:xfrm>
                <a:off x="742" y="2124"/>
                <a:ext cx="151" cy="200"/>
              </a:xfrm>
              <a:prstGeom prst="rect">
                <a:avLst/>
              </a:prstGeom>
              <a:solidFill>
                <a:srgbClr val="FF0000"/>
              </a:solidFill>
              <a:ln w="9525">
                <a:noFill/>
                <a:miter lim="800000"/>
                <a:headEnd/>
                <a:tailEnd/>
              </a:ln>
            </p:spPr>
            <p:txBody>
              <a:bodyPr anchor="ctr"/>
              <a:lstStyle/>
              <a:p>
                <a:pPr algn="ctr"/>
                <a:endParaRPr lang="ko-KR" altLang="en-US" sz="900">
                  <a:latin typeface="Futura Bk"/>
                  <a:ea typeface="굴림" charset="-127"/>
                </a:endParaRPr>
              </a:p>
            </p:txBody>
          </p:sp>
          <p:grpSp>
            <p:nvGrpSpPr>
              <p:cNvPr id="50343" name="Group 454"/>
              <p:cNvGrpSpPr>
                <a:grpSpLocks/>
              </p:cNvGrpSpPr>
              <p:nvPr/>
            </p:nvGrpSpPr>
            <p:grpSpPr bwMode="auto">
              <a:xfrm>
                <a:off x="742" y="2124"/>
                <a:ext cx="263" cy="200"/>
                <a:chOff x="1182" y="2156"/>
                <a:chExt cx="263" cy="200"/>
              </a:xfrm>
            </p:grpSpPr>
            <p:sp>
              <p:nvSpPr>
                <p:cNvPr id="50344" name="Rectangle 455"/>
                <p:cNvSpPr>
                  <a:spLocks noChangeArrowheads="1"/>
                </p:cNvSpPr>
                <p:nvPr/>
              </p:nvSpPr>
              <p:spPr bwMode="auto">
                <a:xfrm>
                  <a:off x="1182" y="2156"/>
                  <a:ext cx="263" cy="200"/>
                </a:xfrm>
                <a:prstGeom prst="rect">
                  <a:avLst/>
                </a:prstGeom>
                <a:solidFill>
                  <a:srgbClr val="FF0000">
                    <a:alpha val="50195"/>
                  </a:srgbClr>
                </a:solidFill>
                <a:ln w="9525">
                  <a:solidFill>
                    <a:srgbClr val="FF0000"/>
                  </a:solidFill>
                  <a:miter lim="800000"/>
                  <a:headEnd/>
                  <a:tailEnd/>
                </a:ln>
              </p:spPr>
              <p:txBody>
                <a:bodyPr anchor="ctr"/>
                <a:lstStyle/>
                <a:p>
                  <a:pPr algn="ctr"/>
                  <a:endParaRPr lang="ko-KR" altLang="en-US" sz="900">
                    <a:latin typeface="Futura Bk"/>
                    <a:ea typeface="굴림" charset="-127"/>
                  </a:endParaRPr>
                </a:p>
              </p:txBody>
            </p:sp>
            <p:sp>
              <p:nvSpPr>
                <p:cNvPr id="50345" name="Line 456"/>
                <p:cNvSpPr>
                  <a:spLocks noChangeShapeType="1"/>
                </p:cNvSpPr>
                <p:nvPr/>
              </p:nvSpPr>
              <p:spPr bwMode="auto">
                <a:xfrm>
                  <a:off x="1302" y="2156"/>
                  <a:ext cx="0" cy="200"/>
                </a:xfrm>
                <a:prstGeom prst="line">
                  <a:avLst/>
                </a:prstGeom>
                <a:noFill/>
                <a:ln w="9525">
                  <a:solidFill>
                    <a:schemeClr val="accent2"/>
                  </a:solidFill>
                  <a:round/>
                  <a:headEnd/>
                  <a:tailEnd/>
                </a:ln>
              </p:spPr>
              <p:txBody>
                <a:bodyPr>
                  <a:spAutoFit/>
                </a:bodyPr>
                <a:lstStyle/>
                <a:p>
                  <a:endParaRPr lang="en-US"/>
                </a:p>
              </p:txBody>
            </p:sp>
            <p:sp>
              <p:nvSpPr>
                <p:cNvPr id="50346" name="Line 457"/>
                <p:cNvSpPr>
                  <a:spLocks noChangeShapeType="1"/>
                </p:cNvSpPr>
                <p:nvPr/>
              </p:nvSpPr>
              <p:spPr bwMode="auto">
                <a:xfrm>
                  <a:off x="1182" y="2256"/>
                  <a:ext cx="263" cy="0"/>
                </a:xfrm>
                <a:prstGeom prst="line">
                  <a:avLst/>
                </a:prstGeom>
                <a:noFill/>
                <a:ln w="9525">
                  <a:solidFill>
                    <a:schemeClr val="accent2"/>
                  </a:solidFill>
                  <a:round/>
                  <a:headEnd/>
                  <a:tailEnd/>
                </a:ln>
              </p:spPr>
              <p:txBody>
                <a:bodyPr>
                  <a:spAutoFit/>
                </a:bodyPr>
                <a:lstStyle/>
                <a:p>
                  <a:endParaRPr lang="en-US"/>
                </a:p>
              </p:txBody>
            </p:sp>
            <p:sp>
              <p:nvSpPr>
                <p:cNvPr id="50347" name="Text Box 458"/>
                <p:cNvSpPr txBox="1">
                  <a:spLocks noChangeArrowheads="1"/>
                </p:cNvSpPr>
                <p:nvPr/>
              </p:nvSpPr>
              <p:spPr bwMode="auto">
                <a:xfrm>
                  <a:off x="1206" y="2182"/>
                  <a:ext cx="239" cy="144"/>
                </a:xfrm>
                <a:prstGeom prst="rect">
                  <a:avLst/>
                </a:prstGeom>
                <a:noFill/>
                <a:ln w="9525">
                  <a:noFill/>
                  <a:miter lim="800000"/>
                  <a:headEnd/>
                  <a:tailEnd/>
                </a:ln>
              </p:spPr>
              <p:txBody>
                <a:bodyPr>
                  <a:spAutoFit/>
                </a:bodyPr>
                <a:lstStyle/>
                <a:p>
                  <a:pPr algn="ctr">
                    <a:spcBef>
                      <a:spcPct val="50000"/>
                    </a:spcBef>
                  </a:pPr>
                  <a:endParaRPr lang="ko-KR" altLang="en-US" sz="900">
                    <a:latin typeface="Futura Bk"/>
                    <a:ea typeface="굴림" charset="-127"/>
                  </a:endParaRPr>
                </a:p>
              </p:txBody>
            </p:sp>
          </p:grpSp>
        </p:grpSp>
        <p:grpSp>
          <p:nvGrpSpPr>
            <p:cNvPr id="50266" name="Group 459"/>
            <p:cNvGrpSpPr>
              <a:grpSpLocks/>
            </p:cNvGrpSpPr>
            <p:nvPr/>
          </p:nvGrpSpPr>
          <p:grpSpPr bwMode="auto">
            <a:xfrm>
              <a:off x="1422" y="2646"/>
              <a:ext cx="399" cy="237"/>
              <a:chOff x="912" y="1872"/>
              <a:chExt cx="528" cy="528"/>
            </a:xfrm>
          </p:grpSpPr>
          <p:sp>
            <p:nvSpPr>
              <p:cNvPr id="50333" name="Rectangle 460"/>
              <p:cNvSpPr>
                <a:spLocks noChangeArrowheads="1"/>
              </p:cNvSpPr>
              <p:nvPr/>
            </p:nvSpPr>
            <p:spPr bwMode="auto">
              <a:xfrm>
                <a:off x="912" y="1872"/>
                <a:ext cx="528" cy="384"/>
              </a:xfrm>
              <a:prstGeom prst="rect">
                <a:avLst/>
              </a:prstGeom>
              <a:solidFill>
                <a:srgbClr val="FFD911">
                  <a:alpha val="50195"/>
                </a:srgbClr>
              </a:solidFill>
              <a:ln w="12700">
                <a:solidFill>
                  <a:srgbClr val="FFD911"/>
                </a:solidFill>
                <a:miter lim="800000"/>
                <a:headEnd/>
                <a:tailEnd/>
              </a:ln>
            </p:spPr>
            <p:txBody>
              <a:bodyPr anchor="ctr"/>
              <a:lstStyle/>
              <a:p>
                <a:pPr algn="ctr"/>
                <a:endParaRPr lang="ko-KR" altLang="en-US" sz="900">
                  <a:latin typeface="Futura Bk"/>
                  <a:ea typeface="굴림" charset="-127"/>
                </a:endParaRPr>
              </a:p>
            </p:txBody>
          </p:sp>
          <p:sp>
            <p:nvSpPr>
              <p:cNvPr id="50334" name="Line 461"/>
              <p:cNvSpPr>
                <a:spLocks noChangeShapeType="1"/>
              </p:cNvSpPr>
              <p:nvPr/>
            </p:nvSpPr>
            <p:spPr bwMode="auto">
              <a:xfrm>
                <a:off x="1008" y="2160"/>
                <a:ext cx="0" cy="240"/>
              </a:xfrm>
              <a:prstGeom prst="line">
                <a:avLst/>
              </a:prstGeom>
              <a:noFill/>
              <a:ln w="12700">
                <a:solidFill>
                  <a:srgbClr val="FFD911"/>
                </a:solidFill>
                <a:round/>
                <a:headEnd/>
                <a:tailEnd/>
              </a:ln>
            </p:spPr>
            <p:txBody>
              <a:bodyPr wrap="none">
                <a:spAutoFit/>
              </a:bodyPr>
              <a:lstStyle/>
              <a:p>
                <a:endParaRPr lang="en-US"/>
              </a:p>
            </p:txBody>
          </p:sp>
          <p:sp>
            <p:nvSpPr>
              <p:cNvPr id="50335" name="Line 462"/>
              <p:cNvSpPr>
                <a:spLocks noChangeShapeType="1"/>
              </p:cNvSpPr>
              <p:nvPr/>
            </p:nvSpPr>
            <p:spPr bwMode="auto">
              <a:xfrm>
                <a:off x="1056" y="2160"/>
                <a:ext cx="0" cy="240"/>
              </a:xfrm>
              <a:prstGeom prst="line">
                <a:avLst/>
              </a:prstGeom>
              <a:noFill/>
              <a:ln w="12700">
                <a:solidFill>
                  <a:srgbClr val="FFD911"/>
                </a:solidFill>
                <a:round/>
                <a:headEnd/>
                <a:tailEnd/>
              </a:ln>
            </p:spPr>
            <p:txBody>
              <a:bodyPr wrap="none">
                <a:spAutoFit/>
              </a:bodyPr>
              <a:lstStyle/>
              <a:p>
                <a:endParaRPr lang="en-US"/>
              </a:p>
            </p:txBody>
          </p:sp>
          <p:sp>
            <p:nvSpPr>
              <p:cNvPr id="50336" name="Line 463"/>
              <p:cNvSpPr>
                <a:spLocks noChangeShapeType="1"/>
              </p:cNvSpPr>
              <p:nvPr/>
            </p:nvSpPr>
            <p:spPr bwMode="auto">
              <a:xfrm>
                <a:off x="1104" y="2160"/>
                <a:ext cx="0" cy="240"/>
              </a:xfrm>
              <a:prstGeom prst="line">
                <a:avLst/>
              </a:prstGeom>
              <a:noFill/>
              <a:ln w="12700">
                <a:solidFill>
                  <a:srgbClr val="FFD911"/>
                </a:solidFill>
                <a:round/>
                <a:headEnd/>
                <a:tailEnd/>
              </a:ln>
            </p:spPr>
            <p:txBody>
              <a:bodyPr wrap="none">
                <a:spAutoFit/>
              </a:bodyPr>
              <a:lstStyle/>
              <a:p>
                <a:endParaRPr lang="en-US"/>
              </a:p>
            </p:txBody>
          </p:sp>
          <p:sp>
            <p:nvSpPr>
              <p:cNvPr id="50337" name="Line 464"/>
              <p:cNvSpPr>
                <a:spLocks noChangeShapeType="1"/>
              </p:cNvSpPr>
              <p:nvPr/>
            </p:nvSpPr>
            <p:spPr bwMode="auto">
              <a:xfrm>
                <a:off x="1152" y="2160"/>
                <a:ext cx="0" cy="240"/>
              </a:xfrm>
              <a:prstGeom prst="line">
                <a:avLst/>
              </a:prstGeom>
              <a:noFill/>
              <a:ln w="12700">
                <a:solidFill>
                  <a:srgbClr val="FFD911"/>
                </a:solidFill>
                <a:round/>
                <a:headEnd/>
                <a:tailEnd/>
              </a:ln>
            </p:spPr>
            <p:txBody>
              <a:bodyPr wrap="none">
                <a:spAutoFit/>
              </a:bodyPr>
              <a:lstStyle/>
              <a:p>
                <a:endParaRPr lang="en-US"/>
              </a:p>
            </p:txBody>
          </p:sp>
          <p:sp>
            <p:nvSpPr>
              <p:cNvPr id="50338" name="Line 465"/>
              <p:cNvSpPr>
                <a:spLocks noChangeShapeType="1"/>
              </p:cNvSpPr>
              <p:nvPr/>
            </p:nvSpPr>
            <p:spPr bwMode="auto">
              <a:xfrm>
                <a:off x="1200" y="2160"/>
                <a:ext cx="0" cy="240"/>
              </a:xfrm>
              <a:prstGeom prst="line">
                <a:avLst/>
              </a:prstGeom>
              <a:noFill/>
              <a:ln w="12700">
                <a:solidFill>
                  <a:srgbClr val="FFD911"/>
                </a:solidFill>
                <a:round/>
                <a:headEnd/>
                <a:tailEnd/>
              </a:ln>
            </p:spPr>
            <p:txBody>
              <a:bodyPr wrap="none">
                <a:spAutoFit/>
              </a:bodyPr>
              <a:lstStyle/>
              <a:p>
                <a:endParaRPr lang="en-US"/>
              </a:p>
            </p:txBody>
          </p:sp>
          <p:sp>
            <p:nvSpPr>
              <p:cNvPr id="50339" name="Line 466"/>
              <p:cNvSpPr>
                <a:spLocks noChangeShapeType="1"/>
              </p:cNvSpPr>
              <p:nvPr/>
            </p:nvSpPr>
            <p:spPr bwMode="auto">
              <a:xfrm>
                <a:off x="1248" y="2160"/>
                <a:ext cx="0" cy="240"/>
              </a:xfrm>
              <a:prstGeom prst="line">
                <a:avLst/>
              </a:prstGeom>
              <a:noFill/>
              <a:ln w="12700">
                <a:solidFill>
                  <a:srgbClr val="FFD911"/>
                </a:solidFill>
                <a:round/>
                <a:headEnd/>
                <a:tailEnd/>
              </a:ln>
            </p:spPr>
            <p:txBody>
              <a:bodyPr wrap="none">
                <a:spAutoFit/>
              </a:bodyPr>
              <a:lstStyle/>
              <a:p>
                <a:endParaRPr lang="en-US"/>
              </a:p>
            </p:txBody>
          </p:sp>
          <p:sp>
            <p:nvSpPr>
              <p:cNvPr id="50340" name="Line 467"/>
              <p:cNvSpPr>
                <a:spLocks noChangeShapeType="1"/>
              </p:cNvSpPr>
              <p:nvPr/>
            </p:nvSpPr>
            <p:spPr bwMode="auto">
              <a:xfrm>
                <a:off x="1296" y="2160"/>
                <a:ext cx="0" cy="240"/>
              </a:xfrm>
              <a:prstGeom prst="line">
                <a:avLst/>
              </a:prstGeom>
              <a:noFill/>
              <a:ln w="12700">
                <a:solidFill>
                  <a:srgbClr val="FFD911"/>
                </a:solidFill>
                <a:round/>
                <a:headEnd/>
                <a:tailEnd/>
              </a:ln>
            </p:spPr>
            <p:txBody>
              <a:bodyPr wrap="none">
                <a:spAutoFit/>
              </a:bodyPr>
              <a:lstStyle/>
              <a:p>
                <a:endParaRPr lang="en-US"/>
              </a:p>
            </p:txBody>
          </p:sp>
          <p:sp>
            <p:nvSpPr>
              <p:cNvPr id="50341" name="Line 468"/>
              <p:cNvSpPr>
                <a:spLocks noChangeShapeType="1"/>
              </p:cNvSpPr>
              <p:nvPr/>
            </p:nvSpPr>
            <p:spPr bwMode="auto">
              <a:xfrm>
                <a:off x="1344" y="2160"/>
                <a:ext cx="0" cy="240"/>
              </a:xfrm>
              <a:prstGeom prst="line">
                <a:avLst/>
              </a:prstGeom>
              <a:noFill/>
              <a:ln w="12700">
                <a:solidFill>
                  <a:srgbClr val="FFD911"/>
                </a:solidFill>
                <a:round/>
                <a:headEnd/>
                <a:tailEnd/>
              </a:ln>
            </p:spPr>
            <p:txBody>
              <a:bodyPr wrap="none">
                <a:spAutoFit/>
              </a:bodyPr>
              <a:lstStyle/>
              <a:p>
                <a:endParaRPr lang="en-US"/>
              </a:p>
            </p:txBody>
          </p:sp>
        </p:grpSp>
        <p:grpSp>
          <p:nvGrpSpPr>
            <p:cNvPr id="50267" name="Group 469"/>
            <p:cNvGrpSpPr>
              <a:grpSpLocks/>
            </p:cNvGrpSpPr>
            <p:nvPr/>
          </p:nvGrpSpPr>
          <p:grpSpPr bwMode="auto">
            <a:xfrm>
              <a:off x="1414" y="1924"/>
              <a:ext cx="399" cy="263"/>
              <a:chOff x="1296" y="816"/>
              <a:chExt cx="528" cy="528"/>
            </a:xfrm>
          </p:grpSpPr>
          <p:sp>
            <p:nvSpPr>
              <p:cNvPr id="50324" name="Rectangle 470"/>
              <p:cNvSpPr>
                <a:spLocks noChangeArrowheads="1"/>
              </p:cNvSpPr>
              <p:nvPr/>
            </p:nvSpPr>
            <p:spPr bwMode="auto">
              <a:xfrm>
                <a:off x="1296" y="960"/>
                <a:ext cx="528" cy="384"/>
              </a:xfrm>
              <a:prstGeom prst="rect">
                <a:avLst/>
              </a:prstGeom>
              <a:solidFill>
                <a:schemeClr val="accent1">
                  <a:alpha val="50195"/>
                </a:schemeClr>
              </a:solidFill>
              <a:ln w="12700">
                <a:solidFill>
                  <a:schemeClr val="accent1"/>
                </a:solidFill>
                <a:miter lim="800000"/>
                <a:headEnd/>
                <a:tailEnd/>
              </a:ln>
            </p:spPr>
            <p:txBody>
              <a:bodyPr anchor="ctr"/>
              <a:lstStyle/>
              <a:p>
                <a:pPr algn="ctr"/>
                <a:endParaRPr lang="ko-KR" altLang="en-US" sz="800">
                  <a:latin typeface="Futura Bk"/>
                  <a:ea typeface="굴림" charset="-127"/>
                </a:endParaRPr>
              </a:p>
            </p:txBody>
          </p:sp>
          <p:sp>
            <p:nvSpPr>
              <p:cNvPr id="50325" name="Line 471"/>
              <p:cNvSpPr>
                <a:spLocks noChangeShapeType="1"/>
              </p:cNvSpPr>
              <p:nvPr/>
            </p:nvSpPr>
            <p:spPr bwMode="auto">
              <a:xfrm>
                <a:off x="1392" y="816"/>
                <a:ext cx="0" cy="240"/>
              </a:xfrm>
              <a:prstGeom prst="line">
                <a:avLst/>
              </a:prstGeom>
              <a:noFill/>
              <a:ln w="12700">
                <a:solidFill>
                  <a:schemeClr val="accent1"/>
                </a:solidFill>
                <a:round/>
                <a:headEnd/>
                <a:tailEnd/>
              </a:ln>
            </p:spPr>
            <p:txBody>
              <a:bodyPr wrap="none">
                <a:spAutoFit/>
              </a:bodyPr>
              <a:lstStyle/>
              <a:p>
                <a:endParaRPr lang="en-US"/>
              </a:p>
            </p:txBody>
          </p:sp>
          <p:sp>
            <p:nvSpPr>
              <p:cNvPr id="50326" name="Line 472"/>
              <p:cNvSpPr>
                <a:spLocks noChangeShapeType="1"/>
              </p:cNvSpPr>
              <p:nvPr/>
            </p:nvSpPr>
            <p:spPr bwMode="auto">
              <a:xfrm>
                <a:off x="1440" y="816"/>
                <a:ext cx="0" cy="240"/>
              </a:xfrm>
              <a:prstGeom prst="line">
                <a:avLst/>
              </a:prstGeom>
              <a:noFill/>
              <a:ln w="12700">
                <a:solidFill>
                  <a:schemeClr val="accent1"/>
                </a:solidFill>
                <a:round/>
                <a:headEnd/>
                <a:tailEnd/>
              </a:ln>
            </p:spPr>
            <p:txBody>
              <a:bodyPr wrap="none">
                <a:spAutoFit/>
              </a:bodyPr>
              <a:lstStyle/>
              <a:p>
                <a:endParaRPr lang="en-US"/>
              </a:p>
            </p:txBody>
          </p:sp>
          <p:sp>
            <p:nvSpPr>
              <p:cNvPr id="50327" name="Line 473"/>
              <p:cNvSpPr>
                <a:spLocks noChangeShapeType="1"/>
              </p:cNvSpPr>
              <p:nvPr/>
            </p:nvSpPr>
            <p:spPr bwMode="auto">
              <a:xfrm>
                <a:off x="1488" y="816"/>
                <a:ext cx="0" cy="240"/>
              </a:xfrm>
              <a:prstGeom prst="line">
                <a:avLst/>
              </a:prstGeom>
              <a:noFill/>
              <a:ln w="12700">
                <a:solidFill>
                  <a:schemeClr val="accent1"/>
                </a:solidFill>
                <a:round/>
                <a:headEnd/>
                <a:tailEnd/>
              </a:ln>
            </p:spPr>
            <p:txBody>
              <a:bodyPr wrap="none">
                <a:spAutoFit/>
              </a:bodyPr>
              <a:lstStyle/>
              <a:p>
                <a:endParaRPr lang="en-US"/>
              </a:p>
            </p:txBody>
          </p:sp>
          <p:sp>
            <p:nvSpPr>
              <p:cNvPr id="50328" name="Line 474"/>
              <p:cNvSpPr>
                <a:spLocks noChangeShapeType="1"/>
              </p:cNvSpPr>
              <p:nvPr/>
            </p:nvSpPr>
            <p:spPr bwMode="auto">
              <a:xfrm>
                <a:off x="1536" y="816"/>
                <a:ext cx="0" cy="240"/>
              </a:xfrm>
              <a:prstGeom prst="line">
                <a:avLst/>
              </a:prstGeom>
              <a:noFill/>
              <a:ln w="12700">
                <a:solidFill>
                  <a:schemeClr val="accent1"/>
                </a:solidFill>
                <a:round/>
                <a:headEnd/>
                <a:tailEnd/>
              </a:ln>
            </p:spPr>
            <p:txBody>
              <a:bodyPr wrap="none">
                <a:spAutoFit/>
              </a:bodyPr>
              <a:lstStyle/>
              <a:p>
                <a:endParaRPr lang="en-US"/>
              </a:p>
            </p:txBody>
          </p:sp>
          <p:sp>
            <p:nvSpPr>
              <p:cNvPr id="50329" name="Line 475"/>
              <p:cNvSpPr>
                <a:spLocks noChangeShapeType="1"/>
              </p:cNvSpPr>
              <p:nvPr/>
            </p:nvSpPr>
            <p:spPr bwMode="auto">
              <a:xfrm>
                <a:off x="1584" y="816"/>
                <a:ext cx="0" cy="240"/>
              </a:xfrm>
              <a:prstGeom prst="line">
                <a:avLst/>
              </a:prstGeom>
              <a:noFill/>
              <a:ln w="12700">
                <a:solidFill>
                  <a:schemeClr val="accent1"/>
                </a:solidFill>
                <a:round/>
                <a:headEnd/>
                <a:tailEnd/>
              </a:ln>
            </p:spPr>
            <p:txBody>
              <a:bodyPr wrap="none">
                <a:spAutoFit/>
              </a:bodyPr>
              <a:lstStyle/>
              <a:p>
                <a:endParaRPr lang="en-US"/>
              </a:p>
            </p:txBody>
          </p:sp>
          <p:sp>
            <p:nvSpPr>
              <p:cNvPr id="50330" name="Line 476"/>
              <p:cNvSpPr>
                <a:spLocks noChangeShapeType="1"/>
              </p:cNvSpPr>
              <p:nvPr/>
            </p:nvSpPr>
            <p:spPr bwMode="auto">
              <a:xfrm>
                <a:off x="1632" y="816"/>
                <a:ext cx="0" cy="240"/>
              </a:xfrm>
              <a:prstGeom prst="line">
                <a:avLst/>
              </a:prstGeom>
              <a:noFill/>
              <a:ln w="12700">
                <a:solidFill>
                  <a:schemeClr val="accent1"/>
                </a:solidFill>
                <a:round/>
                <a:headEnd/>
                <a:tailEnd/>
              </a:ln>
            </p:spPr>
            <p:txBody>
              <a:bodyPr wrap="none">
                <a:spAutoFit/>
              </a:bodyPr>
              <a:lstStyle/>
              <a:p>
                <a:endParaRPr lang="en-US"/>
              </a:p>
            </p:txBody>
          </p:sp>
          <p:sp>
            <p:nvSpPr>
              <p:cNvPr id="50331" name="Line 477"/>
              <p:cNvSpPr>
                <a:spLocks noChangeShapeType="1"/>
              </p:cNvSpPr>
              <p:nvPr/>
            </p:nvSpPr>
            <p:spPr bwMode="auto">
              <a:xfrm>
                <a:off x="1680" y="816"/>
                <a:ext cx="0" cy="240"/>
              </a:xfrm>
              <a:prstGeom prst="line">
                <a:avLst/>
              </a:prstGeom>
              <a:noFill/>
              <a:ln w="12700">
                <a:solidFill>
                  <a:schemeClr val="accent1"/>
                </a:solidFill>
                <a:round/>
                <a:headEnd/>
                <a:tailEnd/>
              </a:ln>
            </p:spPr>
            <p:txBody>
              <a:bodyPr wrap="none">
                <a:spAutoFit/>
              </a:bodyPr>
              <a:lstStyle/>
              <a:p>
                <a:endParaRPr lang="en-US"/>
              </a:p>
            </p:txBody>
          </p:sp>
          <p:sp>
            <p:nvSpPr>
              <p:cNvPr id="50332" name="Line 478"/>
              <p:cNvSpPr>
                <a:spLocks noChangeShapeType="1"/>
              </p:cNvSpPr>
              <p:nvPr/>
            </p:nvSpPr>
            <p:spPr bwMode="auto">
              <a:xfrm>
                <a:off x="1728" y="816"/>
                <a:ext cx="0" cy="240"/>
              </a:xfrm>
              <a:prstGeom prst="line">
                <a:avLst/>
              </a:prstGeom>
              <a:noFill/>
              <a:ln w="12700">
                <a:solidFill>
                  <a:schemeClr val="accent1"/>
                </a:solidFill>
                <a:round/>
                <a:headEnd/>
                <a:tailEnd/>
              </a:ln>
            </p:spPr>
            <p:txBody>
              <a:bodyPr wrap="none">
                <a:spAutoFit/>
              </a:bodyPr>
              <a:lstStyle/>
              <a:p>
                <a:endParaRPr lang="en-US"/>
              </a:p>
            </p:txBody>
          </p:sp>
        </p:grpSp>
        <p:grpSp>
          <p:nvGrpSpPr>
            <p:cNvPr id="50268" name="Group 479"/>
            <p:cNvGrpSpPr>
              <a:grpSpLocks/>
            </p:cNvGrpSpPr>
            <p:nvPr/>
          </p:nvGrpSpPr>
          <p:grpSpPr bwMode="auto">
            <a:xfrm>
              <a:off x="1422" y="2325"/>
              <a:ext cx="399" cy="200"/>
              <a:chOff x="1182" y="2156"/>
              <a:chExt cx="263" cy="200"/>
            </a:xfrm>
          </p:grpSpPr>
          <p:sp>
            <p:nvSpPr>
              <p:cNvPr id="50320" name="Rectangle 480"/>
              <p:cNvSpPr>
                <a:spLocks noChangeArrowheads="1"/>
              </p:cNvSpPr>
              <p:nvPr/>
            </p:nvSpPr>
            <p:spPr bwMode="auto">
              <a:xfrm>
                <a:off x="1182" y="2156"/>
                <a:ext cx="263" cy="200"/>
              </a:xfrm>
              <a:prstGeom prst="rect">
                <a:avLst/>
              </a:prstGeom>
              <a:solidFill>
                <a:srgbClr val="FF0000">
                  <a:alpha val="50195"/>
                </a:srgbClr>
              </a:solidFill>
              <a:ln w="9525">
                <a:solidFill>
                  <a:srgbClr val="FF0000"/>
                </a:solidFill>
                <a:miter lim="800000"/>
                <a:headEnd/>
                <a:tailEnd/>
              </a:ln>
            </p:spPr>
            <p:txBody>
              <a:bodyPr anchor="ctr"/>
              <a:lstStyle/>
              <a:p>
                <a:pPr algn="ctr"/>
                <a:endParaRPr lang="ko-KR" altLang="en-US" sz="900">
                  <a:latin typeface="Futura Bk"/>
                  <a:ea typeface="굴림" charset="-127"/>
                </a:endParaRPr>
              </a:p>
            </p:txBody>
          </p:sp>
          <p:sp>
            <p:nvSpPr>
              <p:cNvPr id="50321" name="Line 481"/>
              <p:cNvSpPr>
                <a:spLocks noChangeShapeType="1"/>
              </p:cNvSpPr>
              <p:nvPr/>
            </p:nvSpPr>
            <p:spPr bwMode="auto">
              <a:xfrm>
                <a:off x="1302" y="2156"/>
                <a:ext cx="0" cy="200"/>
              </a:xfrm>
              <a:prstGeom prst="line">
                <a:avLst/>
              </a:prstGeom>
              <a:noFill/>
              <a:ln w="9525">
                <a:solidFill>
                  <a:schemeClr val="accent2"/>
                </a:solidFill>
                <a:round/>
                <a:headEnd/>
                <a:tailEnd/>
              </a:ln>
            </p:spPr>
            <p:txBody>
              <a:bodyPr>
                <a:spAutoFit/>
              </a:bodyPr>
              <a:lstStyle/>
              <a:p>
                <a:endParaRPr lang="en-US"/>
              </a:p>
            </p:txBody>
          </p:sp>
          <p:sp>
            <p:nvSpPr>
              <p:cNvPr id="50322" name="Line 482"/>
              <p:cNvSpPr>
                <a:spLocks noChangeShapeType="1"/>
              </p:cNvSpPr>
              <p:nvPr/>
            </p:nvSpPr>
            <p:spPr bwMode="auto">
              <a:xfrm>
                <a:off x="1182" y="2256"/>
                <a:ext cx="263" cy="0"/>
              </a:xfrm>
              <a:prstGeom prst="line">
                <a:avLst/>
              </a:prstGeom>
              <a:noFill/>
              <a:ln w="9525">
                <a:solidFill>
                  <a:schemeClr val="accent2"/>
                </a:solidFill>
                <a:round/>
                <a:headEnd/>
                <a:tailEnd/>
              </a:ln>
            </p:spPr>
            <p:txBody>
              <a:bodyPr>
                <a:spAutoFit/>
              </a:bodyPr>
              <a:lstStyle/>
              <a:p>
                <a:endParaRPr lang="en-US"/>
              </a:p>
            </p:txBody>
          </p:sp>
          <p:sp>
            <p:nvSpPr>
              <p:cNvPr id="50323" name="Text Box 483"/>
              <p:cNvSpPr txBox="1">
                <a:spLocks noChangeArrowheads="1"/>
              </p:cNvSpPr>
              <p:nvPr/>
            </p:nvSpPr>
            <p:spPr bwMode="auto">
              <a:xfrm>
                <a:off x="1206" y="2182"/>
                <a:ext cx="239" cy="144"/>
              </a:xfrm>
              <a:prstGeom prst="rect">
                <a:avLst/>
              </a:prstGeom>
              <a:noFill/>
              <a:ln w="9525">
                <a:noFill/>
                <a:miter lim="800000"/>
                <a:headEnd/>
                <a:tailEnd/>
              </a:ln>
            </p:spPr>
            <p:txBody>
              <a:bodyPr>
                <a:spAutoFit/>
              </a:bodyPr>
              <a:lstStyle/>
              <a:p>
                <a:pPr algn="ctr">
                  <a:spcBef>
                    <a:spcPct val="50000"/>
                  </a:spcBef>
                </a:pPr>
                <a:endParaRPr lang="ko-KR" altLang="en-US" sz="900">
                  <a:latin typeface="Futura Bk"/>
                  <a:ea typeface="굴림" charset="-127"/>
                </a:endParaRPr>
              </a:p>
            </p:txBody>
          </p:sp>
        </p:grpSp>
        <p:grpSp>
          <p:nvGrpSpPr>
            <p:cNvPr id="50269" name="Group 484"/>
            <p:cNvGrpSpPr>
              <a:grpSpLocks/>
            </p:cNvGrpSpPr>
            <p:nvPr/>
          </p:nvGrpSpPr>
          <p:grpSpPr bwMode="auto">
            <a:xfrm>
              <a:off x="1950" y="1924"/>
              <a:ext cx="399" cy="263"/>
              <a:chOff x="1296" y="816"/>
              <a:chExt cx="528" cy="528"/>
            </a:xfrm>
          </p:grpSpPr>
          <p:sp>
            <p:nvSpPr>
              <p:cNvPr id="50311" name="Rectangle 485"/>
              <p:cNvSpPr>
                <a:spLocks noChangeArrowheads="1"/>
              </p:cNvSpPr>
              <p:nvPr/>
            </p:nvSpPr>
            <p:spPr bwMode="auto">
              <a:xfrm>
                <a:off x="1296" y="960"/>
                <a:ext cx="528" cy="384"/>
              </a:xfrm>
              <a:prstGeom prst="rect">
                <a:avLst/>
              </a:prstGeom>
              <a:solidFill>
                <a:schemeClr val="accent1">
                  <a:alpha val="50195"/>
                </a:schemeClr>
              </a:solidFill>
              <a:ln w="12700">
                <a:solidFill>
                  <a:schemeClr val="accent1"/>
                </a:solidFill>
                <a:miter lim="800000"/>
                <a:headEnd/>
                <a:tailEnd/>
              </a:ln>
            </p:spPr>
            <p:txBody>
              <a:bodyPr anchor="ctr"/>
              <a:lstStyle/>
              <a:p>
                <a:pPr algn="ctr"/>
                <a:endParaRPr lang="ko-KR" altLang="en-US" sz="800">
                  <a:latin typeface="Futura Bk"/>
                  <a:ea typeface="굴림" charset="-127"/>
                </a:endParaRPr>
              </a:p>
            </p:txBody>
          </p:sp>
          <p:sp>
            <p:nvSpPr>
              <p:cNvPr id="50312" name="Line 486"/>
              <p:cNvSpPr>
                <a:spLocks noChangeShapeType="1"/>
              </p:cNvSpPr>
              <p:nvPr/>
            </p:nvSpPr>
            <p:spPr bwMode="auto">
              <a:xfrm>
                <a:off x="1392" y="816"/>
                <a:ext cx="0" cy="240"/>
              </a:xfrm>
              <a:prstGeom prst="line">
                <a:avLst/>
              </a:prstGeom>
              <a:noFill/>
              <a:ln w="12700">
                <a:solidFill>
                  <a:schemeClr val="accent1"/>
                </a:solidFill>
                <a:round/>
                <a:headEnd/>
                <a:tailEnd/>
              </a:ln>
            </p:spPr>
            <p:txBody>
              <a:bodyPr wrap="none">
                <a:spAutoFit/>
              </a:bodyPr>
              <a:lstStyle/>
              <a:p>
                <a:endParaRPr lang="en-US"/>
              </a:p>
            </p:txBody>
          </p:sp>
          <p:sp>
            <p:nvSpPr>
              <p:cNvPr id="50313" name="Line 487"/>
              <p:cNvSpPr>
                <a:spLocks noChangeShapeType="1"/>
              </p:cNvSpPr>
              <p:nvPr/>
            </p:nvSpPr>
            <p:spPr bwMode="auto">
              <a:xfrm>
                <a:off x="1440" y="816"/>
                <a:ext cx="0" cy="240"/>
              </a:xfrm>
              <a:prstGeom prst="line">
                <a:avLst/>
              </a:prstGeom>
              <a:noFill/>
              <a:ln w="12700">
                <a:solidFill>
                  <a:schemeClr val="accent1"/>
                </a:solidFill>
                <a:round/>
                <a:headEnd/>
                <a:tailEnd/>
              </a:ln>
            </p:spPr>
            <p:txBody>
              <a:bodyPr wrap="none">
                <a:spAutoFit/>
              </a:bodyPr>
              <a:lstStyle/>
              <a:p>
                <a:endParaRPr lang="en-US"/>
              </a:p>
            </p:txBody>
          </p:sp>
          <p:sp>
            <p:nvSpPr>
              <p:cNvPr id="50314" name="Line 488"/>
              <p:cNvSpPr>
                <a:spLocks noChangeShapeType="1"/>
              </p:cNvSpPr>
              <p:nvPr/>
            </p:nvSpPr>
            <p:spPr bwMode="auto">
              <a:xfrm>
                <a:off x="1488" y="816"/>
                <a:ext cx="0" cy="240"/>
              </a:xfrm>
              <a:prstGeom prst="line">
                <a:avLst/>
              </a:prstGeom>
              <a:noFill/>
              <a:ln w="12700">
                <a:solidFill>
                  <a:schemeClr val="accent1"/>
                </a:solidFill>
                <a:round/>
                <a:headEnd/>
                <a:tailEnd/>
              </a:ln>
            </p:spPr>
            <p:txBody>
              <a:bodyPr wrap="none">
                <a:spAutoFit/>
              </a:bodyPr>
              <a:lstStyle/>
              <a:p>
                <a:endParaRPr lang="en-US"/>
              </a:p>
            </p:txBody>
          </p:sp>
          <p:sp>
            <p:nvSpPr>
              <p:cNvPr id="50315" name="Line 489"/>
              <p:cNvSpPr>
                <a:spLocks noChangeShapeType="1"/>
              </p:cNvSpPr>
              <p:nvPr/>
            </p:nvSpPr>
            <p:spPr bwMode="auto">
              <a:xfrm>
                <a:off x="1536" y="816"/>
                <a:ext cx="0" cy="240"/>
              </a:xfrm>
              <a:prstGeom prst="line">
                <a:avLst/>
              </a:prstGeom>
              <a:noFill/>
              <a:ln w="12700">
                <a:solidFill>
                  <a:schemeClr val="accent1"/>
                </a:solidFill>
                <a:round/>
                <a:headEnd/>
                <a:tailEnd/>
              </a:ln>
            </p:spPr>
            <p:txBody>
              <a:bodyPr wrap="none">
                <a:spAutoFit/>
              </a:bodyPr>
              <a:lstStyle/>
              <a:p>
                <a:endParaRPr lang="en-US"/>
              </a:p>
            </p:txBody>
          </p:sp>
          <p:sp>
            <p:nvSpPr>
              <p:cNvPr id="50316" name="Line 490"/>
              <p:cNvSpPr>
                <a:spLocks noChangeShapeType="1"/>
              </p:cNvSpPr>
              <p:nvPr/>
            </p:nvSpPr>
            <p:spPr bwMode="auto">
              <a:xfrm>
                <a:off x="1584" y="816"/>
                <a:ext cx="0" cy="240"/>
              </a:xfrm>
              <a:prstGeom prst="line">
                <a:avLst/>
              </a:prstGeom>
              <a:noFill/>
              <a:ln w="12700">
                <a:solidFill>
                  <a:schemeClr val="accent1"/>
                </a:solidFill>
                <a:round/>
                <a:headEnd/>
                <a:tailEnd/>
              </a:ln>
            </p:spPr>
            <p:txBody>
              <a:bodyPr wrap="none">
                <a:spAutoFit/>
              </a:bodyPr>
              <a:lstStyle/>
              <a:p>
                <a:endParaRPr lang="en-US"/>
              </a:p>
            </p:txBody>
          </p:sp>
          <p:sp>
            <p:nvSpPr>
              <p:cNvPr id="50317" name="Line 491"/>
              <p:cNvSpPr>
                <a:spLocks noChangeShapeType="1"/>
              </p:cNvSpPr>
              <p:nvPr/>
            </p:nvSpPr>
            <p:spPr bwMode="auto">
              <a:xfrm>
                <a:off x="1632" y="816"/>
                <a:ext cx="0" cy="240"/>
              </a:xfrm>
              <a:prstGeom prst="line">
                <a:avLst/>
              </a:prstGeom>
              <a:noFill/>
              <a:ln w="12700">
                <a:solidFill>
                  <a:schemeClr val="accent1"/>
                </a:solidFill>
                <a:round/>
                <a:headEnd/>
                <a:tailEnd/>
              </a:ln>
            </p:spPr>
            <p:txBody>
              <a:bodyPr wrap="none">
                <a:spAutoFit/>
              </a:bodyPr>
              <a:lstStyle/>
              <a:p>
                <a:endParaRPr lang="en-US"/>
              </a:p>
            </p:txBody>
          </p:sp>
          <p:sp>
            <p:nvSpPr>
              <p:cNvPr id="50318" name="Line 492"/>
              <p:cNvSpPr>
                <a:spLocks noChangeShapeType="1"/>
              </p:cNvSpPr>
              <p:nvPr/>
            </p:nvSpPr>
            <p:spPr bwMode="auto">
              <a:xfrm>
                <a:off x="1680" y="816"/>
                <a:ext cx="0" cy="240"/>
              </a:xfrm>
              <a:prstGeom prst="line">
                <a:avLst/>
              </a:prstGeom>
              <a:noFill/>
              <a:ln w="12700">
                <a:solidFill>
                  <a:schemeClr val="accent1"/>
                </a:solidFill>
                <a:round/>
                <a:headEnd/>
                <a:tailEnd/>
              </a:ln>
            </p:spPr>
            <p:txBody>
              <a:bodyPr wrap="none">
                <a:spAutoFit/>
              </a:bodyPr>
              <a:lstStyle/>
              <a:p>
                <a:endParaRPr lang="en-US"/>
              </a:p>
            </p:txBody>
          </p:sp>
          <p:sp>
            <p:nvSpPr>
              <p:cNvPr id="50319" name="Line 493"/>
              <p:cNvSpPr>
                <a:spLocks noChangeShapeType="1"/>
              </p:cNvSpPr>
              <p:nvPr/>
            </p:nvSpPr>
            <p:spPr bwMode="auto">
              <a:xfrm>
                <a:off x="1728" y="816"/>
                <a:ext cx="0" cy="240"/>
              </a:xfrm>
              <a:prstGeom prst="line">
                <a:avLst/>
              </a:prstGeom>
              <a:noFill/>
              <a:ln w="12700">
                <a:solidFill>
                  <a:schemeClr val="accent1"/>
                </a:solidFill>
                <a:round/>
                <a:headEnd/>
                <a:tailEnd/>
              </a:ln>
            </p:spPr>
            <p:txBody>
              <a:bodyPr wrap="none">
                <a:spAutoFit/>
              </a:bodyPr>
              <a:lstStyle/>
              <a:p>
                <a:endParaRPr lang="en-US"/>
              </a:p>
            </p:txBody>
          </p:sp>
        </p:grpSp>
        <p:grpSp>
          <p:nvGrpSpPr>
            <p:cNvPr id="50270" name="Group 494"/>
            <p:cNvGrpSpPr>
              <a:grpSpLocks/>
            </p:cNvGrpSpPr>
            <p:nvPr/>
          </p:nvGrpSpPr>
          <p:grpSpPr bwMode="auto">
            <a:xfrm>
              <a:off x="1958" y="2325"/>
              <a:ext cx="399" cy="200"/>
              <a:chOff x="1182" y="2156"/>
              <a:chExt cx="263" cy="200"/>
            </a:xfrm>
          </p:grpSpPr>
          <p:sp>
            <p:nvSpPr>
              <p:cNvPr id="50307" name="Rectangle 495"/>
              <p:cNvSpPr>
                <a:spLocks noChangeArrowheads="1"/>
              </p:cNvSpPr>
              <p:nvPr/>
            </p:nvSpPr>
            <p:spPr bwMode="auto">
              <a:xfrm>
                <a:off x="1182" y="2156"/>
                <a:ext cx="263" cy="200"/>
              </a:xfrm>
              <a:prstGeom prst="rect">
                <a:avLst/>
              </a:prstGeom>
              <a:solidFill>
                <a:srgbClr val="FF0000">
                  <a:alpha val="50195"/>
                </a:srgbClr>
              </a:solidFill>
              <a:ln w="9525">
                <a:solidFill>
                  <a:srgbClr val="FF0000"/>
                </a:solidFill>
                <a:miter lim="800000"/>
                <a:headEnd/>
                <a:tailEnd/>
              </a:ln>
            </p:spPr>
            <p:txBody>
              <a:bodyPr anchor="ctr"/>
              <a:lstStyle/>
              <a:p>
                <a:pPr algn="ctr"/>
                <a:endParaRPr lang="ko-KR" altLang="en-US" sz="900">
                  <a:latin typeface="Futura Bk"/>
                  <a:ea typeface="굴림" charset="-127"/>
                </a:endParaRPr>
              </a:p>
            </p:txBody>
          </p:sp>
          <p:sp>
            <p:nvSpPr>
              <p:cNvPr id="50308" name="Line 496"/>
              <p:cNvSpPr>
                <a:spLocks noChangeShapeType="1"/>
              </p:cNvSpPr>
              <p:nvPr/>
            </p:nvSpPr>
            <p:spPr bwMode="auto">
              <a:xfrm>
                <a:off x="1302" y="2156"/>
                <a:ext cx="0" cy="200"/>
              </a:xfrm>
              <a:prstGeom prst="line">
                <a:avLst/>
              </a:prstGeom>
              <a:noFill/>
              <a:ln w="9525">
                <a:solidFill>
                  <a:schemeClr val="accent2"/>
                </a:solidFill>
                <a:round/>
                <a:headEnd/>
                <a:tailEnd/>
              </a:ln>
            </p:spPr>
            <p:txBody>
              <a:bodyPr>
                <a:spAutoFit/>
              </a:bodyPr>
              <a:lstStyle/>
              <a:p>
                <a:endParaRPr lang="en-US"/>
              </a:p>
            </p:txBody>
          </p:sp>
          <p:sp>
            <p:nvSpPr>
              <p:cNvPr id="50309" name="Line 497"/>
              <p:cNvSpPr>
                <a:spLocks noChangeShapeType="1"/>
              </p:cNvSpPr>
              <p:nvPr/>
            </p:nvSpPr>
            <p:spPr bwMode="auto">
              <a:xfrm>
                <a:off x="1182" y="2256"/>
                <a:ext cx="263" cy="0"/>
              </a:xfrm>
              <a:prstGeom prst="line">
                <a:avLst/>
              </a:prstGeom>
              <a:noFill/>
              <a:ln w="9525">
                <a:solidFill>
                  <a:schemeClr val="accent2"/>
                </a:solidFill>
                <a:round/>
                <a:headEnd/>
                <a:tailEnd/>
              </a:ln>
            </p:spPr>
            <p:txBody>
              <a:bodyPr>
                <a:spAutoFit/>
              </a:bodyPr>
              <a:lstStyle/>
              <a:p>
                <a:endParaRPr lang="en-US"/>
              </a:p>
            </p:txBody>
          </p:sp>
          <p:sp>
            <p:nvSpPr>
              <p:cNvPr id="50310" name="Text Box 498"/>
              <p:cNvSpPr txBox="1">
                <a:spLocks noChangeArrowheads="1"/>
              </p:cNvSpPr>
              <p:nvPr/>
            </p:nvSpPr>
            <p:spPr bwMode="auto">
              <a:xfrm>
                <a:off x="1206" y="2182"/>
                <a:ext cx="239" cy="144"/>
              </a:xfrm>
              <a:prstGeom prst="rect">
                <a:avLst/>
              </a:prstGeom>
              <a:noFill/>
              <a:ln w="9525">
                <a:noFill/>
                <a:miter lim="800000"/>
                <a:headEnd/>
                <a:tailEnd/>
              </a:ln>
            </p:spPr>
            <p:txBody>
              <a:bodyPr>
                <a:spAutoFit/>
              </a:bodyPr>
              <a:lstStyle/>
              <a:p>
                <a:pPr algn="ctr">
                  <a:spcBef>
                    <a:spcPct val="50000"/>
                  </a:spcBef>
                </a:pPr>
                <a:endParaRPr lang="ko-KR" altLang="en-US" sz="900">
                  <a:latin typeface="Futura Bk"/>
                  <a:ea typeface="굴림" charset="-127"/>
                </a:endParaRPr>
              </a:p>
            </p:txBody>
          </p:sp>
        </p:grpSp>
        <p:grpSp>
          <p:nvGrpSpPr>
            <p:cNvPr id="50271" name="Group 499"/>
            <p:cNvGrpSpPr>
              <a:grpSpLocks/>
            </p:cNvGrpSpPr>
            <p:nvPr/>
          </p:nvGrpSpPr>
          <p:grpSpPr bwMode="auto">
            <a:xfrm>
              <a:off x="1966" y="2646"/>
              <a:ext cx="399" cy="237"/>
              <a:chOff x="742" y="2445"/>
              <a:chExt cx="263" cy="237"/>
            </a:xfrm>
          </p:grpSpPr>
          <p:sp>
            <p:nvSpPr>
              <p:cNvPr id="50296" name="Rectangle 500"/>
              <p:cNvSpPr>
                <a:spLocks noChangeArrowheads="1"/>
              </p:cNvSpPr>
              <p:nvPr/>
            </p:nvSpPr>
            <p:spPr bwMode="auto">
              <a:xfrm>
                <a:off x="742" y="2445"/>
                <a:ext cx="151" cy="172"/>
              </a:xfrm>
              <a:prstGeom prst="rect">
                <a:avLst/>
              </a:prstGeom>
              <a:solidFill>
                <a:srgbClr val="FFD911"/>
              </a:solidFill>
              <a:ln w="12700">
                <a:solidFill>
                  <a:srgbClr val="FFD911"/>
                </a:solidFill>
                <a:miter lim="800000"/>
                <a:headEnd/>
                <a:tailEnd/>
              </a:ln>
            </p:spPr>
            <p:txBody>
              <a:bodyPr anchor="ctr"/>
              <a:lstStyle/>
              <a:p>
                <a:pPr algn="ctr"/>
                <a:endParaRPr lang="ko-KR" altLang="en-US" sz="900">
                  <a:latin typeface="Futura Bk"/>
                  <a:ea typeface="굴림" charset="-127"/>
                </a:endParaRPr>
              </a:p>
            </p:txBody>
          </p:sp>
          <p:grpSp>
            <p:nvGrpSpPr>
              <p:cNvPr id="50297" name="Group 501"/>
              <p:cNvGrpSpPr>
                <a:grpSpLocks/>
              </p:cNvGrpSpPr>
              <p:nvPr/>
            </p:nvGrpSpPr>
            <p:grpSpPr bwMode="auto">
              <a:xfrm>
                <a:off x="742" y="2445"/>
                <a:ext cx="263" cy="237"/>
                <a:chOff x="912" y="1872"/>
                <a:chExt cx="528" cy="528"/>
              </a:xfrm>
            </p:grpSpPr>
            <p:sp>
              <p:nvSpPr>
                <p:cNvPr id="50298" name="Rectangle 502"/>
                <p:cNvSpPr>
                  <a:spLocks noChangeArrowheads="1"/>
                </p:cNvSpPr>
                <p:nvPr/>
              </p:nvSpPr>
              <p:spPr bwMode="auto">
                <a:xfrm>
                  <a:off x="912" y="1872"/>
                  <a:ext cx="528" cy="384"/>
                </a:xfrm>
                <a:prstGeom prst="rect">
                  <a:avLst/>
                </a:prstGeom>
                <a:solidFill>
                  <a:srgbClr val="FFD911">
                    <a:alpha val="50195"/>
                  </a:srgbClr>
                </a:solidFill>
                <a:ln w="12700">
                  <a:solidFill>
                    <a:srgbClr val="FFD911"/>
                  </a:solidFill>
                  <a:miter lim="800000"/>
                  <a:headEnd/>
                  <a:tailEnd/>
                </a:ln>
              </p:spPr>
              <p:txBody>
                <a:bodyPr anchor="ctr"/>
                <a:lstStyle/>
                <a:p>
                  <a:pPr algn="ctr"/>
                  <a:endParaRPr lang="ko-KR" altLang="en-US" sz="900">
                    <a:latin typeface="Futura Bk"/>
                    <a:ea typeface="굴림" charset="-127"/>
                  </a:endParaRPr>
                </a:p>
              </p:txBody>
            </p:sp>
            <p:sp>
              <p:nvSpPr>
                <p:cNvPr id="50299" name="Line 503"/>
                <p:cNvSpPr>
                  <a:spLocks noChangeShapeType="1"/>
                </p:cNvSpPr>
                <p:nvPr/>
              </p:nvSpPr>
              <p:spPr bwMode="auto">
                <a:xfrm>
                  <a:off x="1008" y="2160"/>
                  <a:ext cx="0" cy="240"/>
                </a:xfrm>
                <a:prstGeom prst="line">
                  <a:avLst/>
                </a:prstGeom>
                <a:noFill/>
                <a:ln w="12700">
                  <a:solidFill>
                    <a:srgbClr val="FFD911"/>
                  </a:solidFill>
                  <a:round/>
                  <a:headEnd/>
                  <a:tailEnd/>
                </a:ln>
              </p:spPr>
              <p:txBody>
                <a:bodyPr wrap="none">
                  <a:spAutoFit/>
                </a:bodyPr>
                <a:lstStyle/>
                <a:p>
                  <a:endParaRPr lang="en-US"/>
                </a:p>
              </p:txBody>
            </p:sp>
            <p:sp>
              <p:nvSpPr>
                <p:cNvPr id="50300" name="Line 504"/>
                <p:cNvSpPr>
                  <a:spLocks noChangeShapeType="1"/>
                </p:cNvSpPr>
                <p:nvPr/>
              </p:nvSpPr>
              <p:spPr bwMode="auto">
                <a:xfrm>
                  <a:off x="1056" y="2160"/>
                  <a:ext cx="0" cy="240"/>
                </a:xfrm>
                <a:prstGeom prst="line">
                  <a:avLst/>
                </a:prstGeom>
                <a:noFill/>
                <a:ln w="12700">
                  <a:solidFill>
                    <a:srgbClr val="FFD911"/>
                  </a:solidFill>
                  <a:round/>
                  <a:headEnd/>
                  <a:tailEnd/>
                </a:ln>
              </p:spPr>
              <p:txBody>
                <a:bodyPr wrap="none">
                  <a:spAutoFit/>
                </a:bodyPr>
                <a:lstStyle/>
                <a:p>
                  <a:endParaRPr lang="en-US"/>
                </a:p>
              </p:txBody>
            </p:sp>
            <p:sp>
              <p:nvSpPr>
                <p:cNvPr id="50301" name="Line 505"/>
                <p:cNvSpPr>
                  <a:spLocks noChangeShapeType="1"/>
                </p:cNvSpPr>
                <p:nvPr/>
              </p:nvSpPr>
              <p:spPr bwMode="auto">
                <a:xfrm>
                  <a:off x="1104" y="2160"/>
                  <a:ext cx="0" cy="240"/>
                </a:xfrm>
                <a:prstGeom prst="line">
                  <a:avLst/>
                </a:prstGeom>
                <a:noFill/>
                <a:ln w="12700">
                  <a:solidFill>
                    <a:srgbClr val="FFD911"/>
                  </a:solidFill>
                  <a:round/>
                  <a:headEnd/>
                  <a:tailEnd/>
                </a:ln>
              </p:spPr>
              <p:txBody>
                <a:bodyPr wrap="none">
                  <a:spAutoFit/>
                </a:bodyPr>
                <a:lstStyle/>
                <a:p>
                  <a:endParaRPr lang="en-US"/>
                </a:p>
              </p:txBody>
            </p:sp>
            <p:sp>
              <p:nvSpPr>
                <p:cNvPr id="50302" name="Line 506"/>
                <p:cNvSpPr>
                  <a:spLocks noChangeShapeType="1"/>
                </p:cNvSpPr>
                <p:nvPr/>
              </p:nvSpPr>
              <p:spPr bwMode="auto">
                <a:xfrm>
                  <a:off x="1152" y="2160"/>
                  <a:ext cx="0" cy="240"/>
                </a:xfrm>
                <a:prstGeom prst="line">
                  <a:avLst/>
                </a:prstGeom>
                <a:noFill/>
                <a:ln w="12700">
                  <a:solidFill>
                    <a:srgbClr val="FFD911"/>
                  </a:solidFill>
                  <a:round/>
                  <a:headEnd/>
                  <a:tailEnd/>
                </a:ln>
              </p:spPr>
              <p:txBody>
                <a:bodyPr wrap="none">
                  <a:spAutoFit/>
                </a:bodyPr>
                <a:lstStyle/>
                <a:p>
                  <a:endParaRPr lang="en-US"/>
                </a:p>
              </p:txBody>
            </p:sp>
            <p:sp>
              <p:nvSpPr>
                <p:cNvPr id="50303" name="Line 507"/>
                <p:cNvSpPr>
                  <a:spLocks noChangeShapeType="1"/>
                </p:cNvSpPr>
                <p:nvPr/>
              </p:nvSpPr>
              <p:spPr bwMode="auto">
                <a:xfrm>
                  <a:off x="1200" y="2160"/>
                  <a:ext cx="0" cy="240"/>
                </a:xfrm>
                <a:prstGeom prst="line">
                  <a:avLst/>
                </a:prstGeom>
                <a:noFill/>
                <a:ln w="12700">
                  <a:solidFill>
                    <a:srgbClr val="FFD911"/>
                  </a:solidFill>
                  <a:round/>
                  <a:headEnd/>
                  <a:tailEnd/>
                </a:ln>
              </p:spPr>
              <p:txBody>
                <a:bodyPr wrap="none">
                  <a:spAutoFit/>
                </a:bodyPr>
                <a:lstStyle/>
                <a:p>
                  <a:endParaRPr lang="en-US"/>
                </a:p>
              </p:txBody>
            </p:sp>
            <p:sp>
              <p:nvSpPr>
                <p:cNvPr id="50304" name="Line 508"/>
                <p:cNvSpPr>
                  <a:spLocks noChangeShapeType="1"/>
                </p:cNvSpPr>
                <p:nvPr/>
              </p:nvSpPr>
              <p:spPr bwMode="auto">
                <a:xfrm>
                  <a:off x="1248" y="2160"/>
                  <a:ext cx="0" cy="240"/>
                </a:xfrm>
                <a:prstGeom prst="line">
                  <a:avLst/>
                </a:prstGeom>
                <a:noFill/>
                <a:ln w="12700">
                  <a:solidFill>
                    <a:srgbClr val="FFD911"/>
                  </a:solidFill>
                  <a:round/>
                  <a:headEnd/>
                  <a:tailEnd/>
                </a:ln>
              </p:spPr>
              <p:txBody>
                <a:bodyPr wrap="none">
                  <a:spAutoFit/>
                </a:bodyPr>
                <a:lstStyle/>
                <a:p>
                  <a:endParaRPr lang="en-US"/>
                </a:p>
              </p:txBody>
            </p:sp>
            <p:sp>
              <p:nvSpPr>
                <p:cNvPr id="50305" name="Line 509"/>
                <p:cNvSpPr>
                  <a:spLocks noChangeShapeType="1"/>
                </p:cNvSpPr>
                <p:nvPr/>
              </p:nvSpPr>
              <p:spPr bwMode="auto">
                <a:xfrm>
                  <a:off x="1296" y="2160"/>
                  <a:ext cx="0" cy="240"/>
                </a:xfrm>
                <a:prstGeom prst="line">
                  <a:avLst/>
                </a:prstGeom>
                <a:noFill/>
                <a:ln w="12700">
                  <a:solidFill>
                    <a:srgbClr val="FFD911"/>
                  </a:solidFill>
                  <a:round/>
                  <a:headEnd/>
                  <a:tailEnd/>
                </a:ln>
              </p:spPr>
              <p:txBody>
                <a:bodyPr wrap="none">
                  <a:spAutoFit/>
                </a:bodyPr>
                <a:lstStyle/>
                <a:p>
                  <a:endParaRPr lang="en-US"/>
                </a:p>
              </p:txBody>
            </p:sp>
            <p:sp>
              <p:nvSpPr>
                <p:cNvPr id="50306" name="Line 510"/>
                <p:cNvSpPr>
                  <a:spLocks noChangeShapeType="1"/>
                </p:cNvSpPr>
                <p:nvPr/>
              </p:nvSpPr>
              <p:spPr bwMode="auto">
                <a:xfrm>
                  <a:off x="1344" y="2160"/>
                  <a:ext cx="0" cy="240"/>
                </a:xfrm>
                <a:prstGeom prst="line">
                  <a:avLst/>
                </a:prstGeom>
                <a:noFill/>
                <a:ln w="12700">
                  <a:solidFill>
                    <a:srgbClr val="FFD911"/>
                  </a:solidFill>
                  <a:round/>
                  <a:headEnd/>
                  <a:tailEnd/>
                </a:ln>
              </p:spPr>
              <p:txBody>
                <a:bodyPr wrap="none">
                  <a:spAutoFit/>
                </a:bodyPr>
                <a:lstStyle/>
                <a:p>
                  <a:endParaRPr lang="en-US"/>
                </a:p>
              </p:txBody>
            </p:sp>
          </p:grpSp>
        </p:grpSp>
        <p:sp>
          <p:nvSpPr>
            <p:cNvPr id="50272" name="Text Box 511"/>
            <p:cNvSpPr txBox="1">
              <a:spLocks noChangeArrowheads="1"/>
            </p:cNvSpPr>
            <p:nvPr/>
          </p:nvSpPr>
          <p:spPr bwMode="auto">
            <a:xfrm>
              <a:off x="1008" y="1747"/>
              <a:ext cx="881" cy="173"/>
            </a:xfrm>
            <a:prstGeom prst="rect">
              <a:avLst/>
            </a:prstGeom>
            <a:noFill/>
            <a:ln w="9525">
              <a:noFill/>
              <a:miter lim="800000"/>
              <a:headEnd/>
              <a:tailEnd/>
            </a:ln>
          </p:spPr>
          <p:txBody>
            <a:bodyPr wrap="none">
              <a:spAutoFit/>
            </a:bodyPr>
            <a:lstStyle/>
            <a:p>
              <a:r>
                <a:rPr lang="en-US" sz="1200">
                  <a:solidFill>
                    <a:schemeClr val="accent1"/>
                  </a:solidFill>
                  <a:latin typeface="Futura Bk"/>
                </a:rPr>
                <a:t>Channel Directors</a:t>
              </a:r>
            </a:p>
          </p:txBody>
        </p:sp>
        <p:sp>
          <p:nvSpPr>
            <p:cNvPr id="50273" name="Text Box 512"/>
            <p:cNvSpPr txBox="1">
              <a:spLocks noChangeArrowheads="1"/>
            </p:cNvSpPr>
            <p:nvPr/>
          </p:nvSpPr>
          <p:spPr bwMode="auto">
            <a:xfrm>
              <a:off x="1088" y="2160"/>
              <a:ext cx="722" cy="173"/>
            </a:xfrm>
            <a:prstGeom prst="rect">
              <a:avLst/>
            </a:prstGeom>
            <a:noFill/>
            <a:ln w="9525">
              <a:noFill/>
              <a:miter lim="800000"/>
              <a:headEnd/>
              <a:tailEnd/>
            </a:ln>
          </p:spPr>
          <p:txBody>
            <a:bodyPr wrap="none">
              <a:spAutoFit/>
            </a:bodyPr>
            <a:lstStyle/>
            <a:p>
              <a:r>
                <a:rPr lang="en-US" sz="1200">
                  <a:solidFill>
                    <a:schemeClr val="accent1"/>
                  </a:solidFill>
                  <a:latin typeface="Futura Bk"/>
                </a:rPr>
                <a:t>Cache Boards</a:t>
              </a:r>
            </a:p>
          </p:txBody>
        </p:sp>
        <p:sp>
          <p:nvSpPr>
            <p:cNvPr id="50274" name="Text Box 513"/>
            <p:cNvSpPr txBox="1">
              <a:spLocks noChangeArrowheads="1"/>
            </p:cNvSpPr>
            <p:nvPr/>
          </p:nvSpPr>
          <p:spPr bwMode="auto">
            <a:xfrm>
              <a:off x="1080" y="2504"/>
              <a:ext cx="712" cy="173"/>
            </a:xfrm>
            <a:prstGeom prst="rect">
              <a:avLst/>
            </a:prstGeom>
            <a:noFill/>
            <a:ln w="9525">
              <a:noFill/>
              <a:miter lim="800000"/>
              <a:headEnd/>
              <a:tailEnd/>
            </a:ln>
          </p:spPr>
          <p:txBody>
            <a:bodyPr wrap="none">
              <a:spAutoFit/>
            </a:bodyPr>
            <a:lstStyle/>
            <a:p>
              <a:r>
                <a:rPr lang="en-US" sz="1200">
                  <a:solidFill>
                    <a:schemeClr val="accent1"/>
                  </a:solidFill>
                  <a:latin typeface="Futura Bk"/>
                </a:rPr>
                <a:t>Disk Directors</a:t>
              </a:r>
            </a:p>
          </p:txBody>
        </p:sp>
        <p:grpSp>
          <p:nvGrpSpPr>
            <p:cNvPr id="50275" name="Group 514"/>
            <p:cNvGrpSpPr>
              <a:grpSpLocks/>
            </p:cNvGrpSpPr>
            <p:nvPr/>
          </p:nvGrpSpPr>
          <p:grpSpPr bwMode="auto">
            <a:xfrm>
              <a:off x="4333" y="1903"/>
              <a:ext cx="387" cy="290"/>
              <a:chOff x="3430" y="1849"/>
              <a:chExt cx="443" cy="383"/>
            </a:xfrm>
          </p:grpSpPr>
          <p:sp>
            <p:nvSpPr>
              <p:cNvPr id="50292" name="Rectangle 515"/>
              <p:cNvSpPr>
                <a:spLocks noChangeArrowheads="1"/>
              </p:cNvSpPr>
              <p:nvPr/>
            </p:nvSpPr>
            <p:spPr bwMode="auto">
              <a:xfrm rot="5400000">
                <a:off x="3542" y="1999"/>
                <a:ext cx="236" cy="225"/>
              </a:xfrm>
              <a:prstGeom prst="rect">
                <a:avLst/>
              </a:prstGeom>
              <a:solidFill>
                <a:srgbClr val="FF0000"/>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93" name="Rectangle 516"/>
              <p:cNvSpPr>
                <a:spLocks noChangeArrowheads="1"/>
              </p:cNvSpPr>
              <p:nvPr/>
            </p:nvSpPr>
            <p:spPr bwMode="auto">
              <a:xfrm rot="5400000">
                <a:off x="3582" y="1701"/>
                <a:ext cx="143" cy="439"/>
              </a:xfrm>
              <a:prstGeom prst="rect">
                <a:avLst/>
              </a:prstGeom>
              <a:solidFill>
                <a:schemeClr val="accent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94" name="Rectangle 517"/>
              <p:cNvSpPr>
                <a:spLocks noChangeArrowheads="1"/>
              </p:cNvSpPr>
              <p:nvPr/>
            </p:nvSpPr>
            <p:spPr bwMode="auto">
              <a:xfrm rot="5400000">
                <a:off x="3376" y="2046"/>
                <a:ext cx="237" cy="130"/>
              </a:xfrm>
              <a:prstGeom prst="rect">
                <a:avLst/>
              </a:prstGeom>
              <a:solidFill>
                <a:srgbClr val="FFD91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95" name="Rectangle 518"/>
              <p:cNvSpPr>
                <a:spLocks noChangeArrowheads="1"/>
              </p:cNvSpPr>
              <p:nvPr/>
            </p:nvSpPr>
            <p:spPr bwMode="auto">
              <a:xfrm rot="5400000">
                <a:off x="3686" y="2048"/>
                <a:ext cx="239" cy="130"/>
              </a:xfrm>
              <a:prstGeom prst="rect">
                <a:avLst/>
              </a:prstGeom>
              <a:solidFill>
                <a:srgbClr val="FFD91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grpSp>
        <p:sp>
          <p:nvSpPr>
            <p:cNvPr id="50276" name="Rectangle 519"/>
            <p:cNvSpPr>
              <a:spLocks noChangeArrowheads="1"/>
            </p:cNvSpPr>
            <p:nvPr/>
          </p:nvSpPr>
          <p:spPr bwMode="auto">
            <a:xfrm rot="5400000">
              <a:off x="3422" y="2179"/>
              <a:ext cx="178" cy="197"/>
            </a:xfrm>
            <a:prstGeom prst="rect">
              <a:avLst/>
            </a:prstGeom>
            <a:solidFill>
              <a:srgbClr val="FF0000"/>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77" name="Rectangle 520"/>
            <p:cNvSpPr>
              <a:spLocks noChangeArrowheads="1"/>
            </p:cNvSpPr>
            <p:nvPr/>
          </p:nvSpPr>
          <p:spPr bwMode="auto">
            <a:xfrm rot="5400000">
              <a:off x="3445" y="1941"/>
              <a:ext cx="108" cy="384"/>
            </a:xfrm>
            <a:prstGeom prst="rect">
              <a:avLst/>
            </a:prstGeom>
            <a:solidFill>
              <a:schemeClr val="accent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78" name="Rectangle 521"/>
            <p:cNvSpPr>
              <a:spLocks noChangeArrowheads="1"/>
            </p:cNvSpPr>
            <p:nvPr/>
          </p:nvSpPr>
          <p:spPr bwMode="auto">
            <a:xfrm rot="5400000">
              <a:off x="3277" y="2220"/>
              <a:ext cx="180" cy="114"/>
            </a:xfrm>
            <a:prstGeom prst="rect">
              <a:avLst/>
            </a:prstGeom>
            <a:solidFill>
              <a:srgbClr val="FFD91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79" name="Rectangle 522"/>
            <p:cNvSpPr>
              <a:spLocks noChangeArrowheads="1"/>
            </p:cNvSpPr>
            <p:nvPr/>
          </p:nvSpPr>
          <p:spPr bwMode="auto">
            <a:xfrm rot="5400000">
              <a:off x="3545" y="2216"/>
              <a:ext cx="178" cy="122"/>
            </a:xfrm>
            <a:prstGeom prst="rect">
              <a:avLst/>
            </a:prstGeom>
            <a:solidFill>
              <a:srgbClr val="FFD91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80" name="Rectangle 523"/>
            <p:cNvSpPr>
              <a:spLocks noChangeArrowheads="1"/>
            </p:cNvSpPr>
            <p:nvPr/>
          </p:nvSpPr>
          <p:spPr bwMode="auto">
            <a:xfrm rot="5400000">
              <a:off x="3894" y="2563"/>
              <a:ext cx="178" cy="197"/>
            </a:xfrm>
            <a:prstGeom prst="rect">
              <a:avLst/>
            </a:prstGeom>
            <a:solidFill>
              <a:srgbClr val="FF0000"/>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81" name="Rectangle 524"/>
            <p:cNvSpPr>
              <a:spLocks noChangeArrowheads="1"/>
            </p:cNvSpPr>
            <p:nvPr/>
          </p:nvSpPr>
          <p:spPr bwMode="auto">
            <a:xfrm rot="5400000">
              <a:off x="3923" y="2325"/>
              <a:ext cx="108" cy="384"/>
            </a:xfrm>
            <a:prstGeom prst="rect">
              <a:avLst/>
            </a:prstGeom>
            <a:solidFill>
              <a:schemeClr val="accent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82" name="Rectangle 525"/>
            <p:cNvSpPr>
              <a:spLocks noChangeArrowheads="1"/>
            </p:cNvSpPr>
            <p:nvPr/>
          </p:nvSpPr>
          <p:spPr bwMode="auto">
            <a:xfrm rot="5400000">
              <a:off x="3749" y="2604"/>
              <a:ext cx="180" cy="114"/>
            </a:xfrm>
            <a:prstGeom prst="rect">
              <a:avLst/>
            </a:prstGeom>
            <a:solidFill>
              <a:srgbClr val="FFD91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83" name="Rectangle 526"/>
            <p:cNvSpPr>
              <a:spLocks noChangeArrowheads="1"/>
            </p:cNvSpPr>
            <p:nvPr/>
          </p:nvSpPr>
          <p:spPr bwMode="auto">
            <a:xfrm rot="5400000">
              <a:off x="4023" y="2612"/>
              <a:ext cx="183" cy="104"/>
            </a:xfrm>
            <a:prstGeom prst="rect">
              <a:avLst/>
            </a:prstGeom>
            <a:solidFill>
              <a:srgbClr val="FFD91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grpSp>
          <p:nvGrpSpPr>
            <p:cNvPr id="50284" name="Group 527"/>
            <p:cNvGrpSpPr>
              <a:grpSpLocks/>
            </p:cNvGrpSpPr>
            <p:nvPr/>
          </p:nvGrpSpPr>
          <p:grpSpPr bwMode="auto">
            <a:xfrm>
              <a:off x="4805" y="2295"/>
              <a:ext cx="387" cy="290"/>
              <a:chOff x="3430" y="1849"/>
              <a:chExt cx="443" cy="383"/>
            </a:xfrm>
          </p:grpSpPr>
          <p:sp>
            <p:nvSpPr>
              <p:cNvPr id="50288" name="Rectangle 528"/>
              <p:cNvSpPr>
                <a:spLocks noChangeArrowheads="1"/>
              </p:cNvSpPr>
              <p:nvPr/>
            </p:nvSpPr>
            <p:spPr bwMode="auto">
              <a:xfrm rot="5400000">
                <a:off x="3542" y="1999"/>
                <a:ext cx="236" cy="225"/>
              </a:xfrm>
              <a:prstGeom prst="rect">
                <a:avLst/>
              </a:prstGeom>
              <a:solidFill>
                <a:srgbClr val="FF0000"/>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89" name="Rectangle 529"/>
              <p:cNvSpPr>
                <a:spLocks noChangeArrowheads="1"/>
              </p:cNvSpPr>
              <p:nvPr/>
            </p:nvSpPr>
            <p:spPr bwMode="auto">
              <a:xfrm rot="5400000">
                <a:off x="3582" y="1701"/>
                <a:ext cx="143" cy="439"/>
              </a:xfrm>
              <a:prstGeom prst="rect">
                <a:avLst/>
              </a:prstGeom>
              <a:solidFill>
                <a:schemeClr val="accent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90" name="Rectangle 530"/>
              <p:cNvSpPr>
                <a:spLocks noChangeArrowheads="1"/>
              </p:cNvSpPr>
              <p:nvPr/>
            </p:nvSpPr>
            <p:spPr bwMode="auto">
              <a:xfrm rot="5400000">
                <a:off x="3376" y="2046"/>
                <a:ext cx="237" cy="130"/>
              </a:xfrm>
              <a:prstGeom prst="rect">
                <a:avLst/>
              </a:prstGeom>
              <a:solidFill>
                <a:srgbClr val="FFD91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sp>
            <p:nvSpPr>
              <p:cNvPr id="50291" name="Rectangle 531"/>
              <p:cNvSpPr>
                <a:spLocks noChangeArrowheads="1"/>
              </p:cNvSpPr>
              <p:nvPr/>
            </p:nvSpPr>
            <p:spPr bwMode="auto">
              <a:xfrm rot="5400000">
                <a:off x="3686" y="2048"/>
                <a:ext cx="239" cy="130"/>
              </a:xfrm>
              <a:prstGeom prst="rect">
                <a:avLst/>
              </a:prstGeom>
              <a:solidFill>
                <a:srgbClr val="FFD911"/>
              </a:solidFill>
              <a:ln w="9525">
                <a:solidFill>
                  <a:schemeClr val="tx2"/>
                </a:solidFill>
                <a:miter lim="800000"/>
                <a:headEnd/>
                <a:tailEnd/>
              </a:ln>
            </p:spPr>
            <p:txBody>
              <a:bodyPr rot="10800000" vert="eaVert" wrap="none" anchor="ctr"/>
              <a:lstStyle/>
              <a:p>
                <a:pPr algn="ctr">
                  <a:buClr>
                    <a:srgbClr val="008000"/>
                  </a:buClr>
                  <a:buSzPct val="125000"/>
                </a:pPr>
                <a:endParaRPr lang="ko-KR" altLang="en-US" sz="900">
                  <a:latin typeface="Futura Bk"/>
                  <a:ea typeface="굴림" charset="-127"/>
                </a:endParaRPr>
              </a:p>
            </p:txBody>
          </p:sp>
        </p:grpSp>
        <p:grpSp>
          <p:nvGrpSpPr>
            <p:cNvPr id="50285" name="Group 532"/>
            <p:cNvGrpSpPr>
              <a:grpSpLocks/>
            </p:cNvGrpSpPr>
            <p:nvPr/>
          </p:nvGrpSpPr>
          <p:grpSpPr bwMode="auto">
            <a:xfrm>
              <a:off x="337" y="1432"/>
              <a:ext cx="270" cy="397"/>
              <a:chOff x="3161" y="1337"/>
              <a:chExt cx="270" cy="397"/>
            </a:xfrm>
          </p:grpSpPr>
          <p:sp>
            <p:nvSpPr>
              <p:cNvPr id="50286" name="AutoShape 533"/>
              <p:cNvSpPr>
                <a:spLocks noChangeArrowheads="1"/>
              </p:cNvSpPr>
              <p:nvPr/>
            </p:nvSpPr>
            <p:spPr bwMode="auto">
              <a:xfrm>
                <a:off x="3161" y="1337"/>
                <a:ext cx="270" cy="397"/>
              </a:xfrm>
              <a:prstGeom prst="roundRect">
                <a:avLst>
                  <a:gd name="adj" fmla="val 16667"/>
                </a:avLst>
              </a:prstGeom>
              <a:noFill/>
              <a:ln w="28575">
                <a:solidFill>
                  <a:schemeClr val="accent1"/>
                </a:solidFill>
                <a:round/>
                <a:headEnd/>
                <a:tailEnd/>
              </a:ln>
            </p:spPr>
            <p:txBody>
              <a:bodyPr anchor="ctr">
                <a:spAutoFit/>
              </a:bodyPr>
              <a:lstStyle/>
              <a:p>
                <a:pPr algn="ctr"/>
                <a:endParaRPr lang="en-US">
                  <a:latin typeface="Futura Bk"/>
                </a:endParaRPr>
              </a:p>
            </p:txBody>
          </p:sp>
          <p:pic>
            <p:nvPicPr>
              <p:cNvPr id="50287" name="Picture 534" descr="generic_server"/>
              <p:cNvPicPr>
                <a:picLocks noChangeAspect="1" noChangeArrowheads="1"/>
              </p:cNvPicPr>
              <p:nvPr/>
            </p:nvPicPr>
            <p:blipFill>
              <a:blip r:embed="rId3" cstate="print"/>
              <a:srcRect/>
              <a:stretch>
                <a:fillRect/>
              </a:stretch>
            </p:blipFill>
            <p:spPr bwMode="auto">
              <a:xfrm>
                <a:off x="3193" y="1376"/>
                <a:ext cx="200" cy="320"/>
              </a:xfrm>
              <a:prstGeom prst="rect">
                <a:avLst/>
              </a:prstGeom>
              <a:noFill/>
              <a:ln w="9525">
                <a:noFill/>
                <a:miter lim="800000"/>
                <a:headEnd/>
                <a:tailEnd/>
              </a:ln>
            </p:spPr>
          </p:pic>
        </p:grpSp>
      </p:grpSp>
      <p:cxnSp>
        <p:nvCxnSpPr>
          <p:cNvPr id="541" name="Straight Connector 540"/>
          <p:cNvCxnSpPr/>
          <p:nvPr/>
        </p:nvCxnSpPr>
        <p:spPr>
          <a:xfrm rot="5400000" flipH="1" flipV="1">
            <a:off x="2171700" y="3695700"/>
            <a:ext cx="4953000" cy="0"/>
          </a:xfrm>
          <a:prstGeom prst="line">
            <a:avLst/>
          </a:prstGeom>
          <a:ln>
            <a:solidFill>
              <a:srgbClr val="FEF085"/>
            </a:solidFill>
          </a:ln>
        </p:spPr>
        <p:style>
          <a:lnRef idx="1">
            <a:schemeClr val="accent1"/>
          </a:lnRef>
          <a:fillRef idx="0">
            <a:schemeClr val="accent1"/>
          </a:fillRef>
          <a:effectRef idx="0">
            <a:schemeClr val="accent1"/>
          </a:effectRef>
          <a:fontRef idx="minor">
            <a:schemeClr val="tx1"/>
          </a:fontRef>
        </p:style>
      </p:cxnSp>
      <p:sp>
        <p:nvSpPr>
          <p:cNvPr id="542" name="Rectangle 541"/>
          <p:cNvSpPr/>
          <p:nvPr/>
        </p:nvSpPr>
        <p:spPr>
          <a:xfrm>
            <a:off x="685800" y="1357313"/>
            <a:ext cx="2590800" cy="623887"/>
          </a:xfrm>
          <a:prstGeom prst="rect">
            <a:avLst/>
          </a:prstGeom>
          <a:gradFill flip="none" rotWithShape="1">
            <a:gsLst>
              <a:gs pos="0">
                <a:srgbClr val="00A4E6"/>
              </a:gs>
              <a:gs pos="100000">
                <a:srgbClr val="1742DB"/>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543" name="Rectangle 542"/>
          <p:cNvSpPr/>
          <p:nvPr/>
        </p:nvSpPr>
        <p:spPr>
          <a:xfrm>
            <a:off x="685800" y="1330325"/>
            <a:ext cx="2590800" cy="646113"/>
          </a:xfrm>
          <a:prstGeom prst="rect">
            <a:avLst/>
          </a:prstGeom>
        </p:spPr>
        <p:txBody>
          <a:bodyPr>
            <a:spAutoFit/>
          </a:bodyPr>
          <a:lstStyle/>
          <a:p>
            <a:pPr fontAlgn="auto">
              <a:spcBef>
                <a:spcPts val="0"/>
              </a:spcBef>
              <a:spcAft>
                <a:spcPts val="0"/>
              </a:spcAft>
              <a:buClr>
                <a:srgbClr val="008000"/>
              </a:buClr>
              <a:buSzPct val="125000"/>
              <a:defRPr/>
            </a:pPr>
            <a:r>
              <a:rPr lang="en-US" dirty="0">
                <a:solidFill>
                  <a:schemeClr val="bg1"/>
                </a:solidFill>
                <a:latin typeface="+mj-lt"/>
              </a:rPr>
              <a:t>Market Leading </a:t>
            </a:r>
          </a:p>
          <a:p>
            <a:pPr fontAlgn="auto">
              <a:spcBef>
                <a:spcPts val="0"/>
              </a:spcBef>
              <a:spcAft>
                <a:spcPts val="0"/>
              </a:spcAft>
              <a:buClr>
                <a:srgbClr val="008000"/>
              </a:buClr>
              <a:buSzPct val="125000"/>
              <a:defRPr/>
            </a:pPr>
            <a:r>
              <a:rPr lang="en-US" dirty="0">
                <a:solidFill>
                  <a:schemeClr val="bg1"/>
                </a:solidFill>
                <a:latin typeface="+mj-lt"/>
              </a:rPr>
              <a:t>Monolithic Array</a:t>
            </a:r>
          </a:p>
        </p:txBody>
      </p:sp>
      <p:sp>
        <p:nvSpPr>
          <p:cNvPr id="545" name="Rectangle 544"/>
          <p:cNvSpPr/>
          <p:nvPr/>
        </p:nvSpPr>
        <p:spPr>
          <a:xfrm>
            <a:off x="5181600" y="1346200"/>
            <a:ext cx="2590800" cy="635000"/>
          </a:xfrm>
          <a:prstGeom prst="rect">
            <a:avLst/>
          </a:prstGeom>
          <a:gradFill flip="none" rotWithShape="1">
            <a:gsLst>
              <a:gs pos="0">
                <a:srgbClr val="00A4E6"/>
              </a:gs>
              <a:gs pos="100000">
                <a:srgbClr val="1742DB"/>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50183" name="Rectangle 545"/>
          <p:cNvSpPr>
            <a:spLocks noChangeArrowheads="1"/>
          </p:cNvSpPr>
          <p:nvPr/>
        </p:nvSpPr>
        <p:spPr bwMode="auto">
          <a:xfrm>
            <a:off x="5181600" y="1330325"/>
            <a:ext cx="2590800" cy="646113"/>
          </a:xfrm>
          <a:prstGeom prst="rect">
            <a:avLst/>
          </a:prstGeom>
          <a:noFill/>
          <a:ln w="9525">
            <a:noFill/>
            <a:miter lim="800000"/>
            <a:headEnd/>
            <a:tailEnd/>
          </a:ln>
        </p:spPr>
        <p:txBody>
          <a:bodyPr>
            <a:spAutoFit/>
          </a:bodyPr>
          <a:lstStyle/>
          <a:p>
            <a:pPr>
              <a:buClr>
                <a:srgbClr val="008000"/>
              </a:buClr>
              <a:buSzPct val="125000"/>
            </a:pPr>
            <a:r>
              <a:rPr lang="en-US">
                <a:solidFill>
                  <a:schemeClr val="bg1"/>
                </a:solidFill>
                <a:latin typeface="Futura Bk"/>
              </a:rPr>
              <a:t>InServ T400</a:t>
            </a:r>
            <a:br>
              <a:rPr lang="en-US">
                <a:solidFill>
                  <a:schemeClr val="bg1"/>
                </a:solidFill>
                <a:latin typeface="Futura Bk"/>
              </a:rPr>
            </a:br>
            <a:r>
              <a:rPr lang="en-US">
                <a:solidFill>
                  <a:schemeClr val="bg1"/>
                </a:solidFill>
                <a:latin typeface="Futura Bk"/>
              </a:rPr>
              <a:t>Storage Server</a:t>
            </a: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AVODOCUMENTID" val="728323"/>
  <p:tag name="SAVOCOMPONENTID" val="cfa628fc-8383-403d-8c9e-9cd616962828"/>
</p:tagLst>
</file>

<file path=ppt/tags/tag2.xml><?xml version="1.0" encoding="utf-8"?>
<p:tagLst xmlns:a="http://schemas.openxmlformats.org/drawingml/2006/main" xmlns:r="http://schemas.openxmlformats.org/officeDocument/2006/relationships" xmlns:p="http://schemas.openxmlformats.org/presentationml/2006/main">
  <p:tag name="SAVODOCUMENTID" val="728323"/>
  <p:tag name="SAVOCOMPONENTID" val="cfa628fc-8383-403d-8c9e-9cd616962828"/>
</p:tagLst>
</file>

<file path=ppt/tags/tag3.xml><?xml version="1.0" encoding="utf-8"?>
<p:tagLst xmlns:a="http://schemas.openxmlformats.org/drawingml/2006/main" xmlns:r="http://schemas.openxmlformats.org/officeDocument/2006/relationships" xmlns:p="http://schemas.openxmlformats.org/presentationml/2006/main">
  <p:tag name="SAVODOCUMENTID" val="728323"/>
  <p:tag name="SAVOCOMPONENTID" val="cfa628fc-8383-403d-8c9e-9cd616962828"/>
</p:tagLst>
</file>

<file path=ppt/theme/theme1.xml><?xml version="1.0" encoding="utf-8"?>
<a:theme xmlns:a="http://schemas.openxmlformats.org/drawingml/2006/main" name="Training-v3">
  <a:themeElements>
    <a:clrScheme name="HP PPT">
      <a:dk1>
        <a:srgbClr val="000000"/>
      </a:dk1>
      <a:lt1>
        <a:srgbClr val="FFFFFF"/>
      </a:lt1>
      <a:dk2>
        <a:srgbClr val="898B8F"/>
      </a:dk2>
      <a:lt2>
        <a:srgbClr val="3D393B"/>
      </a:lt2>
      <a:accent1>
        <a:srgbClr val="0098F6"/>
      </a:accent1>
      <a:accent2>
        <a:srgbClr val="298527"/>
      </a:accent2>
      <a:accent3>
        <a:srgbClr val="64B900"/>
      </a:accent3>
      <a:accent4>
        <a:srgbClr val="CC0066"/>
      </a:accent4>
      <a:accent5>
        <a:srgbClr val="F44AB7"/>
      </a:accent5>
      <a:accent6>
        <a:srgbClr val="EB5F01"/>
      </a:accent6>
      <a:hlink>
        <a:srgbClr val="0098F6"/>
      </a:hlink>
      <a:folHlink>
        <a:srgbClr val="EB5F01"/>
      </a:folHlink>
    </a:clrScheme>
    <a:fontScheme name="HP2">
      <a:majorFont>
        <a:latin typeface="Futura Hv"/>
        <a:ea typeface=""/>
        <a:cs typeface=""/>
      </a:majorFont>
      <a:minorFont>
        <a:latin typeface="Futura B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flip="none" rotWithShape="1">
          <a:gsLst>
            <a:gs pos="0">
              <a:srgbClr val="00A4E6"/>
            </a:gs>
            <a:gs pos="100000">
              <a:srgbClr val="1742DB"/>
            </a:gs>
          </a:gsLst>
          <a:lin ang="5400000" scaled="1"/>
          <a:tileRect/>
        </a:gradFill>
        <a:ln>
          <a:noFill/>
        </a:ln>
        <a:effectLst/>
      </a:spPr>
      <a:bodyPr lIns="91440" tIns="45720" rtlCol="0" anchor="ctr"/>
      <a:lstStyle>
        <a:defPPr algn="ctr">
          <a:defRPr sz="2000" dirty="0" smtClean="0">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rtlCol="0">
        <a:noAutofit/>
      </a:bodyPr>
      <a:lstStyle>
        <a:defPPr>
          <a:spcBef>
            <a:spcPts val="600"/>
          </a:spcBef>
          <a:defRPr dirty="0" smtClean="0"/>
        </a:defPPr>
      </a:lstStyle>
    </a:txDef>
  </a:objectDefaults>
  <a:extraClrSchemeLst/>
</a:theme>
</file>

<file path=ppt/theme/theme2.xml><?xml version="1.0" encoding="utf-8"?>
<a:theme xmlns:a="http://schemas.openxmlformats.org/drawingml/2006/main" name="Office Theme">
  <a:themeElements>
    <a:clrScheme name="HP PPT">
      <a:dk1>
        <a:srgbClr val="000000"/>
      </a:dk1>
      <a:lt1>
        <a:srgbClr val="FFFFFF"/>
      </a:lt1>
      <a:dk2>
        <a:srgbClr val="898B8F"/>
      </a:dk2>
      <a:lt2>
        <a:srgbClr val="3D393B"/>
      </a:lt2>
      <a:accent1>
        <a:srgbClr val="0098F6"/>
      </a:accent1>
      <a:accent2>
        <a:srgbClr val="298527"/>
      </a:accent2>
      <a:accent3>
        <a:srgbClr val="64B900"/>
      </a:accent3>
      <a:accent4>
        <a:srgbClr val="CC0066"/>
      </a:accent4>
      <a:accent5>
        <a:srgbClr val="F44AB7"/>
      </a:accent5>
      <a:accent6>
        <a:srgbClr val="EB5F01"/>
      </a:accent6>
      <a:hlink>
        <a:srgbClr val="0098F6"/>
      </a:hlink>
      <a:folHlink>
        <a:srgbClr val="EB5F01"/>
      </a:folHlink>
    </a:clrScheme>
    <a:fontScheme name="HP2">
      <a:majorFont>
        <a:latin typeface="Futura Hv"/>
        <a:ea typeface=""/>
        <a:cs typeface=""/>
      </a:majorFont>
      <a:minorFont>
        <a:latin typeface="Futura B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flip="none" rotWithShape="1">
          <a:gsLst>
            <a:gs pos="0">
              <a:srgbClr val="00A4E6"/>
            </a:gs>
            <a:gs pos="100000">
              <a:srgbClr val="1742DB"/>
            </a:gs>
          </a:gsLst>
          <a:lin ang="5400000" scaled="1"/>
          <a:tileRect/>
        </a:gradFill>
        <a:ln>
          <a:noFill/>
        </a:ln>
        <a:effectLst/>
      </a:spPr>
      <a:bodyPr lIns="91440" tIns="45720" rtlCol="0" anchor="ctr"/>
      <a:lstStyle>
        <a:defPPr algn="ctr">
          <a:defRPr sz="1200" dirty="0" smtClean="0">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spcBef>
            <a:spcPts val="600"/>
          </a:spcBef>
          <a:defRPr sz="1200" dirty="0"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01B874F129904BAD46E5A969943AE1" ma:contentTypeVersion="5" ma:contentTypeDescription="Create a new document." ma:contentTypeScope="" ma:versionID="bd0b21f072c12e6182478f39e5d9f717">
  <xsd:schema xmlns:xsd="http://www.w3.org/2001/XMLSchema" xmlns:p="http://schemas.microsoft.com/office/2006/metadata/properties" xmlns:ns2="587025e3-abef-4789-80e9-2bb598bfb2c7" targetNamespace="http://schemas.microsoft.com/office/2006/metadata/properties" ma:root="true" ma:fieldsID="43f34ad6bc8cea85703a276b5852cbc3" ns2:_="">
    <xsd:import namespace="587025e3-abef-4789-80e9-2bb598bfb2c7"/>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dms="http://schemas.microsoft.com/office/2006/documentManagement/types" targetNamespace="587025e3-abef-4789-80e9-2bb598bfb2c7" elementFormDefault="qualified">
    <xsd:import namespace="http://schemas.microsoft.com/office/2006/documentManagement/types"/>
    <xsd:element name="Description0" ma:index="8" nillable="true" ma:displayName="Description" ma:internalName="Description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escription0 xmlns="587025e3-abef-4789-80e9-2bb598bfb2c7">Updated slide order and added VV to chunklet mapping</Description0>
  </documentManagement>
</p:properties>
</file>

<file path=customXml/itemProps1.xml><?xml version="1.0" encoding="utf-8"?>
<ds:datastoreItem xmlns:ds="http://schemas.openxmlformats.org/officeDocument/2006/customXml" ds:itemID="{965D6458-38C1-4DAD-9CF1-A6EE692937A6}"/>
</file>

<file path=customXml/itemProps2.xml><?xml version="1.0" encoding="utf-8"?>
<ds:datastoreItem xmlns:ds="http://schemas.openxmlformats.org/officeDocument/2006/customXml" ds:itemID="{6EFF8A2D-04B4-457A-9EF7-004846D80DCC}"/>
</file>

<file path=customXml/itemProps3.xml><?xml version="1.0" encoding="utf-8"?>
<ds:datastoreItem xmlns:ds="http://schemas.openxmlformats.org/officeDocument/2006/customXml" ds:itemID="{68EC1D1C-B5C3-4D56-B195-DE7B5DDF4477}"/>
</file>

<file path=docProps/app.xml><?xml version="1.0" encoding="utf-8"?>
<Properties xmlns="http://schemas.openxmlformats.org/officeDocument/2006/extended-properties" xmlns:vt="http://schemas.openxmlformats.org/officeDocument/2006/docPropsVTypes">
  <Template>Training-v3</Template>
  <TotalTime>242</TotalTime>
  <Words>3317</Words>
  <Application>Microsoft Office PowerPoint</Application>
  <PresentationFormat>On-screen Show (4:3)</PresentationFormat>
  <Paragraphs>780</Paragraphs>
  <Slides>31</Slides>
  <Notes>28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Training-v3</vt:lpstr>
      <vt:lpstr>Visio</vt:lpstr>
      <vt:lpstr>3PAR Inform OS™</vt:lpstr>
      <vt:lpstr>Course Objectives</vt:lpstr>
      <vt:lpstr>Key Concepts and Terms* </vt:lpstr>
      <vt:lpstr>Architectural differentiation:   purpose built </vt:lpstr>
      <vt:lpstr>Simplified Storage and Server Provisioning</vt:lpstr>
      <vt:lpstr>Physical Disk – Chunklets (256 MB)</vt:lpstr>
      <vt:lpstr>Chunklets are Automatically Grouped by Drive Rotational SpeeD</vt:lpstr>
      <vt:lpstr>SW architecture:  rapid, tailored provisioning...</vt:lpstr>
      <vt:lpstr>3PAR Wide Striping:  Completely and Finely Load Balanced</vt:lpstr>
      <vt:lpstr>Why are Chunklets so Important?</vt:lpstr>
      <vt:lpstr>High Availability + High Utilization Rate</vt:lpstr>
      <vt:lpstr>3PAR InServ Data Layout</vt:lpstr>
      <vt:lpstr>What is a Region and how does it map to a Virtual Volume</vt:lpstr>
      <vt:lpstr>How a Volume Maps from VV to Chunklet</vt:lpstr>
      <vt:lpstr>Common Provisioning Groups (CPG)</vt:lpstr>
      <vt:lpstr>Common Provisioning Groups (CPG)</vt:lpstr>
      <vt:lpstr>3PAR RAID Levels</vt:lpstr>
      <vt:lpstr>3PAR RAID 10 Concepts</vt:lpstr>
      <vt:lpstr>3PAR RAID 5 Concepts (1 of 2)</vt:lpstr>
      <vt:lpstr>3PAR RAID 5 Concepts (2 of 2)</vt:lpstr>
      <vt:lpstr>3PAR RAID Multi Parity (MP) Concepts</vt:lpstr>
      <vt:lpstr>Usage – Meaning of “-ha cage” For RAID MP</vt:lpstr>
      <vt:lpstr>Virtual Volume Step Size</vt:lpstr>
      <vt:lpstr>InServ HA:  Built for the demands of multi-tenancy</vt:lpstr>
      <vt:lpstr>Adaptive Optimization Features, benefits</vt:lpstr>
      <vt:lpstr>3PAR InServ Virtual Volume</vt:lpstr>
      <vt:lpstr>3PAR Host Definition</vt:lpstr>
      <vt:lpstr>Clustered environments add additional complexity to storage provisioning</vt:lpstr>
      <vt:lpstr>3PAR Autonomic Groups eliminates repetitive error-prone tasks</vt:lpstr>
      <vt:lpstr>Quiz!</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3PAR Inform OS</dc:title>
  <dc:creator>Daniel Salter</dc:creator>
  <cp:lastModifiedBy>Lance Motowicki</cp:lastModifiedBy>
  <cp:revision>30</cp:revision>
  <dcterms:created xsi:type="dcterms:W3CDTF">2010-10-28T19:25:31Z</dcterms:created>
  <dcterms:modified xsi:type="dcterms:W3CDTF">2010-11-11T18:08:05Z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0x0101006D01B874F129904BAD46E5A969943AE1</vt:lpwstr>
  </property>
  <property fmtid="{D5CDD505-2E9C-101B-9397-08002B2CF9AE}" pid="3" name="Description0">
    <vt:lpwstr/>
  </property>
</Properties>
</file>